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36"/>
  </p:notesMasterIdLst>
  <p:sldIdLst>
    <p:sldId id="286" r:id="rId3"/>
    <p:sldId id="257" r:id="rId4"/>
    <p:sldId id="258" r:id="rId5"/>
    <p:sldId id="259" r:id="rId6"/>
    <p:sldId id="260" r:id="rId7"/>
    <p:sldId id="285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82" r:id="rId16"/>
    <p:sldId id="281" r:id="rId17"/>
    <p:sldId id="269" r:id="rId18"/>
    <p:sldId id="267" r:id="rId19"/>
    <p:sldId id="271" r:id="rId20"/>
    <p:sldId id="270" r:id="rId21"/>
    <p:sldId id="272" r:id="rId22"/>
    <p:sldId id="273" r:id="rId23"/>
    <p:sldId id="275" r:id="rId24"/>
    <p:sldId id="279" r:id="rId25"/>
    <p:sldId id="280" r:id="rId26"/>
    <p:sldId id="288" r:id="rId27"/>
    <p:sldId id="289" r:id="rId28"/>
    <p:sldId id="276" r:id="rId29"/>
    <p:sldId id="274" r:id="rId30"/>
    <p:sldId id="277" r:id="rId31"/>
    <p:sldId id="278" r:id="rId32"/>
    <p:sldId id="287" r:id="rId33"/>
    <p:sldId id="283" r:id="rId34"/>
    <p:sldId id="284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622" autoAdjust="0"/>
  </p:normalViewPr>
  <p:slideViewPr>
    <p:cSldViewPr>
      <p:cViewPr varScale="1">
        <p:scale>
          <a:sx n="87" d="100"/>
          <a:sy n="87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32D15-70A7-45DC-B608-30B568C40BEE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6332C-3470-4F3E-827B-9969D1F739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15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http://msdn.microsoft.com/en-us/library/ms190969.aspx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6332C-3470-4F3E-827B-9969D1F739B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080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* from </a:t>
            </a:r>
            <a:r>
              <a:rPr lang="en-US" dirty="0" err="1" smtClean="0"/>
              <a:t>msdb</a:t>
            </a:r>
            <a:r>
              <a:rPr lang="en-US" dirty="0" smtClean="0"/>
              <a:t>..</a:t>
            </a:r>
            <a:r>
              <a:rPr lang="en-US" dirty="0" err="1" smtClean="0"/>
              <a:t>syspolicy_management_facets</a:t>
            </a:r>
            <a:endParaRPr lang="cs-CZ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execution_mode</a:t>
            </a:r>
            <a:r>
              <a:rPr lang="en-US" dirty="0" smtClean="0"/>
              <a:t> column is a bit mask defined as follows:</a:t>
            </a:r>
          </a:p>
          <a:p>
            <a:r>
              <a:rPr lang="en-US" dirty="0" smtClean="0"/>
              <a:t>4 (100): On Schedule</a:t>
            </a:r>
          </a:p>
          <a:p>
            <a:r>
              <a:rPr lang="en-US" dirty="0" smtClean="0"/>
              <a:t>2 (10): On Change - Log Only</a:t>
            </a:r>
          </a:p>
          <a:p>
            <a:r>
              <a:rPr lang="en-US" dirty="0" smtClean="0"/>
              <a:t>1(1): On change - Prevent</a:t>
            </a:r>
          </a:p>
          <a:p>
            <a:endParaRPr lang="cs-CZ" dirty="0" smtClean="0"/>
          </a:p>
          <a:p>
            <a:r>
              <a:rPr lang="cs-CZ" dirty="0" smtClean="0"/>
              <a:t>http://blogs.msdn.com/b/sqlpbm/archive/2009/04/13/policy-evaluation-modes.aspx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6332C-3470-4F3E-827B-9969D1F739BF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467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-35356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rgbClr val="F4A234"/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9600" b="1" i="1" u="none" strike="noStrike" kern="1200" cap="none" spc="-300" normalizeH="0" baseline="0" noProof="0" dirty="0" smtClean="0">
                <a:ln w="11430">
                  <a:noFill/>
                </a:ln>
                <a:gradFill>
                  <a:gsLst>
                    <a:gs pos="0">
                      <a:schemeClr val="accent2">
                        <a:alpha val="60000"/>
                      </a:schemeClr>
                    </a:gs>
                    <a:gs pos="100000">
                      <a:schemeClr val="accent2">
                        <a:lumMod val="50000"/>
                        <a:alpha val="56000"/>
                      </a:schemeClr>
                    </a:gs>
                  </a:gsLst>
                  <a:lin ang="16200000" scaled="1"/>
                </a:gra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1523495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981449" y="5082160"/>
            <a:ext cx="4781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253055"/>
              </a:gs>
              <a:gs pos="100000">
                <a:srgbClr val="5100A2"/>
              </a:gs>
            </a:gsLst>
            <a:lin ang="5400000" scaled="0"/>
          </a:gradFill>
          <a:effectLst/>
          <a:latin typeface="Trebuchet MS" pitchFamily="34" charset="0"/>
          <a:ea typeface="+mn-ea"/>
          <a:cs typeface="Arial" charset="0"/>
        </a:defRPr>
      </a:lvl1pPr>
    </p:titleStyle>
    <p:bodyStyle>
      <a:lvl1pPr marL="514350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1031875" indent="-5143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371600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716088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62163" indent="-4572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/>
          <a:latin typeface="Trebuchet MS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1449" y="5631631"/>
            <a:ext cx="4781551" cy="461665"/>
          </a:xfrm>
        </p:spPr>
        <p:txBody>
          <a:bodyPr/>
          <a:lstStyle/>
          <a:p>
            <a:r>
              <a:rPr lang="cs-CZ" dirty="0" smtClean="0"/>
              <a:t>Bc. David Gešvindr</a:t>
            </a:r>
            <a:br>
              <a:rPr lang="cs-CZ" dirty="0" smtClean="0"/>
            </a:br>
            <a:r>
              <a:rPr lang="cs-CZ" sz="2400" dirty="0" smtClean="0"/>
              <a:t>MCT </a:t>
            </a:r>
            <a:r>
              <a:rPr lang="en-US" sz="2400" dirty="0" smtClean="0"/>
              <a:t>|</a:t>
            </a:r>
            <a:r>
              <a:rPr lang="cs-CZ" sz="2400" dirty="0" smtClean="0"/>
              <a:t> MSP </a:t>
            </a:r>
            <a:r>
              <a:rPr lang="en-US" sz="2400" dirty="0" smtClean="0"/>
              <a:t>|</a:t>
            </a:r>
            <a:r>
              <a:rPr lang="cs-CZ" sz="2400" dirty="0" smtClean="0"/>
              <a:t> MCTS </a:t>
            </a:r>
            <a:r>
              <a:rPr lang="en-US" sz="2400" dirty="0" smtClean="0"/>
              <a:t>|</a:t>
            </a:r>
            <a:r>
              <a:rPr lang="cs-CZ" sz="2400" dirty="0" smtClean="0"/>
              <a:t> MCITP </a:t>
            </a:r>
            <a:r>
              <a:rPr lang="en-US" sz="2400" dirty="0" smtClean="0"/>
              <a:t>|</a:t>
            </a:r>
            <a:r>
              <a:rPr lang="cs-CZ" sz="2400" dirty="0" smtClean="0"/>
              <a:t> MCPD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30250" y="847436"/>
            <a:ext cx="7681913" cy="4021724"/>
          </a:xfrm>
        </p:spPr>
        <p:txBody>
          <a:bodyPr anchor="t">
            <a:normAutofit/>
          </a:bodyPr>
          <a:lstStyle/>
          <a:p>
            <a:r>
              <a:rPr lang="cs-CZ" sz="4800" b="1" dirty="0" smtClean="0"/>
              <a:t>PV226/MSSQL</a:t>
            </a:r>
            <a:br>
              <a:rPr lang="cs-CZ" sz="4800" b="1" dirty="0" smtClean="0"/>
            </a:br>
            <a:r>
              <a:rPr lang="cs-CZ" sz="4800" dirty="0" smtClean="0"/>
              <a:t>Microsoft SQL Server 2012</a:t>
            </a:r>
            <a:br>
              <a:rPr lang="cs-CZ" sz="4800" dirty="0" smtClean="0"/>
            </a:b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3200" dirty="0" smtClean="0"/>
              <a:t>Kapitola 2: Správa databází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7295719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pro Filegroups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24425"/>
          </a:xfrm>
        </p:spPr>
        <p:txBody>
          <a:bodyPr/>
          <a:lstStyle/>
          <a:p>
            <a:r>
              <a:rPr lang="cs-CZ" dirty="0" smtClean="0"/>
              <a:t>Soubory nemohou být přesunuty do jiné filegroup</a:t>
            </a:r>
          </a:p>
          <a:p>
            <a:r>
              <a:rPr lang="cs-CZ" dirty="0" smtClean="0"/>
              <a:t>Soubor nemůže být ve více filegroups</a:t>
            </a:r>
          </a:p>
          <a:p>
            <a:r>
              <a:rPr lang="cs-CZ" dirty="0" smtClean="0"/>
              <a:t>Filegroups mohou obsahovat jen datové soubory</a:t>
            </a:r>
          </a:p>
          <a:p>
            <a:r>
              <a:rPr lang="cs-CZ" dirty="0" smtClean="0"/>
              <a:t>Vytvářejte filegroups na jiných fyzických discích</a:t>
            </a:r>
          </a:p>
          <a:p>
            <a:r>
              <a:rPr lang="cs-CZ" dirty="0" smtClean="0"/>
              <a:t>Umístěte tabulky v příkazu join do jiných filegroups</a:t>
            </a:r>
          </a:p>
          <a:p>
            <a:r>
              <a:rPr lang="cs-CZ" dirty="0" smtClean="0"/>
              <a:t>Oddělte zatížené tabulky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32809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Partitions</a:t>
            </a:r>
            <a:endParaRPr lang="cs-CZ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222506"/>
              </p:ext>
            </p:extLst>
          </p:nvPr>
        </p:nvGraphicFramePr>
        <p:xfrm>
          <a:off x="539552" y="2879963"/>
          <a:ext cx="179994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982"/>
                <a:gridCol w="599982"/>
                <a:gridCol w="599982"/>
              </a:tblGrid>
              <a:tr h="312805"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Objednávky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7452320" y="1268760"/>
            <a:ext cx="936104" cy="1247592"/>
            <a:chOff x="1115616" y="3083522"/>
            <a:chExt cx="1152128" cy="1510788"/>
          </a:xfrm>
        </p:grpSpPr>
        <p:sp>
          <p:nvSpPr>
            <p:cNvPr id="34" name="Folded Corner 33"/>
            <p:cNvSpPr/>
            <p:nvPr/>
          </p:nvSpPr>
          <p:spPr bwMode="auto">
            <a:xfrm rot="10800000" flipH="1">
              <a:off x="1115616" y="3083522"/>
              <a:ext cx="1152128" cy="1510788"/>
            </a:xfrm>
            <a:prstGeom prst="foldedCorner">
              <a:avLst/>
            </a:prstGeom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  <p:sp>
          <p:nvSpPr>
            <p:cNvPr id="35" name="Flowchart: Magnetic Disk 34"/>
            <p:cNvSpPr/>
            <p:nvPr/>
          </p:nvSpPr>
          <p:spPr bwMode="auto">
            <a:xfrm>
              <a:off x="1274364" y="3896262"/>
              <a:ext cx="389038" cy="581025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452320" y="2913007"/>
            <a:ext cx="936104" cy="1247592"/>
            <a:chOff x="1115616" y="3083522"/>
            <a:chExt cx="1152128" cy="1510788"/>
          </a:xfrm>
        </p:grpSpPr>
        <p:sp>
          <p:nvSpPr>
            <p:cNvPr id="37" name="Folded Corner 36"/>
            <p:cNvSpPr/>
            <p:nvPr/>
          </p:nvSpPr>
          <p:spPr bwMode="auto">
            <a:xfrm rot="10800000" flipH="1">
              <a:off x="1115616" y="3083522"/>
              <a:ext cx="1152128" cy="1510788"/>
            </a:xfrm>
            <a:prstGeom prst="foldedCorner">
              <a:avLst/>
            </a:prstGeom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  <p:sp>
          <p:nvSpPr>
            <p:cNvPr id="38" name="Flowchart: Magnetic Disk 37"/>
            <p:cNvSpPr/>
            <p:nvPr/>
          </p:nvSpPr>
          <p:spPr bwMode="auto">
            <a:xfrm>
              <a:off x="1274364" y="3896262"/>
              <a:ext cx="389038" cy="581025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452319" y="4497137"/>
            <a:ext cx="936104" cy="1247592"/>
            <a:chOff x="1115616" y="3083522"/>
            <a:chExt cx="1152128" cy="1510788"/>
          </a:xfrm>
        </p:grpSpPr>
        <p:sp>
          <p:nvSpPr>
            <p:cNvPr id="40" name="Folded Corner 39"/>
            <p:cNvSpPr/>
            <p:nvPr/>
          </p:nvSpPr>
          <p:spPr bwMode="auto">
            <a:xfrm rot="10800000" flipH="1">
              <a:off x="1115616" y="3083522"/>
              <a:ext cx="1152128" cy="1510788"/>
            </a:xfrm>
            <a:prstGeom prst="foldedCorner">
              <a:avLst/>
            </a:prstGeom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  <p:sp>
          <p:nvSpPr>
            <p:cNvPr id="41" name="Flowchart: Magnetic Disk 40"/>
            <p:cNvSpPr/>
            <p:nvPr/>
          </p:nvSpPr>
          <p:spPr bwMode="auto">
            <a:xfrm>
              <a:off x="1274364" y="3896262"/>
              <a:ext cx="389038" cy="581025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 bwMode="auto">
          <a:xfrm>
            <a:off x="4067944" y="1497098"/>
            <a:ext cx="2160240" cy="7909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cs-CZ" sz="2300" kern="0" dirty="0" smtClean="0">
                <a:solidFill>
                  <a:schemeClr val="bg1"/>
                </a:solidFill>
              </a:rPr>
              <a:t>Leden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060180" y="3033145"/>
            <a:ext cx="2160240" cy="7909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cs-CZ" sz="2300" kern="0" dirty="0" smtClean="0">
                <a:solidFill>
                  <a:schemeClr val="bg1"/>
                </a:solidFill>
              </a:rPr>
              <a:t>Únor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052540" y="4725475"/>
            <a:ext cx="2160240" cy="7909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r>
              <a:rPr lang="cs-CZ" sz="2300" kern="0" dirty="0" smtClean="0">
                <a:solidFill>
                  <a:schemeClr val="bg1"/>
                </a:solidFill>
              </a:rPr>
              <a:t>Březen</a:t>
            </a:r>
          </a:p>
        </p:txBody>
      </p:sp>
      <p:cxnSp>
        <p:nvCxnSpPr>
          <p:cNvPr id="9" name="Straight Arrow Connector 8"/>
          <p:cNvCxnSpPr>
            <a:stCxn id="32" idx="3"/>
            <a:endCxn id="3" idx="1"/>
          </p:cNvCxnSpPr>
          <p:nvPr/>
        </p:nvCxnSpPr>
        <p:spPr>
          <a:xfrm flipV="1">
            <a:off x="2339498" y="1892556"/>
            <a:ext cx="1728446" cy="15360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2" idx="3"/>
            <a:endCxn id="42" idx="1"/>
          </p:cNvCxnSpPr>
          <p:nvPr/>
        </p:nvCxnSpPr>
        <p:spPr>
          <a:xfrm>
            <a:off x="2339498" y="3428603"/>
            <a:ext cx="17206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2" idx="3"/>
            <a:endCxn id="43" idx="1"/>
          </p:cNvCxnSpPr>
          <p:nvPr/>
        </p:nvCxnSpPr>
        <p:spPr>
          <a:xfrm>
            <a:off x="2339498" y="3428603"/>
            <a:ext cx="1713042" cy="16923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" idx="3"/>
            <a:endCxn id="34" idx="1"/>
          </p:cNvCxnSpPr>
          <p:nvPr/>
        </p:nvCxnSpPr>
        <p:spPr>
          <a:xfrm>
            <a:off x="6228184" y="189255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3"/>
          </p:cNvCxnSpPr>
          <p:nvPr/>
        </p:nvCxnSpPr>
        <p:spPr>
          <a:xfrm>
            <a:off x="6220420" y="3428603"/>
            <a:ext cx="123189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3" idx="3"/>
          </p:cNvCxnSpPr>
          <p:nvPr/>
        </p:nvCxnSpPr>
        <p:spPr>
          <a:xfrm>
            <a:off x="6212780" y="5120933"/>
            <a:ext cx="12395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023285" y="853480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Partitioning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61" name="TextBox 60"/>
          <p:cNvSpPr txBox="1"/>
          <p:nvPr/>
        </p:nvSpPr>
        <p:spPr>
          <a:xfrm>
            <a:off x="6772729" y="853480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Partitioning</a:t>
            </a:r>
            <a:r>
              <a:rPr lang="cs-CZ" dirty="0" smtClean="0"/>
              <a:t> </a:t>
            </a:r>
            <a:r>
              <a:rPr lang="cs-CZ" dirty="0" err="1" smtClean="0"/>
              <a:t>Schema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5575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 databáze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594830"/>
          </a:xfrm>
        </p:spPr>
        <p:txBody>
          <a:bodyPr/>
          <a:lstStyle/>
          <a:p>
            <a:r>
              <a:rPr lang="cs-CZ" dirty="0" smtClean="0"/>
              <a:t>Při vytváření databáze je vhodné předpokládat její budoucí velikost</a:t>
            </a:r>
          </a:p>
          <a:p>
            <a:endParaRPr lang="cs-CZ" dirty="0"/>
          </a:p>
          <a:p>
            <a:r>
              <a:rPr lang="cs-CZ" dirty="0" smtClean="0"/>
              <a:t>Disková kapacita serveru</a:t>
            </a:r>
          </a:p>
          <a:p>
            <a:r>
              <a:rPr lang="cs-CZ" dirty="0" smtClean="0"/>
              <a:t>Rozdělení zátěže na disky</a:t>
            </a:r>
          </a:p>
          <a:p>
            <a:endParaRPr lang="cs-CZ" dirty="0"/>
          </a:p>
          <a:p>
            <a:r>
              <a:rPr lang="cs-CZ" dirty="0" smtClean="0"/>
              <a:t>Jak odhadnout?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32595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013" y="1041409"/>
            <a:ext cx="7681913" cy="1523495"/>
          </a:xfrm>
        </p:spPr>
        <p:txBody>
          <a:bodyPr/>
          <a:lstStyle/>
          <a:p>
            <a:r>
              <a:rPr lang="cs-CZ" dirty="0" smtClean="0"/>
              <a:t>Práce se soubory a </a:t>
            </a:r>
            <a:br>
              <a:rPr lang="cs-CZ" dirty="0" smtClean="0"/>
            </a:br>
            <a:r>
              <a:rPr lang="cs-CZ" dirty="0" smtClean="0"/>
              <a:t>filegroups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79817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dirty="0" smtClean="0"/>
              <a:t>1: </a:t>
            </a:r>
            <a:r>
              <a:rPr lang="cs-CZ" dirty="0" smtClean="0"/>
              <a:t>Práce s Filegroups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0718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dirty="0" smtClean="0"/>
              <a:t>1: </a:t>
            </a:r>
            <a:r>
              <a:rPr lang="cs-CZ" dirty="0" smtClean="0"/>
              <a:t>Práce s Filegroups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41296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Databázi AdventureWorks přidejte filegroup SECONDARY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Vytvořte do ní jeden secondary data file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Přesuňte tabulku Sales.SalesOrderHeader do filegroup SECONDARY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54176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2509556"/>
          </a:xfrm>
        </p:spPr>
        <p:txBody>
          <a:bodyPr/>
          <a:lstStyle/>
          <a:p>
            <a:r>
              <a:rPr lang="cs-CZ" dirty="0"/>
              <a:t>2</a:t>
            </a:r>
            <a:r>
              <a:rPr lang="pt-BR" dirty="0" smtClean="0"/>
              <a:t>. </a:t>
            </a:r>
            <a:r>
              <a:rPr lang="cs-CZ" dirty="0"/>
              <a:t>V</a:t>
            </a:r>
            <a:r>
              <a:rPr lang="cs-CZ" dirty="0" smtClean="0"/>
              <a:t>ytváření databází</a:t>
            </a:r>
            <a:r>
              <a:rPr lang="pt-BR" dirty="0"/>
              <a:t/>
            </a:r>
            <a:br>
              <a:rPr lang="pt-BR" dirty="0"/>
            </a:b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04138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databáze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56167"/>
          </a:xfrm>
        </p:spPr>
        <p:txBody>
          <a:bodyPr/>
          <a:lstStyle/>
          <a:p>
            <a:r>
              <a:rPr lang="cs-CZ" dirty="0" smtClean="0"/>
              <a:t>Uživatelská databáze vznikne okopírováním databáze </a:t>
            </a:r>
            <a:r>
              <a:rPr lang="cs-CZ" i="1" dirty="0" smtClean="0"/>
              <a:t>model</a:t>
            </a:r>
          </a:p>
          <a:p>
            <a:endParaRPr lang="cs-CZ" i="1" dirty="0"/>
          </a:p>
          <a:p>
            <a:r>
              <a:rPr lang="cs-CZ" dirty="0" smtClean="0"/>
              <a:t>Při vytváření databáze se definuje několik parametrů, většinu lze změnit po vytvoření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4098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013" y="1041409"/>
            <a:ext cx="7681913" cy="1523495"/>
          </a:xfrm>
        </p:spPr>
        <p:txBody>
          <a:bodyPr/>
          <a:lstStyle/>
          <a:p>
            <a:r>
              <a:rPr lang="cs-CZ" dirty="0" smtClean="0"/>
              <a:t>Vytvoření databáze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5391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cs-CZ" dirty="0" smtClean="0"/>
              <a:t>Změny velikostí datových souborů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722194"/>
            <a:ext cx="8382000" cy="3496342"/>
          </a:xfrm>
        </p:spPr>
        <p:txBody>
          <a:bodyPr/>
          <a:lstStyle/>
          <a:p>
            <a:r>
              <a:rPr lang="cs-CZ" dirty="0" smtClean="0"/>
              <a:t>Databáze roste podle svého nastavení</a:t>
            </a:r>
          </a:p>
          <a:p>
            <a:r>
              <a:rPr lang="cs-CZ" dirty="0" smtClean="0"/>
              <a:t>Můžeme databázi manuálně rozšířit</a:t>
            </a:r>
          </a:p>
          <a:p>
            <a:r>
              <a:rPr lang="cs-CZ" dirty="0" smtClean="0"/>
              <a:t>Parametrem MAXSIZE můžeme omezit maximální velikost databáze</a:t>
            </a:r>
          </a:p>
          <a:p>
            <a:r>
              <a:rPr lang="cs-CZ" dirty="0" smtClean="0"/>
              <a:t>Transakční log může být oseknut</a:t>
            </a:r>
          </a:p>
          <a:p>
            <a:r>
              <a:rPr lang="cs-CZ" dirty="0" smtClean="0"/>
              <a:t>Pokud databázi dojde volné místo, vrátí chybový stav „Error 1105“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0070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52657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Plánování databází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Vytváření databází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Správa pomocí politik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144652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Zmenšování souborů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4480"/>
          </a:xfrm>
        </p:spPr>
        <p:txBody>
          <a:bodyPr/>
          <a:lstStyle/>
          <a:p>
            <a:r>
              <a:rPr lang="cs-CZ" dirty="0" smtClean="0"/>
              <a:t>Každý soubor, který je součástí databáze může být zmenšen odstraněním volného místa</a:t>
            </a:r>
          </a:p>
          <a:p>
            <a:r>
              <a:rPr lang="cs-CZ" dirty="0" smtClean="0"/>
              <a:t>Nemůže dojít k odstranění dat kvůli operaci DBCC SHRINKFILE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1899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083921"/>
          </a:xfrm>
        </p:spPr>
        <p:txBody>
          <a:bodyPr/>
          <a:lstStyle/>
          <a:p>
            <a:r>
              <a:rPr lang="cs-CZ" dirty="0" smtClean="0"/>
              <a:t>Jmenný prostor pro umístění objektů</a:t>
            </a:r>
          </a:p>
          <a:p>
            <a:endParaRPr lang="cs-CZ" dirty="0"/>
          </a:p>
          <a:p>
            <a:r>
              <a:rPr lang="cs-CZ" dirty="0" smtClean="0"/>
              <a:t>Zjednodušení nastavení přístupových práv</a:t>
            </a:r>
          </a:p>
          <a:p>
            <a:endParaRPr lang="cs-CZ" dirty="0" smtClean="0"/>
          </a:p>
          <a:p>
            <a:r>
              <a:rPr lang="cs-CZ" dirty="0" smtClean="0"/>
              <a:t>Zpřehlednění databáze</a:t>
            </a:r>
          </a:p>
          <a:p>
            <a:pPr lvl="1"/>
            <a:r>
              <a:rPr lang="cs-CZ" dirty="0" smtClean="0"/>
              <a:t>„hranice modulů aplikace“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387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013" y="1041409"/>
            <a:ext cx="7681913" cy="1523495"/>
          </a:xfrm>
        </p:spPr>
        <p:txBody>
          <a:bodyPr/>
          <a:lstStyle/>
          <a:p>
            <a:r>
              <a:rPr lang="cs-CZ" dirty="0" smtClean="0"/>
              <a:t>Práce se schématy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43047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dirty="0" smtClean="0"/>
              <a:t>2: </a:t>
            </a:r>
            <a:r>
              <a:rPr lang="cs-CZ" dirty="0" smtClean="0"/>
              <a:t>Vytvoření databáze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2726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dirty="0" smtClean="0"/>
              <a:t>2: </a:t>
            </a:r>
            <a:r>
              <a:rPr lang="cs-CZ" dirty="0" smtClean="0"/>
              <a:t>Vytvoření databáze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8749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Vytvořte databázi „Projekty“</a:t>
            </a:r>
          </a:p>
          <a:p>
            <a:pPr lvl="1"/>
            <a:r>
              <a:rPr lang="cs-CZ" dirty="0" smtClean="0"/>
              <a:t>Full Recovery režim</a:t>
            </a:r>
          </a:p>
          <a:p>
            <a:pPr lvl="1"/>
            <a:r>
              <a:rPr lang="cs-CZ" dirty="0" smtClean="0"/>
              <a:t>Compatibility level 100</a:t>
            </a:r>
          </a:p>
          <a:p>
            <a:endParaRPr lang="cs-CZ" dirty="0"/>
          </a:p>
          <a:p>
            <a:pPr>
              <a:buFont typeface="+mj-lt"/>
              <a:buAutoNum type="arabicPeriod" startAt="2"/>
            </a:pPr>
            <a:r>
              <a:rPr lang="cs-CZ" dirty="0" smtClean="0"/>
              <a:t>Tuto databázi odpojte z SQL Serveru</a:t>
            </a:r>
          </a:p>
          <a:p>
            <a:pPr>
              <a:buFont typeface="+mj-lt"/>
              <a:buAutoNum type="arabicPeriod" startAt="2"/>
            </a:pPr>
            <a:r>
              <a:rPr lang="cs-CZ" dirty="0" smtClean="0"/>
              <a:t>Přejmenujte její datové soubory tak, aby reflektovaly změnu názvu databáze na „Eshop“</a:t>
            </a:r>
          </a:p>
          <a:p>
            <a:pPr>
              <a:buFont typeface="+mj-lt"/>
              <a:buAutoNum type="arabicPeriod" startAt="2"/>
            </a:pPr>
            <a:r>
              <a:rPr lang="cs-CZ" dirty="0" smtClean="0"/>
              <a:t>Znovu ji připojte do SQL a přejmenujte ji na Eshop</a:t>
            </a:r>
          </a:p>
        </p:txBody>
      </p:sp>
    </p:spTree>
    <p:extLst>
      <p:ext uri="{BB962C8B-B14F-4D97-AF65-F5344CB8AC3E}">
        <p14:creationId xmlns:p14="http://schemas.microsoft.com/office/powerpoint/2010/main" val="353161202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dirty="0"/>
              <a:t>3</a:t>
            </a:r>
            <a:r>
              <a:rPr lang="cs-CZ" dirty="0" smtClean="0"/>
              <a:t>: Základní práce se schématy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348410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cs-CZ" dirty="0"/>
              <a:t>Úkol 3: Základní práce se schématy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772816"/>
            <a:ext cx="8382000" cy="285616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V databázi AdventureWorks vytvořte schéma „Advertisement“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Vyberte libovolnou tabulku a ověřte její závislosti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Tabulku přesuňte do vytvořeného schématu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4562818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2509556"/>
          </a:xfrm>
        </p:spPr>
        <p:txBody>
          <a:bodyPr/>
          <a:lstStyle/>
          <a:p>
            <a:r>
              <a:rPr lang="cs-CZ" dirty="0" smtClean="0"/>
              <a:t>3</a:t>
            </a:r>
            <a:r>
              <a:rPr lang="pt-BR" dirty="0" smtClean="0"/>
              <a:t>. </a:t>
            </a:r>
            <a:r>
              <a:rPr lang="cs-CZ" dirty="0" smtClean="0"/>
              <a:t>Správa pomocí politik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115568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pomocí politik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40723"/>
          </a:xfrm>
        </p:spPr>
        <p:txBody>
          <a:bodyPr/>
          <a:lstStyle/>
          <a:p>
            <a:r>
              <a:rPr lang="cs-CZ" dirty="0" smtClean="0"/>
              <a:t>Pomáhá</a:t>
            </a:r>
          </a:p>
          <a:p>
            <a:pPr lvl="1"/>
            <a:r>
              <a:rPr lang="cs-CZ" b="1" dirty="0" smtClean="0"/>
              <a:t>Vynutit a kontrolovat poliky </a:t>
            </a:r>
            <a:r>
              <a:rPr lang="cs-CZ" dirty="0" smtClean="0"/>
              <a:t>napříč servery z jednoho místa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Vytvářet logický pohled na konfiguraci serveru</a:t>
            </a:r>
          </a:p>
        </p:txBody>
      </p:sp>
    </p:spTree>
    <p:extLst>
      <p:ext uri="{BB962C8B-B14F-4D97-AF65-F5344CB8AC3E}">
        <p14:creationId xmlns:p14="http://schemas.microsoft.com/office/powerpoint/2010/main" val="41032927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r>
              <a:rPr lang="cs-CZ" dirty="0" smtClean="0"/>
              <a:t>Komponenty policy-based frameworku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722194"/>
            <a:ext cx="8382000" cy="4351961"/>
          </a:xfrm>
        </p:spPr>
        <p:txBody>
          <a:bodyPr/>
          <a:lstStyle/>
          <a:p>
            <a:r>
              <a:rPr lang="cs-CZ" dirty="0" smtClean="0"/>
              <a:t>Targets</a:t>
            </a:r>
          </a:p>
          <a:p>
            <a:pPr lvl="1"/>
            <a:r>
              <a:rPr lang="cs-CZ" dirty="0" smtClean="0"/>
              <a:t>Entity spravované politikami</a:t>
            </a:r>
          </a:p>
          <a:p>
            <a:r>
              <a:rPr lang="cs-CZ" dirty="0" smtClean="0"/>
              <a:t>Policies</a:t>
            </a:r>
          </a:p>
          <a:p>
            <a:pPr lvl="1"/>
            <a:r>
              <a:rPr lang="cs-CZ" dirty="0" smtClean="0"/>
              <a:t>Sada podmínek s definovaným chováním</a:t>
            </a:r>
          </a:p>
          <a:p>
            <a:r>
              <a:rPr lang="cs-CZ" dirty="0" smtClean="0"/>
              <a:t>Condition</a:t>
            </a:r>
          </a:p>
          <a:p>
            <a:pPr lvl="1"/>
            <a:r>
              <a:rPr lang="cs-CZ" dirty="0" smtClean="0"/>
              <a:t>Vlastnost a její povolené stavy</a:t>
            </a:r>
          </a:p>
          <a:p>
            <a:r>
              <a:rPr lang="cs-CZ" dirty="0" smtClean="0"/>
              <a:t>Facet</a:t>
            </a:r>
          </a:p>
          <a:p>
            <a:pPr lvl="1"/>
            <a:r>
              <a:rPr lang="cs-CZ" dirty="0" smtClean="0"/>
              <a:t>Sada vlastností pokrývající chování a stavy určitých objektů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3862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0013" y="847436"/>
            <a:ext cx="7681913" cy="2509556"/>
          </a:xfrm>
        </p:spPr>
        <p:txBody>
          <a:bodyPr/>
          <a:lstStyle/>
          <a:p>
            <a:r>
              <a:rPr lang="pt-BR" dirty="0" smtClean="0"/>
              <a:t>1. </a:t>
            </a:r>
            <a:r>
              <a:rPr lang="cs-CZ" dirty="0" smtClean="0"/>
              <a:t>Plánování databází</a:t>
            </a:r>
            <a:r>
              <a:rPr lang="pt-BR" dirty="0"/>
              <a:t/>
            </a:r>
            <a:br>
              <a:rPr lang="pt-BR" dirty="0"/>
            </a:b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233344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013" y="1041409"/>
            <a:ext cx="7681913" cy="1523495"/>
          </a:xfrm>
        </p:spPr>
        <p:txBody>
          <a:bodyPr/>
          <a:lstStyle/>
          <a:p>
            <a:r>
              <a:rPr lang="cs-CZ" dirty="0" smtClean="0"/>
              <a:t>Práce se politikami</a:t>
            </a:r>
            <a:endParaRPr lang="cs-CZ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457697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vyhodnocení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67270" y="1411552"/>
            <a:ext cx="4397218" cy="4419671"/>
          </a:xfrm>
        </p:spPr>
        <p:txBody>
          <a:bodyPr/>
          <a:lstStyle/>
          <a:p>
            <a:r>
              <a:rPr lang="cs-CZ" dirty="0" err="1" smtClean="0"/>
              <a:t>OnDemand</a:t>
            </a:r>
            <a:endParaRPr lang="cs-CZ" dirty="0" smtClean="0"/>
          </a:p>
          <a:p>
            <a:pPr lvl="1"/>
            <a:r>
              <a:rPr lang="cs-CZ" dirty="0" smtClean="0"/>
              <a:t>Ruční spuštění</a:t>
            </a:r>
          </a:p>
          <a:p>
            <a:r>
              <a:rPr lang="cs-CZ" dirty="0" err="1" smtClean="0"/>
              <a:t>OnSchedule</a:t>
            </a:r>
            <a:endParaRPr lang="cs-CZ" dirty="0" smtClean="0"/>
          </a:p>
          <a:p>
            <a:pPr lvl="1"/>
            <a:r>
              <a:rPr lang="cs-CZ" dirty="0" smtClean="0"/>
              <a:t>Pravidelné spouštění</a:t>
            </a:r>
          </a:p>
          <a:p>
            <a:r>
              <a:rPr lang="cs-CZ" dirty="0" err="1" smtClean="0"/>
              <a:t>OnChange</a:t>
            </a:r>
            <a:r>
              <a:rPr lang="cs-CZ" dirty="0" smtClean="0"/>
              <a:t> – Log </a:t>
            </a:r>
            <a:r>
              <a:rPr lang="cs-CZ" dirty="0" err="1" smtClean="0"/>
              <a:t>Only</a:t>
            </a:r>
            <a:endParaRPr lang="cs-CZ" dirty="0" smtClean="0"/>
          </a:p>
          <a:p>
            <a:pPr lvl="1"/>
            <a:r>
              <a:rPr lang="cs-CZ" dirty="0" err="1" smtClean="0"/>
              <a:t>Zalogování</a:t>
            </a:r>
            <a:r>
              <a:rPr lang="cs-CZ" dirty="0" smtClean="0"/>
              <a:t> při porušení</a:t>
            </a:r>
          </a:p>
          <a:p>
            <a:r>
              <a:rPr lang="cs-CZ" dirty="0" err="1" smtClean="0"/>
              <a:t>OnChange</a:t>
            </a:r>
            <a:r>
              <a:rPr lang="cs-CZ" dirty="0" smtClean="0"/>
              <a:t> – </a:t>
            </a:r>
            <a:r>
              <a:rPr lang="cs-CZ" dirty="0" err="1" smtClean="0"/>
              <a:t>Prevent</a:t>
            </a:r>
            <a:endParaRPr lang="cs-CZ" dirty="0" smtClean="0"/>
          </a:p>
          <a:p>
            <a:pPr lvl="1"/>
            <a:r>
              <a:rPr lang="cs-CZ" dirty="0" smtClean="0"/>
              <a:t>Zabrání změně</a:t>
            </a:r>
            <a:endParaRPr lang="cs-CZ" dirty="0"/>
          </a:p>
        </p:txBody>
      </p:sp>
      <p:pic>
        <p:nvPicPr>
          <p:cNvPr id="1026" name="Picture 2" descr="http://blogs.msdn.com/blogfiles/sqlpbm/WindowsLiveWriter/PolicyEvaluationModes_F834/SupportedEvaluationModes_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780" r="8972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252" r="13495"/>
          <a:stretch/>
        </p:blipFill>
        <p:spPr bwMode="auto">
          <a:xfrm>
            <a:off x="323528" y="1340768"/>
            <a:ext cx="424374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623450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dirty="0" smtClean="0"/>
              <a:t>4: </a:t>
            </a:r>
            <a:r>
              <a:rPr lang="cs-CZ" dirty="0" smtClean="0"/>
              <a:t>Práce s politikami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107189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r>
              <a:rPr lang="cs-CZ" dirty="0" smtClean="0"/>
              <a:t>4: </a:t>
            </a:r>
            <a:r>
              <a:rPr lang="cs-CZ" dirty="0" smtClean="0"/>
              <a:t>Práce s politikami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4480"/>
          </a:xfrm>
        </p:spPr>
        <p:txBody>
          <a:bodyPr/>
          <a:lstStyle/>
          <a:p>
            <a:r>
              <a:rPr lang="cs-CZ" dirty="0" smtClean="0"/>
              <a:t>Vytvořte politiku, kterou zjistíte počet databází větších než 50 MB</a:t>
            </a:r>
          </a:p>
          <a:p>
            <a:r>
              <a:rPr lang="cs-CZ" dirty="0" smtClean="0"/>
              <a:t>Vytvořte další politiku, kterou vynutíte, že databázový pohled bude vždy začínat písmenem „v“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5459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databázových souborů</a:t>
            </a:r>
            <a:endParaRPr lang="cs-CZ" dirty="0"/>
          </a:p>
        </p:txBody>
      </p:sp>
      <p:graphicFrame>
        <p:nvGraphicFramePr>
          <p:cNvPr id="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502625"/>
              </p:ext>
            </p:extLst>
          </p:nvPr>
        </p:nvGraphicFramePr>
        <p:xfrm>
          <a:off x="457200" y="1412776"/>
          <a:ext cx="8294689" cy="426720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42592"/>
                <a:gridCol w="1368152"/>
                <a:gridCol w="648072"/>
                <a:gridCol w="4035873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Typ souboru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Koncovka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Popis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/>
                </a:tc>
              </a:tr>
              <a:tr h="1138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SQL Server Database 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Primary File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mdf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1x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Obsahují informace potřebné pro start databáze, datové stránky a odkazy na další soubory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</a:tr>
              <a:tr h="144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SQL Server Database 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Secondary File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ndf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0..n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Mohou být použity pro rozdělení databáze do víc souborů na jiné disky kvůli výkonu (s využitím </a:t>
                      </a:r>
                      <a:r>
                        <a:rPr kumimoji="0" lang="cs-CZ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File</a:t>
                      </a: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cs-CZ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Groups</a:t>
                      </a: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SQL Server </a:t>
                      </a:r>
                      <a:r>
                        <a:rPr kumimoji="0" lang="cs-CZ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Transaction</a:t>
                      </a: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Log </a:t>
                      </a:r>
                      <a:r>
                        <a:rPr kumimoji="0" lang="cs-CZ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File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.ldf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1x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7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Obsahují informace potřebné pro obnovení databáze po havárii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91440" marB="91440" anchor="ctr"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47641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jsou data uložena?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2222147"/>
          </a:xfrm>
        </p:spPr>
        <p:txBody>
          <a:bodyPr/>
          <a:lstStyle/>
          <a:p>
            <a:r>
              <a:rPr lang="cs-CZ" dirty="0" smtClean="0"/>
              <a:t>V datových souborech jsou uložena ve stránkách - </a:t>
            </a:r>
            <a:r>
              <a:rPr lang="cs-CZ" b="1" dirty="0" err="1" smtClean="0"/>
              <a:t>Page</a:t>
            </a:r>
            <a:endParaRPr lang="cs-CZ" b="1" dirty="0" smtClean="0"/>
          </a:p>
          <a:p>
            <a:pPr lvl="1"/>
            <a:r>
              <a:rPr lang="cs-CZ" dirty="0" smtClean="0"/>
              <a:t>Stránka je nejmenší množství paměti, které lze alokovat</a:t>
            </a:r>
          </a:p>
          <a:p>
            <a:pPr lvl="1"/>
            <a:r>
              <a:rPr lang="cs-CZ" dirty="0" smtClean="0"/>
              <a:t>Její velikost je 8 KB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789040"/>
            <a:ext cx="3348536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203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jsou data uložena?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376035"/>
          </a:xfrm>
        </p:spPr>
        <p:txBody>
          <a:bodyPr/>
          <a:lstStyle/>
          <a:p>
            <a:r>
              <a:rPr lang="cs-CZ" dirty="0"/>
              <a:t>Volné místo se alokuje po větších blocích – </a:t>
            </a:r>
            <a:r>
              <a:rPr lang="cs-CZ" b="1" dirty="0" err="1"/>
              <a:t>Extent</a:t>
            </a:r>
            <a:endParaRPr lang="cs-CZ" b="1" dirty="0"/>
          </a:p>
          <a:p>
            <a:pPr lvl="1"/>
            <a:r>
              <a:rPr lang="cs-CZ" dirty="0"/>
              <a:t>Jejich velikost je 64 </a:t>
            </a:r>
            <a:r>
              <a:rPr lang="cs-CZ" dirty="0" smtClean="0"/>
              <a:t>KB</a:t>
            </a:r>
          </a:p>
          <a:p>
            <a:pPr lvl="1"/>
            <a:r>
              <a:rPr lang="cs-CZ" dirty="0" smtClean="0"/>
              <a:t>Rozdělujeme je na </a:t>
            </a:r>
            <a:r>
              <a:rPr lang="cs-CZ" b="1" dirty="0" err="1" smtClean="0"/>
              <a:t>mixed</a:t>
            </a:r>
            <a:r>
              <a:rPr lang="cs-CZ" dirty="0" smtClean="0"/>
              <a:t> a </a:t>
            </a:r>
            <a:r>
              <a:rPr lang="cs-CZ" b="1" dirty="0" err="1" smtClean="0"/>
              <a:t>uniform</a:t>
            </a:r>
            <a:endParaRPr lang="cs-CZ" b="1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860166"/>
            <a:ext cx="5688632" cy="216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4491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pracuje transakční log?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38273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Změny jsou odeslány z aplikace na server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Datové stránky potřebné pro danou operaci jsou načteny do </a:t>
            </a:r>
            <a:r>
              <a:rPr lang="cs-CZ" b="1" dirty="0" smtClean="0"/>
              <a:t>vyrovnávací paměti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Informace o změnách a transakci jsou </a:t>
            </a:r>
            <a:r>
              <a:rPr lang="cs-CZ" b="1" dirty="0" smtClean="0"/>
              <a:t>zapsány do transakčního logu na disk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Je provedena daná transakce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Po </a:t>
            </a:r>
            <a:r>
              <a:rPr lang="cs-CZ" b="1" dirty="0" err="1" smtClean="0"/>
              <a:t>checkpointu</a:t>
            </a:r>
            <a:r>
              <a:rPr lang="cs-CZ" dirty="0" smtClean="0"/>
              <a:t> se změněné datové stránky zapíší z vyrovnávací paměti na disk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026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pro umístění souborů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794202"/>
            <a:ext cx="8382000" cy="4739759"/>
          </a:xfrm>
        </p:spPr>
        <p:txBody>
          <a:bodyPr/>
          <a:lstStyle/>
          <a:p>
            <a:r>
              <a:rPr lang="cs-CZ" b="1" dirty="0" smtClean="0"/>
              <a:t>Datové soubory</a:t>
            </a:r>
          </a:p>
          <a:p>
            <a:pPr lvl="1"/>
            <a:r>
              <a:rPr lang="cs-CZ" dirty="0" smtClean="0"/>
              <a:t>Oddělit často používané tabulky na jiné disky</a:t>
            </a:r>
          </a:p>
          <a:p>
            <a:pPr lvl="1"/>
            <a:endParaRPr lang="cs-CZ" dirty="0"/>
          </a:p>
          <a:p>
            <a:r>
              <a:rPr lang="cs-CZ" b="1" dirty="0" err="1" smtClean="0"/>
              <a:t>tempdb</a:t>
            </a:r>
            <a:endParaRPr lang="cs-CZ" b="1" dirty="0" smtClean="0"/>
          </a:p>
          <a:p>
            <a:pPr lvl="1"/>
            <a:r>
              <a:rPr lang="cs-CZ" dirty="0" smtClean="0"/>
              <a:t>Používáte-li dočasnou databázi </a:t>
            </a:r>
            <a:r>
              <a:rPr lang="cs-CZ" dirty="0" err="1" smtClean="0"/>
              <a:t>tempdb</a:t>
            </a:r>
            <a:r>
              <a:rPr lang="cs-CZ" dirty="0" smtClean="0"/>
              <a:t> je vhodné pro zvýšení výkonu ji oddělit na jiný disk</a:t>
            </a:r>
          </a:p>
          <a:p>
            <a:pPr lvl="1"/>
            <a:endParaRPr lang="cs-CZ" dirty="0"/>
          </a:p>
          <a:p>
            <a:r>
              <a:rPr lang="cs-CZ" b="1" dirty="0" smtClean="0"/>
              <a:t>Transakční logy</a:t>
            </a:r>
          </a:p>
          <a:p>
            <a:pPr lvl="1"/>
            <a:r>
              <a:rPr lang="cs-CZ" dirty="0" smtClean="0"/>
              <a:t>Je vhodné je umístit na jiný disk nebo RAID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36103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/>
          <p:cNvSpPr/>
          <p:nvPr/>
        </p:nvSpPr>
        <p:spPr bwMode="auto">
          <a:xfrm>
            <a:off x="179512" y="1164699"/>
            <a:ext cx="8746876" cy="543265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endParaRPr lang="cs-CZ" sz="2300" kern="0" dirty="0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Filegroups</a:t>
            </a:r>
            <a:endParaRPr lang="cs-CZ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76592"/>
            <a:ext cx="2160240" cy="1092347"/>
          </a:xfrm>
          <a:prstGeom prst="rect">
            <a:avLst/>
          </a:prstGeom>
        </p:spPr>
      </p:pic>
      <p:pic>
        <p:nvPicPr>
          <p:cNvPr id="84" name="Picture 8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679868"/>
            <a:ext cx="2160240" cy="1092347"/>
          </a:xfrm>
          <a:prstGeom prst="rect">
            <a:avLst/>
          </a:prstGeom>
        </p:spPr>
      </p:pic>
      <p:pic>
        <p:nvPicPr>
          <p:cNvPr id="85" name="Picture 8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679868"/>
            <a:ext cx="2160240" cy="1092347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1322154" y="5795827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C:\</a:t>
            </a:r>
            <a:endParaRPr lang="cs-CZ" sz="24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4274482" y="579910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D:\</a:t>
            </a:r>
            <a:endParaRPr lang="cs-CZ" sz="24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154802" y="5799103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E</a:t>
            </a:r>
            <a:r>
              <a:rPr lang="cs-CZ" sz="2400" b="1" dirty="0" smtClean="0"/>
              <a:t>:\</a:t>
            </a:r>
            <a:endParaRPr lang="cs-CZ" sz="2400" b="1" dirty="0"/>
          </a:p>
        </p:txBody>
      </p:sp>
      <p:grpSp>
        <p:nvGrpSpPr>
          <p:cNvPr id="92" name="Group 91"/>
          <p:cNvGrpSpPr/>
          <p:nvPr/>
        </p:nvGrpSpPr>
        <p:grpSpPr>
          <a:xfrm>
            <a:off x="1619672" y="3249545"/>
            <a:ext cx="936104" cy="1247592"/>
            <a:chOff x="1115616" y="3083522"/>
            <a:chExt cx="1152128" cy="1510788"/>
          </a:xfrm>
        </p:grpSpPr>
        <p:sp>
          <p:nvSpPr>
            <p:cNvPr id="91" name="Folded Corner 90"/>
            <p:cNvSpPr/>
            <p:nvPr/>
          </p:nvSpPr>
          <p:spPr bwMode="auto">
            <a:xfrm rot="10800000" flipH="1">
              <a:off x="1115616" y="3083522"/>
              <a:ext cx="1152128" cy="1510788"/>
            </a:xfrm>
            <a:prstGeom prst="foldedCorner">
              <a:avLst/>
            </a:prstGeom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  <p:sp>
          <p:nvSpPr>
            <p:cNvPr id="90" name="Flowchart: Magnetic Disk 89"/>
            <p:cNvSpPr/>
            <p:nvPr/>
          </p:nvSpPr>
          <p:spPr bwMode="auto">
            <a:xfrm>
              <a:off x="1274364" y="3896262"/>
              <a:ext cx="389038" cy="581025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1220416" y="4523284"/>
            <a:ext cx="177484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Accounting.mdf</a:t>
            </a:r>
            <a:endParaRPr lang="cs-CZ" dirty="0"/>
          </a:p>
        </p:txBody>
      </p:sp>
      <p:sp>
        <p:nvSpPr>
          <p:cNvPr id="97" name="TextBox 96"/>
          <p:cNvSpPr txBox="1"/>
          <p:nvPr/>
        </p:nvSpPr>
        <p:spPr>
          <a:xfrm>
            <a:off x="4211960" y="4534922"/>
            <a:ext cx="203132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BillingHistory1.ndf</a:t>
            </a:r>
          </a:p>
          <a:p>
            <a:r>
              <a:rPr lang="cs-CZ" dirty="0" smtClean="0"/>
              <a:t>BillingHistory2.ndf</a:t>
            </a:r>
            <a:endParaRPr lang="cs-CZ" dirty="0"/>
          </a:p>
        </p:txBody>
      </p:sp>
      <p:grpSp>
        <p:nvGrpSpPr>
          <p:cNvPr id="101" name="Group 100"/>
          <p:cNvGrpSpPr/>
          <p:nvPr/>
        </p:nvGrpSpPr>
        <p:grpSpPr>
          <a:xfrm>
            <a:off x="4631330" y="3236432"/>
            <a:ext cx="936104" cy="1247592"/>
            <a:chOff x="1115616" y="3083522"/>
            <a:chExt cx="1152128" cy="1510788"/>
          </a:xfrm>
        </p:grpSpPr>
        <p:sp>
          <p:nvSpPr>
            <p:cNvPr id="102" name="Folded Corner 101"/>
            <p:cNvSpPr/>
            <p:nvPr/>
          </p:nvSpPr>
          <p:spPr bwMode="auto">
            <a:xfrm rot="10800000" flipH="1">
              <a:off x="1115616" y="3083522"/>
              <a:ext cx="1152128" cy="1510788"/>
            </a:xfrm>
            <a:prstGeom prst="foldedCorner">
              <a:avLst/>
            </a:prstGeom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3" name="Flowchart: Magnetic Disk 102"/>
            <p:cNvSpPr/>
            <p:nvPr/>
          </p:nvSpPr>
          <p:spPr bwMode="auto">
            <a:xfrm>
              <a:off x="1274364" y="3896262"/>
              <a:ext cx="389038" cy="581025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783730" y="3068960"/>
            <a:ext cx="936104" cy="1247592"/>
            <a:chOff x="1115616" y="3083522"/>
            <a:chExt cx="1152128" cy="1510788"/>
          </a:xfrm>
        </p:grpSpPr>
        <p:sp>
          <p:nvSpPr>
            <p:cNvPr id="105" name="Folded Corner 104"/>
            <p:cNvSpPr/>
            <p:nvPr/>
          </p:nvSpPr>
          <p:spPr bwMode="auto">
            <a:xfrm rot="10800000" flipH="1">
              <a:off x="1115616" y="3083522"/>
              <a:ext cx="1152128" cy="1510788"/>
            </a:xfrm>
            <a:prstGeom prst="foldedCorner">
              <a:avLst/>
            </a:prstGeom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06" name="Flowchart: Magnetic Disk 105"/>
            <p:cNvSpPr/>
            <p:nvPr/>
          </p:nvSpPr>
          <p:spPr bwMode="auto">
            <a:xfrm>
              <a:off x="1274364" y="3896262"/>
              <a:ext cx="389038" cy="581025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419528" y="3261183"/>
            <a:ext cx="936104" cy="1247592"/>
            <a:chOff x="1115616" y="3083522"/>
            <a:chExt cx="1152128" cy="1510788"/>
          </a:xfrm>
        </p:grpSpPr>
        <p:sp>
          <p:nvSpPr>
            <p:cNvPr id="111" name="Folded Corner 110"/>
            <p:cNvSpPr/>
            <p:nvPr/>
          </p:nvSpPr>
          <p:spPr bwMode="auto">
            <a:xfrm rot="10800000" flipH="1">
              <a:off x="1115616" y="3083522"/>
              <a:ext cx="1152128" cy="1510788"/>
            </a:xfrm>
            <a:prstGeom prst="foldedCorner">
              <a:avLst/>
            </a:prstGeom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  <p:sp>
          <p:nvSpPr>
            <p:cNvPr id="112" name="Flowchart: Magnetic Disk 111"/>
            <p:cNvSpPr/>
            <p:nvPr/>
          </p:nvSpPr>
          <p:spPr bwMode="auto">
            <a:xfrm>
              <a:off x="1274364" y="3896262"/>
              <a:ext cx="389038" cy="581025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76194" tIns="38097" rIns="76194" bIns="3809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61719" fontAlgn="base">
                <a:spcBef>
                  <a:spcPct val="0"/>
                </a:spcBef>
                <a:spcAft>
                  <a:spcPct val="0"/>
                </a:spcAft>
              </a:pPr>
              <a:endParaRPr lang="cs-CZ" sz="2300" kern="0" dirty="0" smtClean="0">
                <a:solidFill>
                  <a:schemeClr val="tx2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6899999" y="4534922"/>
            <a:ext cx="195438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err="1" smtClean="0"/>
              <a:t>Acounting_log.ldf</a:t>
            </a:r>
            <a:endParaRPr lang="cs-CZ" dirty="0"/>
          </a:p>
        </p:txBody>
      </p:sp>
      <p:graphicFrame>
        <p:nvGraphicFramePr>
          <p:cNvPr id="115" name="Table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591731"/>
              </p:ext>
            </p:extLst>
          </p:nvPr>
        </p:nvGraphicFramePr>
        <p:xfrm>
          <a:off x="1896953" y="1406268"/>
          <a:ext cx="179994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982"/>
                <a:gridCol w="599982"/>
                <a:gridCol w="599982"/>
              </a:tblGrid>
              <a:tr h="312805"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Sales.*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0108"/>
              </p:ext>
            </p:extLst>
          </p:nvPr>
        </p:nvGraphicFramePr>
        <p:xfrm>
          <a:off x="1403648" y="1762870"/>
          <a:ext cx="179994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982"/>
                <a:gridCol w="599982"/>
                <a:gridCol w="599982"/>
              </a:tblGrid>
              <a:tr h="312805"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Customers.*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7" name="Table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698552"/>
              </p:ext>
            </p:extLst>
          </p:nvPr>
        </p:nvGraphicFramePr>
        <p:xfrm>
          <a:off x="4571999" y="1434049"/>
          <a:ext cx="179994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982"/>
                <a:gridCol w="599982"/>
                <a:gridCol w="599982"/>
              </a:tblGrid>
              <a:tr h="312805">
                <a:tc gridSpan="3">
                  <a:txBody>
                    <a:bodyPr/>
                    <a:lstStyle/>
                    <a:p>
                      <a:r>
                        <a:rPr lang="cs-CZ" dirty="0" err="1" smtClean="0"/>
                        <a:t>Sales.History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80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9" name="Down Arrow 118"/>
          <p:cNvSpPr/>
          <p:nvPr/>
        </p:nvSpPr>
        <p:spPr bwMode="auto">
          <a:xfrm>
            <a:off x="4981520" y="2391837"/>
            <a:ext cx="494571" cy="82708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endParaRPr lang="cs-CZ" sz="2300" kern="0" dirty="0" smtClean="0">
              <a:solidFill>
                <a:schemeClr val="tx2"/>
              </a:solidFill>
            </a:endParaRPr>
          </a:p>
        </p:txBody>
      </p:sp>
      <p:sp>
        <p:nvSpPr>
          <p:cNvPr id="120" name="Down Arrow 119"/>
          <p:cNvSpPr/>
          <p:nvPr/>
        </p:nvSpPr>
        <p:spPr bwMode="auto">
          <a:xfrm>
            <a:off x="1817462" y="2551381"/>
            <a:ext cx="494571" cy="82708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76194" tIns="38097" rIns="76194" bIns="38097" numCol="1" rtlCol="0" anchor="ctr" anchorCtr="0" compatLnSpc="1">
            <a:prstTxWarp prst="textNoShape">
              <a:avLst/>
            </a:prstTxWarp>
          </a:bodyPr>
          <a:lstStyle/>
          <a:p>
            <a:pPr algn="ctr" defTabSz="761719" fontAlgn="base">
              <a:spcBef>
                <a:spcPct val="0"/>
              </a:spcBef>
              <a:spcAft>
                <a:spcPct val="0"/>
              </a:spcAft>
            </a:pPr>
            <a:endParaRPr lang="cs-CZ" sz="2300" kern="0" dirty="0" smtClean="0">
              <a:solidFill>
                <a:schemeClr val="tx2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23528" y="6127614"/>
            <a:ext cx="2816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Primary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Filegroup</a:t>
            </a:r>
            <a:endParaRPr lang="cs-CZ" sz="2400" b="1" dirty="0"/>
          </a:p>
        </p:txBody>
      </p:sp>
      <p:sp>
        <p:nvSpPr>
          <p:cNvPr id="122" name="TextBox 121"/>
          <p:cNvSpPr txBox="1"/>
          <p:nvPr/>
        </p:nvSpPr>
        <p:spPr>
          <a:xfrm>
            <a:off x="3203848" y="6135687"/>
            <a:ext cx="3752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Billing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History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Filegroup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103965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PE Summit Template 4x3">
  <a:themeElements>
    <a:clrScheme name="CP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D965"/>
      </a:accent1>
      <a:accent2>
        <a:srgbClr val="3AA9C2"/>
      </a:accent2>
      <a:accent3>
        <a:srgbClr val="EBB28F"/>
      </a:accent3>
      <a:accent4>
        <a:srgbClr val="B0E27F"/>
      </a:accent4>
      <a:accent5>
        <a:srgbClr val="FFC17E"/>
      </a:accent5>
      <a:accent6>
        <a:srgbClr val="C6A0DB"/>
      </a:accent6>
      <a:hlink>
        <a:srgbClr val="1D4775"/>
      </a:hlink>
      <a:folHlink>
        <a:srgbClr val="1D4775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76194" tIns="38097" rIns="76194" bIns="38097" numCol="1" rtlCol="0" anchor="ctr" anchorCtr="0" compatLnSpc="1">
        <a:prstTxWarp prst="textNoShape">
          <a:avLst/>
        </a:prstTxWarp>
      </a:bodyPr>
      <a:lstStyle>
        <a:defPPr algn="ctr" defTabSz="761719" fontAlgn="base">
          <a:spcBef>
            <a:spcPct val="0"/>
          </a:spcBef>
          <a:spcAft>
            <a:spcPct val="0"/>
          </a:spcAft>
          <a:defRPr sz="2300" kern="0" dirty="0" smtClean="0">
            <a:solidFill>
              <a:schemeClr val="tx2"/>
            </a:solidFill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1_Clouds_Waves 4x3 Template Trebuchet</Template>
  <TotalTime>2590</TotalTime>
  <Words>723</Words>
  <Application>Microsoft Office PowerPoint</Application>
  <PresentationFormat>On-screen Show (4:3)</PresentationFormat>
  <Paragraphs>171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CPE Summit Template 4x3</vt:lpstr>
      <vt:lpstr>White with Courier font for code slides</vt:lpstr>
      <vt:lpstr>PV226/MSSQL Microsoft SQL Server 2012  Kapitola 2: Správa databází</vt:lpstr>
      <vt:lpstr>Osnova</vt:lpstr>
      <vt:lpstr>1. Plánování databází </vt:lpstr>
      <vt:lpstr>Typy databázových souborů</vt:lpstr>
      <vt:lpstr>Jak jsou data uložena?</vt:lpstr>
      <vt:lpstr>Jak jsou data uložena?</vt:lpstr>
      <vt:lpstr>Jak pracuje transakční log?</vt:lpstr>
      <vt:lpstr>Doporučení pro umístění souborů</vt:lpstr>
      <vt:lpstr>Filegroups</vt:lpstr>
      <vt:lpstr>Doporučení pro Filegroups</vt:lpstr>
      <vt:lpstr>Partitions</vt:lpstr>
      <vt:lpstr>Velikost databáze</vt:lpstr>
      <vt:lpstr>Práce se soubory a  filegroups</vt:lpstr>
      <vt:lpstr>Úkol 1: Práce s Filegroups</vt:lpstr>
      <vt:lpstr>Úkol 1: Práce s Filegroups</vt:lpstr>
      <vt:lpstr>2. Vytváření databází </vt:lpstr>
      <vt:lpstr>Vytvoření databáze</vt:lpstr>
      <vt:lpstr>Vytvoření databáze</vt:lpstr>
      <vt:lpstr>Změny velikostí datových souborů</vt:lpstr>
      <vt:lpstr>Zmenšování souborů</vt:lpstr>
      <vt:lpstr>Schéma</vt:lpstr>
      <vt:lpstr>Práce se schématy</vt:lpstr>
      <vt:lpstr>Úkol 2: Vytvoření databáze</vt:lpstr>
      <vt:lpstr>Úkol 2: Vytvoření databáze</vt:lpstr>
      <vt:lpstr>Úkol 3: Základní práce se schématy</vt:lpstr>
      <vt:lpstr>Úkol 3: Základní práce se schématy</vt:lpstr>
      <vt:lpstr>3. Správa pomocí politik</vt:lpstr>
      <vt:lpstr>Správa pomocí politik</vt:lpstr>
      <vt:lpstr>Komponenty policy-based frameworku</vt:lpstr>
      <vt:lpstr>Práce se politikami</vt:lpstr>
      <vt:lpstr>Režim vyhodnocení</vt:lpstr>
      <vt:lpstr>Úkol 4: Práce s politikami</vt:lpstr>
      <vt:lpstr>Úkol 4: Práce s politikami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PV226/MSSQL - Kapitola 2 - Správa databází</dc:title>
  <dc:creator>David Gešvindr</dc:creator>
  <cp:lastModifiedBy>David Gešvindr</cp:lastModifiedBy>
  <cp:revision>50</cp:revision>
  <dcterms:created xsi:type="dcterms:W3CDTF">2010-10-31T19:41:43Z</dcterms:created>
  <dcterms:modified xsi:type="dcterms:W3CDTF">2012-03-07T13:56:44Z</dcterms:modified>
</cp:coreProperties>
</file>