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2" r:id="rId3"/>
    <p:sldId id="257" r:id="rId4"/>
    <p:sldId id="270" r:id="rId5"/>
    <p:sldId id="258" r:id="rId6"/>
    <p:sldId id="259" r:id="rId7"/>
    <p:sldId id="260" r:id="rId8"/>
    <p:sldId id="261" r:id="rId9"/>
    <p:sldId id="277" r:id="rId10"/>
    <p:sldId id="262" r:id="rId11"/>
    <p:sldId id="263" r:id="rId12"/>
    <p:sldId id="264" r:id="rId13"/>
    <p:sldId id="265" r:id="rId14"/>
    <p:sldId id="266" r:id="rId15"/>
    <p:sldId id="278" r:id="rId16"/>
    <p:sldId id="273" r:id="rId17"/>
    <p:sldId id="274" r:id="rId18"/>
    <p:sldId id="276" r:id="rId19"/>
    <p:sldId id="279" r:id="rId20"/>
    <p:sldId id="280" r:id="rId21"/>
    <p:sldId id="26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48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F7202-0CF8-4C32-9FF9-398D31849FF0}" type="datetimeFigureOut">
              <a:rPr lang="en-US" smtClean="0"/>
              <a:t>2/8/2013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A204A-07C1-47F3-8498-0BDF396F4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5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A204A-07C1-47F3-8498-0BDF396F43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2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2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10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274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37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28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59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0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14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4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804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29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2BD65-E608-403F-B72F-C1A374A4300C}" type="datetimeFigureOut">
              <a:rPr lang="cs-CZ" smtClean="0"/>
              <a:t>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A05E4-49A8-4EB0-8333-0B04205435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43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.bth.se/~hgr/Papers/cuda-rf_mcc10_v1.0_crc.pdf" TargetMode="External"/><Relationship Id="rId2" Type="http://schemas.openxmlformats.org/officeDocument/2006/relationships/hyperlink" Target="http://weka.wikispace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lusplus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372706"/>
            <a:ext cx="7772400" cy="1470025"/>
          </a:xfrm>
        </p:spPr>
        <p:txBody>
          <a:bodyPr>
            <a:normAutofit/>
          </a:bodyPr>
          <a:lstStyle/>
          <a:p>
            <a:r>
              <a:rPr lang="cs-CZ" b="1" dirty="0" err="1">
                <a:latin typeface="Garamond" pitchFamily="18" charset="0"/>
              </a:rPr>
              <a:t>Website</a:t>
            </a:r>
            <a:r>
              <a:rPr lang="cs-CZ" b="1" dirty="0">
                <a:latin typeface="Garamond" pitchFamily="18" charset="0"/>
              </a:rPr>
              <a:t> </a:t>
            </a:r>
            <a:r>
              <a:rPr lang="cs-CZ" b="1" dirty="0" err="1">
                <a:latin typeface="Garamond" pitchFamily="18" charset="0"/>
              </a:rPr>
              <a:t>Classification</a:t>
            </a:r>
            <a:endParaRPr lang="cs-CZ" b="1" dirty="0">
              <a:latin typeface="Garamond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71600" y="2452826"/>
            <a:ext cx="6400800" cy="72008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</a:pPr>
            <a:r>
              <a:rPr lang="cs-CZ" b="1" dirty="0" smtClean="0">
                <a:solidFill>
                  <a:schemeClr val="tx1"/>
                </a:solidFill>
                <a:latin typeface="Garamond" pitchFamily="18" charset="0"/>
                <a:ea typeface="+mj-ea"/>
                <a:cs typeface="+mj-cs"/>
              </a:rPr>
              <a:t>Mgr. Juraj </a:t>
            </a:r>
            <a:r>
              <a:rPr lang="cs-CZ" b="1" dirty="0" err="1" smtClean="0">
                <a:solidFill>
                  <a:schemeClr val="tx1"/>
                </a:solidFill>
                <a:latin typeface="Garamond" pitchFamily="18" charset="0"/>
                <a:ea typeface="+mj-ea"/>
                <a:cs typeface="+mj-cs"/>
              </a:rPr>
              <a:t>Hreško`s</a:t>
            </a:r>
            <a:r>
              <a:rPr lang="cs-CZ" b="1" dirty="0" smtClean="0">
                <a:solidFill>
                  <a:schemeClr val="tx1"/>
                </a:solidFill>
                <a:latin typeface="Garamond" pitchFamily="18" charset="0"/>
                <a:ea typeface="+mj-ea"/>
                <a:cs typeface="+mj-cs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Garamond" pitchFamily="18" charset="0"/>
                <a:ea typeface="+mj-ea"/>
                <a:cs typeface="+mj-cs"/>
              </a:rPr>
              <a:t>thesis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98467" y="3028890"/>
            <a:ext cx="3393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2000" b="1" dirty="0" err="1">
                <a:latin typeface="Garamond" pitchFamily="18" charset="0"/>
                <a:ea typeface="+mj-ea"/>
                <a:cs typeface="+mj-cs"/>
              </a:rPr>
              <a:t>presented</a:t>
            </a:r>
            <a:r>
              <a:rPr lang="cs-CZ" sz="2000" b="1" dirty="0">
                <a:latin typeface="Garamond" pitchFamily="18" charset="0"/>
                <a:ea typeface="+mj-ea"/>
                <a:cs typeface="+mj-cs"/>
              </a:rPr>
              <a:t> by Jaromír Navrátil</a:t>
            </a:r>
            <a:endParaRPr lang="en-US" sz="2000" b="1" dirty="0"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63688" y="31276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latin typeface="Garamond" pitchFamily="18" charset="0"/>
                <a:ea typeface="+mj-ea"/>
                <a:cs typeface="+mj-cs"/>
              </a:rPr>
              <a:t>7.2.2013</a:t>
            </a:r>
            <a:endParaRPr lang="en-US" sz="1200" b="1" dirty="0">
              <a:latin typeface="Garamond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84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err="1" smtClean="0">
                <a:latin typeface="Garamond" pitchFamily="18" charset="0"/>
              </a:rPr>
              <a:t>Modeller</a:t>
            </a:r>
            <a:r>
              <a:rPr lang="cs-CZ" b="1" dirty="0" smtClean="0">
                <a:latin typeface="Garamond" pitchFamily="18" charset="0"/>
              </a:rPr>
              <a:t> - </a:t>
            </a:r>
            <a:r>
              <a:rPr lang="cs-CZ" b="1" dirty="0" err="1" smtClean="0">
                <a:latin typeface="Garamond" pitchFamily="18" charset="0"/>
              </a:rPr>
              <a:t>vertical</a:t>
            </a:r>
            <a:r>
              <a:rPr lang="cs-CZ" b="1" dirty="0" smtClean="0">
                <a:latin typeface="Garamond" pitchFamily="18" charset="0"/>
              </a:rPr>
              <a:t> to </a:t>
            </a:r>
            <a:r>
              <a:rPr lang="cs-CZ" b="1" dirty="0" err="1" smtClean="0">
                <a:latin typeface="Garamond" pitchFamily="18" charset="0"/>
              </a:rPr>
              <a:t>vector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1973832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trasfer</a:t>
            </a:r>
            <a:r>
              <a:rPr lang="cs-CZ" sz="2400" dirty="0" smtClean="0"/>
              <a:t> </a:t>
            </a:r>
            <a:r>
              <a:rPr lang="en-US" sz="2400" dirty="0"/>
              <a:t>vertical </a:t>
            </a:r>
            <a:r>
              <a:rPr lang="en-US" sz="2400" dirty="0" smtClean="0"/>
              <a:t>into vector model</a:t>
            </a:r>
            <a:r>
              <a:rPr lang="cs-CZ" sz="2400" dirty="0" smtClean="0"/>
              <a:t> </a:t>
            </a:r>
            <a:r>
              <a:rPr lang="cs-CZ" sz="2400" dirty="0" err="1" smtClean="0"/>
              <a:t>using</a:t>
            </a:r>
            <a:r>
              <a:rPr lang="cs-CZ" sz="2400" dirty="0" smtClean="0"/>
              <a:t> </a:t>
            </a:r>
            <a:r>
              <a:rPr lang="cs-CZ" sz="2400" dirty="0" err="1" smtClean="0"/>
              <a:t>Structure-oriented</a:t>
            </a:r>
            <a:r>
              <a:rPr lang="cs-CZ" sz="2400" dirty="0" smtClean="0"/>
              <a:t> </a:t>
            </a:r>
            <a:r>
              <a:rPr lang="cs-CZ" sz="2400" dirty="0" err="1" smtClean="0"/>
              <a:t>Weighting</a:t>
            </a:r>
            <a:r>
              <a:rPr lang="cs-CZ" sz="2400" dirty="0" smtClean="0"/>
              <a:t> </a:t>
            </a:r>
            <a:r>
              <a:rPr lang="cs-CZ" sz="2400" dirty="0" err="1" smtClean="0"/>
              <a:t>Technique</a:t>
            </a:r>
            <a:endParaRPr lang="cs-CZ" sz="2400" dirty="0" smtClean="0"/>
          </a:p>
          <a:p>
            <a:r>
              <a:rPr lang="en-US" sz="2400" dirty="0"/>
              <a:t>delete words with high frequency </a:t>
            </a:r>
            <a:r>
              <a:rPr lang="cs-CZ" sz="2400" dirty="0" err="1"/>
              <a:t>across</a:t>
            </a:r>
            <a:r>
              <a:rPr lang="cs-CZ" sz="2400" dirty="0"/>
              <a:t> </a:t>
            </a:r>
            <a:r>
              <a:rPr lang="cs-CZ" sz="2400" dirty="0" err="1"/>
              <a:t>classes</a:t>
            </a:r>
            <a:r>
              <a:rPr lang="cs-CZ" sz="2400" dirty="0"/>
              <a:t> </a:t>
            </a:r>
            <a:r>
              <a:rPr lang="en-US" sz="2400" dirty="0"/>
              <a:t>– not used</a:t>
            </a:r>
          </a:p>
          <a:p>
            <a:r>
              <a:rPr lang="en-US" sz="2400" dirty="0"/>
              <a:t>stemming (lemmatization) – not </a:t>
            </a:r>
            <a:r>
              <a:rPr lang="en-US" sz="2400" dirty="0" smtClean="0"/>
              <a:t>used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771800" y="4154732"/>
                <a:ext cx="3396443" cy="6424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400" b="0" i="0" dirty="0" smtClean="0">
                          <a:latin typeface="Cambria Math"/>
                        </a:rPr>
                        <m:t>SW</m:t>
                      </m:r>
                      <m:sSub>
                        <m:sSubPr>
                          <m:ctrlPr>
                            <a:rPr lang="cs-CZ" sz="14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400" b="0" i="1" dirty="0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cs-CZ" sz="1400" b="0" i="1" dirty="0" smtClean="0">
                              <a:latin typeface="Cambria Math"/>
                            </a:rPr>
                            <m:t>𝑤</m:t>
                          </m:r>
                        </m:sub>
                      </m:sSub>
                      <m:r>
                        <a:rPr lang="cs-CZ" sz="1400" b="0" i="1" dirty="0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cs-CZ" sz="14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400" b="0" i="1" dirty="0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sz="1400" b="0" i="1" dirty="0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cs-CZ" sz="1400" b="0" i="1" dirty="0" smtClean="0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cs-CZ" sz="14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400" b="0" i="1" dirty="0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cs-CZ" sz="1400" b="0" i="1" dirty="0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cs-CZ" sz="1400" b="0" i="1" dirty="0" smtClean="0">
                          <a:latin typeface="Cambria Math"/>
                        </a:rPr>
                        <m:t>)</m:t>
                      </m:r>
                      <m:r>
                        <a:rPr lang="cs-CZ" sz="1400" b="0" i="0" dirty="0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400" i="1" dirty="0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400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b="0" i="1" dirty="0" smtClean="0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1400" b="0" i="1" dirty="0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cs-CZ" sz="1400" b="0" i="1" dirty="0" smtClean="0">
                              <a:latin typeface="Cambria Math"/>
                            </a:rPr>
                            <m:t>(</m:t>
                          </m:r>
                          <m:r>
                            <a:rPr lang="cs-CZ" sz="1400" b="0" i="1" dirty="0" smtClean="0">
                              <a:latin typeface="Cambria Math"/>
                            </a:rPr>
                            <m:t>𝑤</m:t>
                          </m:r>
                          <m:d>
                            <m:dPr>
                              <m:ctrlPr>
                                <a:rPr lang="cs-CZ" sz="1400" b="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1400" b="0" i="1" dirty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dirty="0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cs-CZ" sz="1400" b="0" i="1" dirty="0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  <m:r>
                            <a:rPr lang="cs-CZ" sz="1400" b="0" i="1" dirty="0" smtClean="0">
                              <a:latin typeface="Cambria Math"/>
                            </a:rPr>
                            <m:t>∗</m:t>
                          </m:r>
                          <m:r>
                            <a:rPr lang="cs-CZ" sz="1400" b="0" i="1" dirty="0" smtClean="0">
                              <a:latin typeface="Cambria Math"/>
                            </a:rPr>
                            <m:t>𝑇𝐹</m:t>
                          </m:r>
                          <m:r>
                            <a:rPr lang="cs-CZ" sz="1400" b="0" i="1" dirty="0" smtClean="0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cs-CZ" sz="1400" b="0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b="0" i="1" dirty="0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sz="1400" b="0" i="1" dirty="0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sz="1400" b="0" i="1" dirty="0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cs-CZ" sz="1400" b="0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b="0" i="1" dirty="0" smtClean="0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1400" b="0" i="1" dirty="0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cs-CZ" sz="1400" b="0" i="1" dirty="0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cs-CZ" sz="1400" b="0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400" b="0" i="1" dirty="0" smtClean="0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dirty="0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sz="1400" b="0" i="1" dirty="0" smtClean="0">
                              <a:latin typeface="Cambria Math"/>
                            </a:rPr>
                            <m:t>))</m:t>
                          </m:r>
                        </m:e>
                      </m:nary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154732"/>
                <a:ext cx="3396443" cy="642420"/>
              </a:xfrm>
              <a:prstGeom prst="rect">
                <a:avLst/>
              </a:prstGeom>
              <a:blipFill rotWithShape="1">
                <a:blip r:embed="rId2"/>
                <a:stretch>
                  <a:fillRect t="-111429" b="-15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22033"/>
              </p:ext>
            </p:extLst>
          </p:nvPr>
        </p:nvGraphicFramePr>
        <p:xfrm>
          <a:off x="2935138" y="5229200"/>
          <a:ext cx="3093546" cy="518160"/>
        </p:xfrm>
        <a:graphic>
          <a:graphicData uri="http://schemas.openxmlformats.org/drawingml/2006/table">
            <a:tbl>
              <a:tblPr firstRow="1">
                <a:tableStyleId>{7E9639D4-E3E2-4D34-9284-5A2195B3D0D7}</a:tableStyleId>
              </a:tblPr>
              <a:tblGrid>
                <a:gridCol w="522350"/>
                <a:gridCol w="522350"/>
                <a:gridCol w="522350"/>
                <a:gridCol w="522350"/>
                <a:gridCol w="502073"/>
                <a:gridCol w="502073"/>
              </a:tblGrid>
              <a:tr h="257748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e</a:t>
                      </a:r>
                      <a:r>
                        <a:rPr lang="cs-CZ" sz="1100" baseline="-25000" dirty="0" err="1" smtClean="0"/>
                        <a:t>k</a:t>
                      </a:r>
                      <a:endParaRPr lang="en-US" sz="11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title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57748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w(</a:t>
                      </a:r>
                      <a:r>
                        <a:rPr lang="cs-CZ" sz="1100" dirty="0" err="1" smtClean="0"/>
                        <a:t>e</a:t>
                      </a:r>
                      <a:r>
                        <a:rPr lang="cs-CZ" sz="1100" baseline="-25000" dirty="0" err="1" smtClean="0"/>
                        <a:t>k</a:t>
                      </a:r>
                      <a:r>
                        <a:rPr lang="cs-CZ" sz="1100" dirty="0" smtClean="0"/>
                        <a:t>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55576" y="2996952"/>
            <a:ext cx="9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latin typeface="Garamond" pitchFamily="18" charset="0"/>
              </a:rPr>
              <a:t>vertical</a:t>
            </a:r>
            <a:endParaRPr lang="cs-CZ" b="1" dirty="0" smtClean="0">
              <a:latin typeface="Garamond" pitchFamily="18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04396"/>
              </p:ext>
            </p:extLst>
          </p:nvPr>
        </p:nvGraphicFramePr>
        <p:xfrm>
          <a:off x="755576" y="3429000"/>
          <a:ext cx="1728192" cy="336315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08112"/>
                <a:gridCol w="720080"/>
              </a:tblGrid>
              <a:tr h="259775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word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Tag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interesting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title</a:t>
                      </a:r>
                      <a:endParaRPr lang="en-US" sz="1100" dirty="0"/>
                    </a:p>
                  </a:txBody>
                  <a:tcPr/>
                </a:tc>
              </a:tr>
              <a:tr h="259775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article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title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the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h1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article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h1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this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is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the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main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part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of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article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597871" y="2987660"/>
            <a:ext cx="1447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latin typeface="Garamond" pitchFamily="18" charset="0"/>
              </a:rPr>
              <a:t>vector</a:t>
            </a:r>
            <a:r>
              <a:rPr lang="cs-CZ" b="1" dirty="0" smtClean="0">
                <a:latin typeface="Garamond" pitchFamily="18" charset="0"/>
              </a:rPr>
              <a:t> model</a:t>
            </a:r>
            <a:endParaRPr lang="cs-CZ" sz="1400" b="1" dirty="0" smtClean="0">
              <a:latin typeface="Garamond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666778"/>
              </p:ext>
            </p:extLst>
          </p:nvPr>
        </p:nvGraphicFramePr>
        <p:xfrm>
          <a:off x="6588224" y="3433374"/>
          <a:ext cx="1728192" cy="279443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08112"/>
                <a:gridCol w="720080"/>
              </a:tblGrid>
              <a:tr h="259775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word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weight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article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16</a:t>
                      </a:r>
                      <a:endParaRPr lang="en-US" sz="1100" dirty="0"/>
                    </a:p>
                  </a:txBody>
                  <a:tcPr/>
                </a:tc>
              </a:tr>
              <a:tr h="259775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interesting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10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the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this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is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main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part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of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article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1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Šipka doprava 10"/>
          <p:cNvSpPr/>
          <p:nvPr/>
        </p:nvSpPr>
        <p:spPr>
          <a:xfrm>
            <a:off x="2735637" y="4653136"/>
            <a:ext cx="3718217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7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Feature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Selection</a:t>
            </a:r>
            <a:endParaRPr lang="cs-CZ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eliminate</a:t>
            </a:r>
            <a:r>
              <a:rPr lang="cs-CZ" sz="2400" dirty="0" smtClean="0"/>
              <a:t> </a:t>
            </a:r>
            <a:r>
              <a:rPr lang="cs-CZ" sz="2400" dirty="0" err="1" smtClean="0"/>
              <a:t>attributes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fewer</a:t>
            </a:r>
            <a:r>
              <a:rPr lang="cs-CZ" sz="2400" dirty="0" smtClean="0"/>
              <a:t> </a:t>
            </a:r>
            <a:r>
              <a:rPr lang="cs-CZ" sz="2400" dirty="0" err="1" smtClean="0"/>
              <a:t>than</a:t>
            </a:r>
            <a:r>
              <a:rPr lang="cs-CZ" sz="2400" dirty="0" smtClean="0"/>
              <a:t> 50 </a:t>
            </a:r>
            <a:r>
              <a:rPr lang="cs-CZ" sz="2400" dirty="0" err="1" smtClean="0"/>
              <a:t>ocurrences</a:t>
            </a:r>
            <a:r>
              <a:rPr lang="cs-CZ" sz="2400" dirty="0" smtClean="0"/>
              <a:t>, </a:t>
            </a:r>
            <a:r>
              <a:rPr lang="cs-CZ" sz="2400" dirty="0" err="1" smtClean="0"/>
              <a:t>lessening</a:t>
            </a:r>
            <a:r>
              <a:rPr lang="cs-CZ" sz="2400" dirty="0" smtClean="0"/>
              <a:t> </a:t>
            </a:r>
            <a:r>
              <a:rPr lang="cs-CZ" sz="2400" dirty="0" err="1" smtClean="0"/>
              <a:t>number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words</a:t>
            </a:r>
            <a:r>
              <a:rPr lang="cs-CZ" sz="2400" dirty="0" smtClean="0"/>
              <a:t> in </a:t>
            </a:r>
            <a:r>
              <a:rPr lang="cs-CZ" sz="2400" dirty="0" err="1" smtClean="0"/>
              <a:t>dictionary</a:t>
            </a:r>
            <a:r>
              <a:rPr lang="cs-CZ" sz="2400" dirty="0" smtClean="0"/>
              <a:t> </a:t>
            </a:r>
            <a:r>
              <a:rPr lang="cs-CZ" sz="2400" dirty="0" err="1" smtClean="0"/>
              <a:t>from</a:t>
            </a:r>
            <a:r>
              <a:rPr lang="cs-CZ" sz="2400" dirty="0" smtClean="0"/>
              <a:t> 1 263 296 to 63 121</a:t>
            </a:r>
          </a:p>
          <a:p>
            <a:r>
              <a:rPr lang="cs-CZ" sz="2400" dirty="0" err="1" smtClean="0"/>
              <a:t>compute</a:t>
            </a:r>
            <a:r>
              <a:rPr lang="cs-CZ" sz="2400" dirty="0" smtClean="0"/>
              <a:t> </a:t>
            </a:r>
            <a:r>
              <a:rPr lang="cs-CZ" sz="2400" dirty="0" err="1" smtClean="0"/>
              <a:t>information</a:t>
            </a:r>
            <a:r>
              <a:rPr lang="cs-CZ" sz="2400" dirty="0" smtClean="0"/>
              <a:t> </a:t>
            </a:r>
            <a:r>
              <a:rPr lang="cs-CZ" sz="2400" dirty="0" err="1" smtClean="0"/>
              <a:t>gain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each</a:t>
            </a:r>
            <a:r>
              <a:rPr lang="cs-CZ" sz="2400" dirty="0" smtClean="0"/>
              <a:t> term</a:t>
            </a:r>
          </a:p>
          <a:p>
            <a:r>
              <a:rPr lang="cs-CZ" sz="2400" dirty="0" err="1" smtClean="0"/>
              <a:t>choose</a:t>
            </a:r>
            <a:r>
              <a:rPr lang="cs-CZ" sz="2400" dirty="0" smtClean="0"/>
              <a:t> 2000 </a:t>
            </a:r>
            <a:r>
              <a:rPr lang="cs-CZ" sz="2400" dirty="0" err="1" smtClean="0"/>
              <a:t>best</a:t>
            </a:r>
            <a:r>
              <a:rPr lang="cs-CZ" sz="2400" dirty="0" smtClean="0"/>
              <a:t> </a:t>
            </a:r>
            <a:r>
              <a:rPr lang="cs-CZ" sz="2400" dirty="0" err="1" smtClean="0"/>
              <a:t>terms</a:t>
            </a: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140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Choosing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Classifier</a:t>
            </a:r>
            <a:endParaRPr lang="cs-CZ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4978896" cy="4929411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choose</a:t>
            </a:r>
            <a:r>
              <a:rPr lang="cs-CZ" sz="2400" dirty="0" smtClean="0"/>
              <a:t> 5 </a:t>
            </a:r>
            <a:r>
              <a:rPr lang="cs-CZ" sz="2400" dirty="0" err="1" smtClean="0"/>
              <a:t>categories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average</a:t>
            </a:r>
            <a:r>
              <a:rPr lang="cs-CZ" sz="2400" dirty="0" smtClean="0"/>
              <a:t> </a:t>
            </a:r>
            <a:r>
              <a:rPr lang="cs-CZ" sz="2400" dirty="0" err="1" smtClean="0"/>
              <a:t>number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positive and negative </a:t>
            </a:r>
            <a:r>
              <a:rPr lang="cs-CZ" sz="2400" dirty="0" err="1" smtClean="0"/>
              <a:t>examples</a:t>
            </a:r>
            <a:endParaRPr lang="cs-CZ" sz="24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607446"/>
              </p:ext>
            </p:extLst>
          </p:nvPr>
        </p:nvGraphicFramePr>
        <p:xfrm>
          <a:off x="899592" y="4653136"/>
          <a:ext cx="3168352" cy="193615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08112"/>
                <a:gridCol w="720080"/>
                <a:gridCol w="576064"/>
                <a:gridCol w="864096"/>
              </a:tblGrid>
              <a:tr h="233736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Category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Precision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Recall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F</a:t>
                      </a:r>
                      <a:r>
                        <a:rPr lang="cs-CZ" sz="1100" baseline="-25000" dirty="0" smtClean="0"/>
                        <a:t>1</a:t>
                      </a:r>
                      <a:r>
                        <a:rPr lang="cs-CZ" sz="1100" dirty="0" smtClean="0"/>
                        <a:t> </a:t>
                      </a:r>
                      <a:r>
                        <a:rPr lang="cs-CZ" sz="1100" dirty="0" err="1" smtClean="0"/>
                        <a:t>Measure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0.792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0.790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0.790</a:t>
                      </a:r>
                      <a:endParaRPr lang="en-US" sz="1100" dirty="0"/>
                    </a:p>
                  </a:txBody>
                  <a:tcPr/>
                </a:tc>
              </a:tr>
              <a:tr h="24940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Entertainment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0.759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0.758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Foundations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0.758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0.758</a:t>
                      </a:r>
                      <a:endParaRPr lang="en-US" sz="1100" dirty="0" smtClean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Games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0.798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0.797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0.796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HW-SW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0.809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0.807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0.807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Mean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0.782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756564"/>
              </p:ext>
            </p:extLst>
          </p:nvPr>
        </p:nvGraphicFramePr>
        <p:xfrm>
          <a:off x="5652120" y="484733"/>
          <a:ext cx="3168352" cy="193615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08112"/>
                <a:gridCol w="720080"/>
                <a:gridCol w="576064"/>
                <a:gridCol w="864096"/>
              </a:tblGrid>
              <a:tr h="233736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Category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Precision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Recall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F</a:t>
                      </a:r>
                      <a:r>
                        <a:rPr lang="cs-CZ" sz="1100" baseline="-25000" dirty="0" smtClean="0"/>
                        <a:t>1</a:t>
                      </a:r>
                      <a:r>
                        <a:rPr lang="cs-CZ" sz="1100" dirty="0" smtClean="0"/>
                        <a:t> </a:t>
                      </a:r>
                      <a:r>
                        <a:rPr lang="cs-CZ" sz="1100" dirty="0" err="1" smtClean="0"/>
                        <a:t>Measure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0.831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0.812</a:t>
                      </a:r>
                      <a:endParaRPr lang="en-US" sz="1100" dirty="0"/>
                    </a:p>
                  </a:txBody>
                  <a:tcPr/>
                </a:tc>
              </a:tr>
              <a:tr h="258373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Entertainment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0.793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0.763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Foundations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0.792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0.789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Games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0.765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HW-SW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0.763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Mean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0.798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0.778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789391"/>
              </p:ext>
            </p:extLst>
          </p:nvPr>
        </p:nvGraphicFramePr>
        <p:xfrm>
          <a:off x="899592" y="2564904"/>
          <a:ext cx="3168352" cy="193615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08112"/>
                <a:gridCol w="720080"/>
                <a:gridCol w="576064"/>
                <a:gridCol w="864096"/>
              </a:tblGrid>
              <a:tr h="233736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Category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Precision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Recall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F</a:t>
                      </a:r>
                      <a:r>
                        <a:rPr lang="cs-CZ" sz="1100" baseline="-25000" dirty="0" smtClean="0"/>
                        <a:t>1</a:t>
                      </a:r>
                      <a:r>
                        <a:rPr lang="cs-CZ" sz="1100" dirty="0" smtClean="0"/>
                        <a:t> </a:t>
                      </a:r>
                      <a:r>
                        <a:rPr lang="cs-CZ" sz="1100" dirty="0" err="1" smtClean="0"/>
                        <a:t>Measure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0.810</a:t>
                      </a:r>
                      <a:endParaRPr lang="en-US" sz="1100" dirty="0"/>
                    </a:p>
                  </a:txBody>
                  <a:tcPr/>
                </a:tc>
              </a:tr>
              <a:tr h="24940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Entertainment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0.766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Foundations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0.764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Games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0.811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HW-SW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0.781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Mean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0.786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111820"/>
              </p:ext>
            </p:extLst>
          </p:nvPr>
        </p:nvGraphicFramePr>
        <p:xfrm>
          <a:off x="5652120" y="2564904"/>
          <a:ext cx="3168352" cy="193615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08112"/>
                <a:gridCol w="720080"/>
                <a:gridCol w="576064"/>
                <a:gridCol w="864096"/>
              </a:tblGrid>
              <a:tr h="233736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Category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Precision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Recall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F</a:t>
                      </a:r>
                      <a:r>
                        <a:rPr lang="cs-CZ" sz="1100" baseline="-25000" dirty="0" smtClean="0"/>
                        <a:t>1</a:t>
                      </a:r>
                      <a:r>
                        <a:rPr lang="cs-CZ" sz="1100" dirty="0" smtClean="0"/>
                        <a:t> </a:t>
                      </a:r>
                      <a:r>
                        <a:rPr lang="cs-CZ" sz="1100" dirty="0" err="1" smtClean="0"/>
                        <a:t>Measure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0.851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0.848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0.847</a:t>
                      </a:r>
                      <a:endParaRPr lang="en-US" sz="1100" dirty="0"/>
                    </a:p>
                  </a:txBody>
                  <a:tcPr/>
                </a:tc>
              </a:tr>
              <a:tr h="24940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Entertainment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0.815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Foundations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0.821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0.821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0.821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Games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0.851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0.851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0.851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HW-SW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0.843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0.842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0.841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Mean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0.837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0.835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0.835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029204"/>
              </p:ext>
            </p:extLst>
          </p:nvPr>
        </p:nvGraphicFramePr>
        <p:xfrm>
          <a:off x="5652120" y="4653136"/>
          <a:ext cx="3168352" cy="193615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08112"/>
                <a:gridCol w="720080"/>
                <a:gridCol w="576064"/>
                <a:gridCol w="864096"/>
              </a:tblGrid>
              <a:tr h="233736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Category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Precision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Recall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F</a:t>
                      </a:r>
                      <a:r>
                        <a:rPr lang="cs-CZ" sz="1100" baseline="-25000" dirty="0" smtClean="0"/>
                        <a:t>1</a:t>
                      </a:r>
                      <a:r>
                        <a:rPr lang="cs-CZ" sz="1100" dirty="0" smtClean="0"/>
                        <a:t> </a:t>
                      </a:r>
                      <a:r>
                        <a:rPr lang="cs-CZ" sz="1100" dirty="0" err="1" smtClean="0"/>
                        <a:t>Measure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0.759</a:t>
                      </a:r>
                      <a:endParaRPr lang="en-US" sz="1100" dirty="0"/>
                    </a:p>
                  </a:txBody>
                  <a:tcPr/>
                </a:tc>
              </a:tr>
              <a:tr h="24940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Entertainment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0.760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Foundations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0.742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0.742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0.741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Games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0.744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0.740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HW-SW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0.792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0.780</a:t>
                      </a:r>
                      <a:endParaRPr lang="en-US" sz="1100" dirty="0"/>
                    </a:p>
                  </a:txBody>
                  <a:tcPr/>
                </a:tc>
              </a:tr>
              <a:tr h="283599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Mean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0.765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0.758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0.756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4067944" y="2564904"/>
            <a:ext cx="881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SVM - </a:t>
            </a:r>
            <a:r>
              <a:rPr lang="cs-CZ" sz="1100" dirty="0" err="1" smtClean="0"/>
              <a:t>linear</a:t>
            </a:r>
            <a:endParaRPr lang="en-US" sz="11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067944" y="4653136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J48</a:t>
            </a:r>
            <a:endParaRPr lang="en-US" sz="11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651525" y="2159278"/>
            <a:ext cx="10005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/>
              <a:t>SVM - </a:t>
            </a:r>
            <a:r>
              <a:rPr lang="cs-CZ" sz="1100" dirty="0" err="1" smtClean="0"/>
              <a:t>sigmoid</a:t>
            </a:r>
            <a:endParaRPr lang="en-US" sz="11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619465" y="4221088"/>
            <a:ext cx="10326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err="1" smtClean="0"/>
              <a:t>Random</a:t>
            </a:r>
            <a:r>
              <a:rPr lang="cs-CZ" sz="1100" dirty="0" smtClean="0"/>
              <a:t> </a:t>
            </a:r>
            <a:r>
              <a:rPr lang="cs-CZ" sz="1100" dirty="0" err="1" smtClean="0"/>
              <a:t>forest</a:t>
            </a:r>
            <a:endParaRPr lang="en-US" sz="11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776559" y="6309320"/>
            <a:ext cx="8755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err="1" smtClean="0"/>
              <a:t>Naive</a:t>
            </a:r>
            <a:r>
              <a:rPr lang="cs-CZ" sz="1100" dirty="0" smtClean="0"/>
              <a:t> </a:t>
            </a:r>
            <a:r>
              <a:rPr lang="cs-CZ" sz="1100" dirty="0" err="1" smtClean="0"/>
              <a:t>Bayes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8676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Random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Forest</a:t>
            </a:r>
            <a:endParaRPr lang="en-US" b="1" dirty="0">
              <a:latin typeface="Garamond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4929411"/>
              </a:xfrm>
            </p:spPr>
            <p:txBody>
              <a:bodyPr>
                <a:normAutofit/>
              </a:bodyPr>
              <a:lstStyle/>
              <a:p>
                <a:r>
                  <a:rPr lang="cs-CZ" sz="2400" dirty="0" err="1" smtClean="0"/>
                  <a:t>number</a:t>
                </a:r>
                <a:r>
                  <a:rPr lang="cs-CZ" sz="2400" dirty="0" smtClean="0"/>
                  <a:t> </a:t>
                </a:r>
                <a:r>
                  <a:rPr lang="cs-CZ" sz="2400" dirty="0" err="1" smtClean="0"/>
                  <a:t>of</a:t>
                </a:r>
                <a:r>
                  <a:rPr lang="cs-CZ" sz="2400" dirty="0" smtClean="0"/>
                  <a:t> </a:t>
                </a:r>
                <a:r>
                  <a:rPr lang="cs-CZ" sz="2400" dirty="0" err="1" smtClean="0"/>
                  <a:t>randomly</a:t>
                </a:r>
                <a:r>
                  <a:rPr lang="cs-CZ" sz="2400" dirty="0" smtClean="0"/>
                  <a:t> </a:t>
                </a:r>
                <a:r>
                  <a:rPr lang="cs-CZ" sz="2400" dirty="0" err="1" smtClean="0"/>
                  <a:t>selected</a:t>
                </a:r>
                <a:r>
                  <a:rPr lang="cs-CZ" sz="2400" dirty="0" smtClean="0"/>
                  <a:t> </a:t>
                </a:r>
                <a:r>
                  <a:rPr lang="cs-CZ" sz="2400" dirty="0" err="1" smtClean="0"/>
                  <a:t>attributes</a:t>
                </a:r>
                <a:r>
                  <a:rPr lang="cs-CZ" sz="2400" dirty="0" smtClean="0"/>
                  <a:t> (</a:t>
                </a:r>
                <a:r>
                  <a:rPr lang="cs-CZ" sz="2400" dirty="0" err="1" smtClean="0"/>
                  <a:t>constant</a:t>
                </a:r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𝑘</m:t>
                    </m:r>
                  </m:oMath>
                </a14:m>
                <a:r>
                  <a:rPr lang="cs-CZ" sz="2400" dirty="0" smtClean="0"/>
                  <a:t>) </a:t>
                </a:r>
                <a:r>
                  <a:rPr lang="cs-CZ" sz="2400" dirty="0" err="1" smtClean="0"/>
                  <a:t>was</a:t>
                </a:r>
                <a:r>
                  <a:rPr lang="cs-CZ" sz="2400" dirty="0" smtClean="0"/>
                  <a:t> set to 50, as </a:t>
                </a:r>
                <a:r>
                  <a:rPr lang="cs-CZ" sz="2400" dirty="0" err="1" smtClean="0"/>
                  <a:t>well</a:t>
                </a:r>
                <a:r>
                  <a:rPr lang="cs-CZ" sz="2400" dirty="0" smtClean="0"/>
                  <a:t> as </a:t>
                </a:r>
                <a:r>
                  <a:rPr lang="cs-CZ" sz="2400" dirty="0" err="1" smtClean="0"/>
                  <a:t>number</a:t>
                </a:r>
                <a:r>
                  <a:rPr lang="cs-CZ" sz="2400" dirty="0" smtClean="0"/>
                  <a:t> </a:t>
                </a:r>
                <a:r>
                  <a:rPr lang="cs-CZ" sz="2400" dirty="0" err="1" smtClean="0"/>
                  <a:t>of</a:t>
                </a:r>
                <a:r>
                  <a:rPr lang="cs-CZ" sz="2400" dirty="0" smtClean="0"/>
                  <a:t> </a:t>
                </a:r>
                <a:r>
                  <a:rPr lang="cs-CZ" sz="2400" dirty="0" err="1" smtClean="0"/>
                  <a:t>trees</a:t>
                </a:r>
                <a:endParaRPr lang="cs-CZ" sz="2400" dirty="0" smtClean="0"/>
              </a:p>
              <a:p>
                <a:r>
                  <a:rPr lang="cs-CZ" sz="2400" dirty="0" smtClean="0"/>
                  <a:t> </a:t>
                </a:r>
              </a:p>
              <a:p>
                <a:r>
                  <a:rPr lang="cs-CZ" sz="2400" dirty="0" err="1" smtClean="0"/>
                  <a:t>rate</a:t>
                </a:r>
                <a:r>
                  <a:rPr lang="cs-CZ" sz="2400" dirty="0" smtClean="0"/>
                  <a:t> Positive : Negative </a:t>
                </a:r>
                <a:r>
                  <a:rPr lang="cs-CZ" sz="2400" dirty="0" err="1" smtClean="0"/>
                  <a:t>was</a:t>
                </a:r>
                <a:r>
                  <a:rPr lang="cs-CZ" sz="2400" dirty="0" smtClean="0"/>
                  <a:t> set to 1:5 </a:t>
                </a:r>
                <a:r>
                  <a:rPr lang="cs-CZ" sz="2400" dirty="0" err="1" smtClean="0"/>
                  <a:t>using</a:t>
                </a:r>
                <a:r>
                  <a:rPr lang="cs-CZ" sz="2400" dirty="0" smtClean="0"/>
                  <a:t> meta </a:t>
                </a:r>
                <a:r>
                  <a:rPr lang="cs-CZ" sz="2400" dirty="0" err="1" smtClean="0"/>
                  <a:t>classificator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4929411"/>
              </a:xfrm>
              <a:blipFill rotWithShape="1">
                <a:blip r:embed="rId2"/>
                <a:stretch>
                  <a:fillRect l="-963" t="-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827584" y="1988840"/>
                <a:ext cx="5759077" cy="5000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/>
                      </a:rPr>
                      <m:t>1&lt;</m:t>
                    </m:r>
                    <m:r>
                      <a:rPr lang="cs-CZ" sz="2400" b="0" i="1" smtClean="0">
                        <a:latin typeface="Cambria Math"/>
                      </a:rPr>
                      <m:t>𝑘</m:t>
                    </m:r>
                    <m:r>
                      <a:rPr lang="cs-CZ" sz="2400" b="0" i="1" smtClean="0">
                        <a:latin typeface="Cambria Math"/>
                      </a:rPr>
                      <m:t>≤</m:t>
                    </m:r>
                    <m:func>
                      <m:funcPr>
                        <m:ctrlPr>
                          <a:rPr lang="cs-CZ" sz="2400" b="0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cs-CZ" sz="2400" b="0" i="1" smtClean="0">
                            <a:latin typeface="Cambria Math"/>
                          </a:rPr>
                          <m:t>(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cs-CZ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latin typeface="Cambria Math"/>
                              </a:rPr>
                              <m:t>𝐴</m:t>
                            </m:r>
                          </m:e>
                        </m:d>
                        <m:r>
                          <a:rPr lang="cs-CZ" sz="2400" b="0" i="1" smtClean="0">
                            <a:latin typeface="Cambria Math"/>
                          </a:rPr>
                          <m:t>+1)</m:t>
                        </m:r>
                      </m:e>
                    </m:func>
                  </m:oMath>
                </a14:m>
                <a:r>
                  <a:rPr lang="cs-CZ" sz="2400" dirty="0" smtClean="0">
                    <a:latin typeface="+mj-lt"/>
                  </a:rPr>
                  <a:t> , A </a:t>
                </a:r>
                <a:r>
                  <a:rPr lang="cs-CZ" sz="2400" dirty="0" err="1" smtClean="0">
                    <a:latin typeface="+mj-lt"/>
                  </a:rPr>
                  <a:t>is</a:t>
                </a:r>
                <a:r>
                  <a:rPr lang="cs-CZ" sz="2400" dirty="0" smtClean="0">
                    <a:latin typeface="+mj-lt"/>
                  </a:rPr>
                  <a:t> set </a:t>
                </a:r>
                <a:r>
                  <a:rPr lang="cs-CZ" sz="2400" dirty="0" err="1" smtClean="0">
                    <a:latin typeface="+mj-lt"/>
                  </a:rPr>
                  <a:t>of</a:t>
                </a:r>
                <a:r>
                  <a:rPr lang="cs-CZ" sz="2400" dirty="0" smtClean="0">
                    <a:latin typeface="+mj-lt"/>
                  </a:rPr>
                  <a:t> </a:t>
                </a:r>
                <a:r>
                  <a:rPr lang="cs-CZ" sz="2400" dirty="0" err="1" smtClean="0">
                    <a:latin typeface="+mj-lt"/>
                  </a:rPr>
                  <a:t>attributes</a:t>
                </a:r>
                <a:endParaRPr lang="en-US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988840"/>
                <a:ext cx="5759077" cy="500073"/>
              </a:xfrm>
              <a:prstGeom prst="rect">
                <a:avLst/>
              </a:prstGeom>
              <a:blipFill rotWithShape="1">
                <a:blip r:embed="rId3"/>
                <a:stretch>
                  <a:fillRect l="-318" t="-8537" r="-636" b="-20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797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System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Evaluation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5194920" cy="4929411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cross-validation</a:t>
            </a:r>
            <a:endParaRPr lang="cs-CZ" sz="2400" dirty="0" smtClean="0"/>
          </a:p>
          <a:p>
            <a:pPr lvl="1"/>
            <a:r>
              <a:rPr lang="cs-CZ" sz="2000" dirty="0" err="1" smtClean="0"/>
              <a:t>training</a:t>
            </a:r>
            <a:r>
              <a:rPr lang="cs-CZ" sz="2000" dirty="0" smtClean="0"/>
              <a:t> : </a:t>
            </a:r>
            <a:r>
              <a:rPr lang="cs-CZ" sz="2000" dirty="0" err="1" smtClean="0"/>
              <a:t>testing</a:t>
            </a:r>
            <a:r>
              <a:rPr lang="cs-CZ" sz="2000" dirty="0" smtClean="0"/>
              <a:t> data set to 1:4</a:t>
            </a:r>
          </a:p>
          <a:p>
            <a:pPr lvl="1"/>
            <a:r>
              <a:rPr lang="cs-CZ" sz="2000" dirty="0" err="1" smtClean="0"/>
              <a:t>precision</a:t>
            </a:r>
            <a:r>
              <a:rPr lang="cs-CZ" sz="2000" dirty="0" smtClean="0"/>
              <a:t> 59.68%</a:t>
            </a:r>
          </a:p>
          <a:p>
            <a:r>
              <a:rPr lang="cs-CZ" sz="2400" dirty="0" smtClean="0"/>
              <a:t>second </a:t>
            </a:r>
            <a:r>
              <a:rPr lang="cs-CZ" sz="2400" dirty="0" err="1" smtClean="0"/>
              <a:t>approach</a:t>
            </a:r>
            <a:r>
              <a:rPr lang="cs-CZ" sz="2400" dirty="0" smtClean="0"/>
              <a:t> </a:t>
            </a:r>
            <a:r>
              <a:rPr lang="cs-CZ" sz="2400" dirty="0" err="1" smtClean="0"/>
              <a:t>took</a:t>
            </a:r>
            <a:r>
              <a:rPr lang="cs-CZ" sz="2400" dirty="0" smtClean="0"/>
              <a:t> </a:t>
            </a:r>
            <a:r>
              <a:rPr lang="cs-CZ" sz="2400" dirty="0" err="1" smtClean="0"/>
              <a:t>each</a:t>
            </a:r>
            <a:r>
              <a:rPr lang="cs-CZ" sz="2400" dirty="0" smtClean="0"/>
              <a:t> </a:t>
            </a:r>
            <a:r>
              <a:rPr lang="cs-CZ" sz="2400" dirty="0" err="1" smtClean="0"/>
              <a:t>class</a:t>
            </a:r>
            <a:r>
              <a:rPr lang="cs-CZ" sz="2400" dirty="0" smtClean="0"/>
              <a:t> as </a:t>
            </a:r>
            <a:r>
              <a:rPr lang="cs-CZ" sz="2400" dirty="0" err="1" smtClean="0"/>
              <a:t>one</a:t>
            </a:r>
            <a:r>
              <a:rPr lang="cs-CZ" sz="2400" dirty="0" smtClean="0"/>
              <a:t> </a:t>
            </a:r>
            <a:r>
              <a:rPr lang="cs-CZ" sz="2400" dirty="0" err="1" smtClean="0"/>
              <a:t>problem</a:t>
            </a:r>
            <a:endParaRPr lang="cs-CZ" sz="24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140968"/>
            <a:ext cx="3408992" cy="363168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158" y="2517757"/>
            <a:ext cx="3405062" cy="425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3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Complications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US" sz="2400" dirty="0"/>
              <a:t>classes with very low number of positive </a:t>
            </a:r>
            <a:r>
              <a:rPr lang="en-US" sz="2400" dirty="0" smtClean="0"/>
              <a:t>examples</a:t>
            </a:r>
            <a:endParaRPr lang="cs-CZ" sz="2400" dirty="0" smtClean="0"/>
          </a:p>
          <a:p>
            <a:r>
              <a:rPr lang="cs-CZ" sz="2400" dirty="0" err="1"/>
              <a:t>some</a:t>
            </a:r>
            <a:r>
              <a:rPr lang="cs-CZ" sz="2400" dirty="0"/>
              <a:t> </a:t>
            </a:r>
            <a:r>
              <a:rPr lang="cs-CZ" sz="2400" dirty="0" err="1"/>
              <a:t>pages</a:t>
            </a:r>
            <a:r>
              <a:rPr lang="cs-CZ" sz="2400" dirty="0"/>
              <a:t> </a:t>
            </a:r>
            <a:r>
              <a:rPr lang="cs-CZ" sz="2400" dirty="0" err="1"/>
              <a:t>stopped</a:t>
            </a:r>
            <a:r>
              <a:rPr lang="cs-CZ" sz="2400" dirty="0"/>
              <a:t> </a:t>
            </a:r>
            <a:r>
              <a:rPr lang="cs-CZ" sz="2400" dirty="0" err="1" smtClean="0"/>
              <a:t>existing</a:t>
            </a:r>
            <a:endParaRPr lang="cs-CZ" sz="2400" dirty="0" smtClean="0"/>
          </a:p>
          <a:p>
            <a:r>
              <a:rPr lang="en-US" sz="2400" dirty="0"/>
              <a:t>system cannot handle HTTPS protocol, nor redirection</a:t>
            </a:r>
          </a:p>
          <a:p>
            <a:r>
              <a:rPr lang="cs-CZ" sz="2400" dirty="0" err="1" smtClean="0"/>
              <a:t>existing</a:t>
            </a:r>
            <a:r>
              <a:rPr lang="cs-CZ" sz="2400" dirty="0" smtClean="0"/>
              <a:t> </a:t>
            </a:r>
            <a:r>
              <a:rPr lang="cs-CZ" sz="2400" dirty="0" err="1" smtClean="0"/>
              <a:t>solution</a:t>
            </a:r>
            <a:r>
              <a:rPr lang="cs-CZ" sz="2400" dirty="0" smtClean="0"/>
              <a:t> </a:t>
            </a:r>
            <a:r>
              <a:rPr lang="cs-CZ" sz="2400" dirty="0" err="1" smtClean="0"/>
              <a:t>was</a:t>
            </a:r>
            <a:r>
              <a:rPr lang="cs-CZ" sz="2400" dirty="0" smtClean="0"/>
              <a:t> very </a:t>
            </a:r>
            <a:r>
              <a:rPr lang="cs-CZ" sz="2400" dirty="0" err="1" smtClean="0"/>
              <a:t>slow</a:t>
            </a:r>
            <a:r>
              <a:rPr lang="cs-CZ" sz="2400" dirty="0" smtClean="0"/>
              <a:t> </a:t>
            </a:r>
            <a:r>
              <a:rPr lang="cs-CZ" sz="2400" dirty="0" err="1" smtClean="0"/>
              <a:t>when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came</a:t>
            </a:r>
            <a:r>
              <a:rPr lang="cs-CZ" sz="2400" dirty="0" smtClean="0"/>
              <a:t> to </a:t>
            </a:r>
            <a:r>
              <a:rPr lang="cs-CZ" sz="2400" dirty="0" err="1" smtClean="0"/>
              <a:t>classifying</a:t>
            </a:r>
            <a:r>
              <a:rPr lang="cs-CZ" sz="2400" dirty="0" smtClean="0"/>
              <a:t> </a:t>
            </a:r>
            <a:r>
              <a:rPr lang="cs-CZ" sz="2400" dirty="0" err="1" smtClean="0"/>
              <a:t>multiple</a:t>
            </a:r>
            <a:r>
              <a:rPr lang="cs-CZ" sz="2400" dirty="0" smtClean="0"/>
              <a:t> </a:t>
            </a:r>
            <a:r>
              <a:rPr lang="cs-CZ" sz="2400" dirty="0" err="1" smtClean="0"/>
              <a:t>webpages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3348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Rare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Classes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task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to </a:t>
            </a:r>
            <a:r>
              <a:rPr lang="cs-CZ" sz="2400" dirty="0" err="1" smtClean="0"/>
              <a:t>examine</a:t>
            </a:r>
            <a:r>
              <a:rPr lang="cs-CZ" sz="2400" dirty="0" smtClean="0"/>
              <a:t> </a:t>
            </a:r>
            <a:r>
              <a:rPr lang="cs-CZ" sz="2400" dirty="0" err="1" smtClean="0"/>
              <a:t>two</a:t>
            </a:r>
            <a:r>
              <a:rPr lang="cs-CZ" sz="2400" dirty="0" smtClean="0"/>
              <a:t> </a:t>
            </a:r>
            <a:r>
              <a:rPr lang="cs-CZ" sz="2400" dirty="0" err="1" smtClean="0"/>
              <a:t>classes</a:t>
            </a:r>
            <a:r>
              <a:rPr lang="cs-CZ" sz="2400" dirty="0" smtClean="0"/>
              <a:t> </a:t>
            </a:r>
            <a:r>
              <a:rPr lang="cs-CZ" sz="2400" dirty="0" err="1" smtClean="0"/>
              <a:t>with</a:t>
            </a:r>
            <a:r>
              <a:rPr lang="cs-CZ" sz="2400" dirty="0" smtClean="0"/>
              <a:t> </a:t>
            </a:r>
            <a:r>
              <a:rPr lang="cs-CZ" sz="2400" dirty="0" err="1" smtClean="0"/>
              <a:t>low</a:t>
            </a:r>
            <a:r>
              <a:rPr lang="cs-CZ" sz="2400" dirty="0" smtClean="0"/>
              <a:t> </a:t>
            </a:r>
            <a:r>
              <a:rPr lang="cs-CZ" sz="2400" dirty="0" err="1" smtClean="0"/>
              <a:t>occurence</a:t>
            </a:r>
            <a:endParaRPr lang="cs-CZ" sz="2400" dirty="0" smtClean="0"/>
          </a:p>
          <a:p>
            <a:r>
              <a:rPr lang="cs-CZ" sz="2400" dirty="0" err="1" smtClean="0"/>
              <a:t>Illegal</a:t>
            </a:r>
            <a:r>
              <a:rPr lang="cs-CZ" sz="2400" dirty="0" smtClean="0"/>
              <a:t> </a:t>
            </a:r>
            <a:r>
              <a:rPr lang="cs-CZ" sz="2400" dirty="0" err="1" smtClean="0"/>
              <a:t>Drugs</a:t>
            </a:r>
            <a:r>
              <a:rPr lang="cs-CZ" sz="2400" dirty="0" smtClean="0"/>
              <a:t> (418 </a:t>
            </a:r>
            <a:r>
              <a:rPr lang="cs-CZ" sz="2400" dirty="0" err="1" smtClean="0"/>
              <a:t>URLs</a:t>
            </a:r>
            <a:r>
              <a:rPr lang="cs-CZ" sz="2400" dirty="0" smtClean="0"/>
              <a:t>)</a:t>
            </a:r>
          </a:p>
          <a:p>
            <a:pPr lvl="1"/>
            <a:r>
              <a:rPr lang="cs-CZ" sz="2000" dirty="0" err="1" smtClean="0"/>
              <a:t>some</a:t>
            </a:r>
            <a:r>
              <a:rPr lang="cs-CZ" sz="2000" dirty="0" smtClean="0"/>
              <a:t> </a:t>
            </a:r>
            <a:r>
              <a:rPr lang="cs-CZ" sz="2000" dirty="0" err="1" smtClean="0"/>
              <a:t>pages</a:t>
            </a:r>
            <a:r>
              <a:rPr lang="cs-CZ" sz="2000" dirty="0" smtClean="0"/>
              <a:t> do not </a:t>
            </a:r>
            <a:r>
              <a:rPr lang="cs-CZ" sz="2000" dirty="0" err="1" smtClean="0"/>
              <a:t>exist</a:t>
            </a:r>
            <a:r>
              <a:rPr lang="cs-CZ" sz="2000" dirty="0" smtClean="0"/>
              <a:t> </a:t>
            </a:r>
            <a:r>
              <a:rPr lang="cs-CZ" sz="2000" dirty="0" err="1" smtClean="0"/>
              <a:t>anymore</a:t>
            </a:r>
            <a:r>
              <a:rPr lang="cs-CZ" sz="2000" dirty="0" smtClean="0"/>
              <a:t>, are </a:t>
            </a:r>
            <a:r>
              <a:rPr lang="cs-CZ" sz="2000" dirty="0" err="1" smtClean="0"/>
              <a:t>redirected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requires</a:t>
            </a:r>
            <a:r>
              <a:rPr lang="cs-CZ" sz="2000" dirty="0" smtClean="0"/>
              <a:t> </a:t>
            </a:r>
            <a:r>
              <a:rPr lang="cs-CZ" sz="2000" dirty="0" err="1" smtClean="0"/>
              <a:t>confirmation</a:t>
            </a:r>
            <a:endParaRPr lang="cs-CZ" sz="2000" dirty="0" smtClean="0"/>
          </a:p>
          <a:p>
            <a:pPr lvl="1"/>
            <a:r>
              <a:rPr lang="cs-CZ" sz="2000" dirty="0" err="1" smtClean="0"/>
              <a:t>only</a:t>
            </a:r>
            <a:r>
              <a:rPr lang="cs-CZ" sz="2000" dirty="0" smtClean="0"/>
              <a:t> 96 </a:t>
            </a:r>
            <a:r>
              <a:rPr lang="cs-CZ" sz="2000" dirty="0" err="1" smtClean="0"/>
              <a:t>pages</a:t>
            </a:r>
            <a:r>
              <a:rPr lang="cs-CZ" sz="2000" dirty="0" smtClean="0"/>
              <a:t> (23%) </a:t>
            </a:r>
            <a:r>
              <a:rPr lang="cs-CZ" sz="2000" dirty="0" err="1" smtClean="0"/>
              <a:t>were</a:t>
            </a:r>
            <a:r>
              <a:rPr lang="cs-CZ" sz="2000" dirty="0" smtClean="0"/>
              <a:t> </a:t>
            </a:r>
            <a:r>
              <a:rPr lang="cs-CZ" sz="2000" dirty="0" err="1" smtClean="0"/>
              <a:t>classified</a:t>
            </a:r>
            <a:r>
              <a:rPr lang="cs-CZ" sz="2000" dirty="0" smtClean="0"/>
              <a:t> </a:t>
            </a:r>
            <a:r>
              <a:rPr lang="cs-CZ" sz="2000" dirty="0" err="1" smtClean="0"/>
              <a:t>correctly</a:t>
            </a:r>
            <a:endParaRPr lang="cs-CZ" sz="2000" dirty="0" smtClean="0"/>
          </a:p>
          <a:p>
            <a:r>
              <a:rPr lang="cs-CZ" sz="2400" dirty="0" err="1" smtClean="0"/>
              <a:t>Alcohol</a:t>
            </a:r>
            <a:r>
              <a:rPr lang="cs-CZ" sz="2400" dirty="0" smtClean="0"/>
              <a:t> / </a:t>
            </a:r>
            <a:r>
              <a:rPr lang="cs-CZ" sz="2400" dirty="0" err="1" smtClean="0"/>
              <a:t>Tobacco</a:t>
            </a:r>
            <a:r>
              <a:rPr lang="cs-CZ" sz="2400" dirty="0" smtClean="0"/>
              <a:t> (5631 </a:t>
            </a:r>
            <a:r>
              <a:rPr lang="cs-CZ" sz="2400" dirty="0" err="1" smtClean="0"/>
              <a:t>URLs</a:t>
            </a:r>
            <a:r>
              <a:rPr lang="cs-CZ" sz="2400" dirty="0" smtClean="0"/>
              <a:t>)</a:t>
            </a:r>
          </a:p>
          <a:p>
            <a:pPr lvl="1"/>
            <a:r>
              <a:rPr lang="cs-CZ" sz="2000" dirty="0" err="1" smtClean="0"/>
              <a:t>some</a:t>
            </a:r>
            <a:r>
              <a:rPr lang="cs-CZ" sz="2000" dirty="0" smtClean="0"/>
              <a:t> </a:t>
            </a:r>
            <a:r>
              <a:rPr lang="cs-CZ" sz="2000" dirty="0" err="1" smtClean="0"/>
              <a:t>websites</a:t>
            </a:r>
            <a:r>
              <a:rPr lang="cs-CZ" sz="2000" dirty="0" smtClean="0"/>
              <a:t> </a:t>
            </a:r>
            <a:r>
              <a:rPr lang="cs-CZ" sz="2000" dirty="0" err="1" smtClean="0"/>
              <a:t>caused</a:t>
            </a:r>
            <a:r>
              <a:rPr lang="cs-CZ" sz="2000" dirty="0" smtClean="0"/>
              <a:t> utility </a:t>
            </a:r>
            <a:r>
              <a:rPr lang="cs-CZ" sz="2000" dirty="0" err="1" smtClean="0"/>
              <a:t>wget</a:t>
            </a:r>
            <a:r>
              <a:rPr lang="cs-CZ" sz="2000" dirty="0" smtClean="0"/>
              <a:t> to enter </a:t>
            </a:r>
            <a:r>
              <a:rPr lang="cs-CZ" sz="2000" dirty="0" err="1" smtClean="0"/>
              <a:t>infinite</a:t>
            </a:r>
            <a:r>
              <a:rPr lang="cs-CZ" sz="2000" dirty="0" smtClean="0"/>
              <a:t> </a:t>
            </a:r>
            <a:r>
              <a:rPr lang="cs-CZ" sz="2000" dirty="0" err="1" smtClean="0"/>
              <a:t>loop</a:t>
            </a:r>
            <a:endParaRPr lang="cs-CZ" sz="2000" dirty="0" smtClean="0"/>
          </a:p>
          <a:p>
            <a:pPr lvl="1"/>
            <a:r>
              <a:rPr lang="cs-CZ" sz="2000" dirty="0" smtClean="0"/>
              <a:t>2289 </a:t>
            </a:r>
            <a:r>
              <a:rPr lang="cs-CZ" sz="2000" dirty="0" err="1" smtClean="0"/>
              <a:t>pages</a:t>
            </a:r>
            <a:r>
              <a:rPr lang="cs-CZ" sz="2000" dirty="0" smtClean="0"/>
              <a:t> (41%) </a:t>
            </a:r>
            <a:r>
              <a:rPr lang="cs-CZ" sz="2000" dirty="0" err="1" smtClean="0"/>
              <a:t>classified</a:t>
            </a:r>
            <a:r>
              <a:rPr lang="cs-CZ" sz="2000" dirty="0" smtClean="0"/>
              <a:t> </a:t>
            </a:r>
            <a:r>
              <a:rPr lang="cs-CZ" sz="2000" dirty="0" err="1" smtClean="0"/>
              <a:t>correctly</a:t>
            </a:r>
            <a:endParaRPr lang="cs-CZ" sz="2000" dirty="0" smtClean="0"/>
          </a:p>
          <a:p>
            <a:pPr lvl="1"/>
            <a:r>
              <a:rPr lang="cs-CZ" sz="2000" dirty="0" err="1" smtClean="0"/>
              <a:t>category</a:t>
            </a:r>
            <a:r>
              <a:rPr lang="cs-CZ" sz="2000" dirty="0" smtClean="0"/>
              <a:t> Shopping </a:t>
            </a:r>
            <a:r>
              <a:rPr lang="cs-CZ" sz="2000" dirty="0" err="1" smtClean="0"/>
              <a:t>assigned</a:t>
            </a:r>
            <a:r>
              <a:rPr lang="cs-CZ" sz="2000" dirty="0" smtClean="0"/>
              <a:t> many </a:t>
            </a:r>
            <a:r>
              <a:rPr lang="cs-CZ" sz="2000" dirty="0" err="1" smtClean="0"/>
              <a:t>times</a:t>
            </a:r>
            <a:r>
              <a:rPr lang="cs-CZ" sz="2000" dirty="0" smtClean="0"/>
              <a:t>, </a:t>
            </a:r>
            <a:r>
              <a:rPr lang="cs-CZ" sz="2000" dirty="0" err="1" smtClean="0"/>
              <a:t>along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Social</a:t>
            </a:r>
            <a:r>
              <a:rPr lang="cs-CZ" sz="2000" dirty="0" smtClean="0"/>
              <a:t> </a:t>
            </a:r>
            <a:r>
              <a:rPr lang="cs-CZ" sz="2000" dirty="0" err="1" smtClean="0"/>
              <a:t>Networks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67052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Rare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Classes</a:t>
            </a:r>
            <a:r>
              <a:rPr lang="cs-CZ" b="1" dirty="0" smtClean="0">
                <a:latin typeface="Garamond" pitchFamily="18" charset="0"/>
              </a:rPr>
              <a:t> - data</a:t>
            </a:r>
            <a:endParaRPr lang="en-US" b="1" dirty="0">
              <a:latin typeface="Garamond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790612"/>
              </p:ext>
            </p:extLst>
          </p:nvPr>
        </p:nvGraphicFramePr>
        <p:xfrm>
          <a:off x="899592" y="2564904"/>
          <a:ext cx="3672408" cy="39604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304256"/>
                <a:gridCol w="1368152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Category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Times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Assigned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Illegal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Drugs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96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Shopping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56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 smtClean="0"/>
                        <a:t>Health</a:t>
                      </a:r>
                      <a:r>
                        <a:rPr lang="cs-CZ" sz="1400" dirty="0" smtClean="0"/>
                        <a:t> / </a:t>
                      </a:r>
                      <a:r>
                        <a:rPr lang="cs-CZ" sz="1400" dirty="0" err="1" smtClean="0"/>
                        <a:t>Medicine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43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 smtClean="0"/>
                        <a:t>Social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Networks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39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Chats</a:t>
                      </a:r>
                      <a:r>
                        <a:rPr lang="cs-CZ" sz="1400" dirty="0" smtClean="0"/>
                        <a:t> / </a:t>
                      </a:r>
                      <a:r>
                        <a:rPr lang="cs-CZ" sz="1400" dirty="0" err="1" smtClean="0"/>
                        <a:t>Blogs</a:t>
                      </a:r>
                      <a:r>
                        <a:rPr lang="cs-CZ" sz="1400" dirty="0" smtClean="0"/>
                        <a:t> / </a:t>
                      </a:r>
                      <a:r>
                        <a:rPr lang="cs-CZ" sz="1400" dirty="0" err="1" smtClean="0"/>
                        <a:t>Forums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Alcohol</a:t>
                      </a:r>
                      <a:r>
                        <a:rPr lang="cs-CZ" sz="1400" dirty="0" smtClean="0"/>
                        <a:t> / </a:t>
                      </a:r>
                      <a:r>
                        <a:rPr lang="cs-CZ" sz="1400" dirty="0" err="1" smtClean="0"/>
                        <a:t>Tobacco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News</a:t>
                      </a:r>
                      <a:r>
                        <a:rPr lang="cs-CZ" sz="1400" baseline="0" dirty="0" smtClean="0"/>
                        <a:t> / </a:t>
                      </a:r>
                      <a:r>
                        <a:rPr lang="cs-CZ" sz="1400" baseline="0" dirty="0" err="1" smtClean="0"/>
                        <a:t>Magazines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Streaming / Broadcasting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other</a:t>
                      </a:r>
                      <a:r>
                        <a:rPr lang="cs-CZ" sz="1400" dirty="0" smtClean="0"/>
                        <a:t> (</a:t>
                      </a:r>
                      <a:r>
                        <a:rPr lang="cs-CZ" sz="1400" dirty="0" err="1" smtClean="0"/>
                        <a:t>classified</a:t>
                      </a:r>
                      <a:r>
                        <a:rPr lang="cs-CZ" sz="1400" dirty="0" smtClean="0"/>
                        <a:t> &lt;</a:t>
                      </a:r>
                      <a:r>
                        <a:rPr lang="cs-CZ" sz="1400" baseline="0" dirty="0" smtClean="0"/>
                        <a:t> 10 </a:t>
                      </a:r>
                      <a:r>
                        <a:rPr lang="cs-CZ" sz="1400" baseline="0" dirty="0" err="1" smtClean="0"/>
                        <a:t>times</a:t>
                      </a:r>
                      <a:r>
                        <a:rPr lang="cs-CZ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122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empty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pages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899592" y="2132855"/>
            <a:ext cx="2986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latin typeface="Garamond" pitchFamily="18" charset="0"/>
              </a:rPr>
              <a:t>Illegal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Drugs</a:t>
            </a:r>
            <a:r>
              <a:rPr lang="cs-CZ" b="1" dirty="0" smtClean="0">
                <a:latin typeface="Garamond" pitchFamily="18" charset="0"/>
              </a:rPr>
              <a:t> (418 </a:t>
            </a:r>
            <a:r>
              <a:rPr lang="cs-CZ" b="1" dirty="0" err="1" smtClean="0">
                <a:latin typeface="Garamond" pitchFamily="18" charset="0"/>
              </a:rPr>
              <a:t>examples</a:t>
            </a:r>
            <a:r>
              <a:rPr lang="cs-CZ" b="1" dirty="0" smtClean="0">
                <a:latin typeface="Garamond" pitchFamily="18" charset="0"/>
              </a:rPr>
              <a:t>)</a:t>
            </a:r>
            <a:endParaRPr lang="en-US" b="1" dirty="0">
              <a:latin typeface="Garamond" pitchFamily="18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231857"/>
              </p:ext>
            </p:extLst>
          </p:nvPr>
        </p:nvGraphicFramePr>
        <p:xfrm>
          <a:off x="4853510" y="2564904"/>
          <a:ext cx="3678930" cy="39604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310778"/>
                <a:gridCol w="1368152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Category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Times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Assigned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Alcohol</a:t>
                      </a:r>
                      <a:r>
                        <a:rPr lang="cs-CZ" sz="1400" dirty="0" smtClean="0"/>
                        <a:t> / </a:t>
                      </a:r>
                      <a:r>
                        <a:rPr lang="cs-CZ" sz="1400" dirty="0" err="1" smtClean="0"/>
                        <a:t>Tobacco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2289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Shopping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648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Social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Networks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461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Food /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Restaurants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316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Medicine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Travelling</a:t>
                      </a:r>
                      <a:r>
                        <a:rPr lang="cs-CZ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cs-CZ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Vacacion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Chats / Blogs / Forums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Streaming / Broadcasting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classified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&lt;</a:t>
                      </a:r>
                      <a:r>
                        <a:rPr lang="cs-CZ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50 </a:t>
                      </a:r>
                      <a:r>
                        <a:rPr lang="cs-CZ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times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375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empty</a:t>
                      </a:r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pages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402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4853510" y="2132855"/>
            <a:ext cx="3632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latin typeface="Garamond" pitchFamily="18" charset="0"/>
              </a:rPr>
              <a:t>Alcohol</a:t>
            </a:r>
            <a:r>
              <a:rPr lang="cs-CZ" b="1" dirty="0">
                <a:latin typeface="Garamond" pitchFamily="18" charset="0"/>
              </a:rPr>
              <a:t> / </a:t>
            </a:r>
            <a:r>
              <a:rPr lang="cs-CZ" b="1" dirty="0" err="1" smtClean="0">
                <a:latin typeface="Garamond" pitchFamily="18" charset="0"/>
              </a:rPr>
              <a:t>Tobacco</a:t>
            </a:r>
            <a:r>
              <a:rPr lang="cs-CZ" b="1" dirty="0" smtClean="0">
                <a:latin typeface="Garamond" pitchFamily="18" charset="0"/>
              </a:rPr>
              <a:t> (5631 </a:t>
            </a:r>
            <a:r>
              <a:rPr lang="cs-CZ" b="1" dirty="0" err="1" smtClean="0">
                <a:latin typeface="Garamond" pitchFamily="18" charset="0"/>
              </a:rPr>
              <a:t>examples</a:t>
            </a:r>
            <a:r>
              <a:rPr lang="cs-CZ" b="1" dirty="0" smtClean="0">
                <a:latin typeface="Garamond" pitchFamily="18" charset="0"/>
              </a:rPr>
              <a:t>)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832737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classification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six</a:t>
            </a:r>
            <a:r>
              <a:rPr lang="cs-CZ" sz="2400" dirty="0" smtClean="0"/>
              <a:t> </a:t>
            </a:r>
            <a:r>
              <a:rPr lang="cs-CZ" sz="2400" dirty="0" err="1" smtClean="0"/>
              <a:t>thousand</a:t>
            </a:r>
            <a:r>
              <a:rPr lang="cs-CZ" sz="2400" dirty="0" smtClean="0"/>
              <a:t> </a:t>
            </a:r>
            <a:r>
              <a:rPr lang="cs-CZ" sz="2400" dirty="0" err="1" smtClean="0"/>
              <a:t>pages</a:t>
            </a:r>
            <a:r>
              <a:rPr lang="cs-CZ" sz="2400" dirty="0" smtClean="0"/>
              <a:t> </a:t>
            </a:r>
            <a:r>
              <a:rPr lang="cs-CZ" sz="2400" dirty="0" err="1" smtClean="0"/>
              <a:t>runned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about</a:t>
            </a:r>
            <a:r>
              <a:rPr lang="cs-CZ" sz="2400" dirty="0" smtClean="0"/>
              <a:t> 18 </a:t>
            </a:r>
            <a:r>
              <a:rPr lang="cs-CZ" sz="2400" dirty="0" err="1" smtClean="0"/>
              <a:t>hours</a:t>
            </a:r>
            <a:r>
              <a:rPr lang="cs-CZ" sz="2400" dirty="0"/>
              <a:t> </a:t>
            </a:r>
            <a:r>
              <a:rPr lang="cs-CZ" sz="2400" dirty="0" smtClean="0"/>
              <a:t>(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would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much </a:t>
            </a:r>
            <a:r>
              <a:rPr lang="cs-CZ" sz="2400" dirty="0" err="1" smtClean="0"/>
              <a:t>longer</a:t>
            </a:r>
            <a:r>
              <a:rPr lang="cs-CZ" sz="2400" dirty="0" smtClean="0"/>
              <a:t> </a:t>
            </a:r>
            <a:r>
              <a:rPr lang="cs-CZ" sz="2400" dirty="0" err="1" smtClean="0"/>
              <a:t>if</a:t>
            </a:r>
            <a:r>
              <a:rPr lang="cs-CZ" sz="2400" dirty="0" smtClean="0"/>
              <a:t> SSD </a:t>
            </a:r>
            <a:r>
              <a:rPr lang="cs-CZ" sz="2400" dirty="0" err="1" smtClean="0"/>
              <a:t>was</a:t>
            </a:r>
            <a:r>
              <a:rPr lang="cs-CZ" sz="2400" dirty="0" smtClean="0"/>
              <a:t> not </a:t>
            </a:r>
            <a:r>
              <a:rPr lang="cs-CZ" sz="2400" dirty="0" err="1" smtClean="0"/>
              <a:t>used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705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Possible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Improvements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240359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remove</a:t>
            </a:r>
            <a:r>
              <a:rPr lang="cs-CZ" sz="2400" dirty="0" smtClean="0"/>
              <a:t> </a:t>
            </a:r>
            <a:r>
              <a:rPr lang="cs-CZ" sz="2400" dirty="0" err="1" smtClean="0"/>
              <a:t>obstacles</a:t>
            </a:r>
            <a:r>
              <a:rPr lang="cs-CZ" sz="2400" dirty="0" smtClean="0"/>
              <a:t> </a:t>
            </a:r>
            <a:r>
              <a:rPr lang="cs-CZ" sz="2400" dirty="0" err="1" smtClean="0"/>
              <a:t>preventing</a:t>
            </a:r>
            <a:r>
              <a:rPr lang="cs-CZ" sz="2400" dirty="0" smtClean="0"/>
              <a:t> </a:t>
            </a:r>
            <a:r>
              <a:rPr lang="cs-CZ" sz="2400" dirty="0" err="1" smtClean="0"/>
              <a:t>downloading</a:t>
            </a:r>
            <a:r>
              <a:rPr lang="cs-CZ" sz="2400" dirty="0" smtClean="0"/>
              <a:t> </a:t>
            </a:r>
            <a:r>
              <a:rPr lang="cs-CZ" sz="2400" dirty="0" err="1" smtClean="0"/>
              <a:t>some</a:t>
            </a:r>
            <a:r>
              <a:rPr lang="cs-CZ" sz="2400" dirty="0" smtClean="0"/>
              <a:t> </a:t>
            </a:r>
            <a:r>
              <a:rPr lang="cs-CZ" sz="2400" dirty="0" err="1" smtClean="0"/>
              <a:t>pages</a:t>
            </a:r>
            <a:r>
              <a:rPr lang="cs-CZ" sz="2400" dirty="0" smtClean="0"/>
              <a:t>, such as use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/>
              <a:t>HTTPS, </a:t>
            </a:r>
            <a:r>
              <a:rPr lang="cs-CZ" sz="2400" dirty="0" err="1"/>
              <a:t>redirection</a:t>
            </a:r>
            <a:r>
              <a:rPr lang="cs-CZ" sz="2400" dirty="0"/>
              <a:t>, </a:t>
            </a:r>
            <a:r>
              <a:rPr lang="cs-CZ" sz="2400" dirty="0" err="1"/>
              <a:t>age</a:t>
            </a:r>
            <a:r>
              <a:rPr lang="cs-CZ" sz="2400" dirty="0"/>
              <a:t> </a:t>
            </a:r>
            <a:r>
              <a:rPr lang="cs-CZ" sz="2400" dirty="0" smtClean="0"/>
              <a:t>prompt</a:t>
            </a:r>
          </a:p>
          <a:p>
            <a:r>
              <a:rPr lang="cs-CZ" sz="2400" dirty="0" err="1" smtClean="0"/>
              <a:t>relearn</a:t>
            </a:r>
            <a:r>
              <a:rPr lang="cs-CZ" sz="2400" dirty="0" smtClean="0"/>
              <a:t> </a:t>
            </a:r>
            <a:r>
              <a:rPr lang="cs-CZ" sz="2400" dirty="0" err="1" smtClean="0"/>
              <a:t>forests</a:t>
            </a:r>
            <a:r>
              <a:rPr lang="cs-CZ" sz="2400" dirty="0" smtClean="0"/>
              <a:t> </a:t>
            </a:r>
            <a:r>
              <a:rPr lang="cs-CZ" sz="2400" dirty="0" err="1" smtClean="0"/>
              <a:t>using</a:t>
            </a:r>
            <a:r>
              <a:rPr lang="cs-CZ" sz="2400" dirty="0" smtClean="0"/>
              <a:t> </a:t>
            </a:r>
            <a:r>
              <a:rPr lang="cs-CZ" sz="2400" dirty="0" err="1" smtClean="0"/>
              <a:t>verified</a:t>
            </a:r>
            <a:r>
              <a:rPr lang="cs-CZ" sz="2400" dirty="0" smtClean="0"/>
              <a:t> data</a:t>
            </a:r>
          </a:p>
          <a:p>
            <a:r>
              <a:rPr lang="cs-CZ" sz="2400" dirty="0" smtClean="0"/>
              <a:t>use </a:t>
            </a:r>
            <a:r>
              <a:rPr lang="cs-CZ" sz="2400" dirty="0" err="1" smtClean="0"/>
              <a:t>faster</a:t>
            </a:r>
            <a:r>
              <a:rPr lang="cs-CZ" sz="2400" dirty="0" smtClean="0"/>
              <a:t> </a:t>
            </a:r>
            <a:r>
              <a:rPr lang="cs-CZ" sz="2400" dirty="0" err="1" smtClean="0"/>
              <a:t>classifier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parallelize</a:t>
            </a:r>
            <a:r>
              <a:rPr lang="cs-CZ" sz="2400" dirty="0" smtClean="0"/>
              <a:t> </a:t>
            </a:r>
            <a:r>
              <a:rPr lang="cs-CZ" sz="2400" dirty="0" err="1" smtClean="0"/>
              <a:t>Random</a:t>
            </a:r>
            <a:r>
              <a:rPr lang="cs-CZ" sz="2400" dirty="0" smtClean="0"/>
              <a:t> </a:t>
            </a:r>
            <a:r>
              <a:rPr lang="cs-CZ" sz="2400" dirty="0" err="1" smtClean="0"/>
              <a:t>Forest</a:t>
            </a:r>
            <a:endParaRPr lang="cs-CZ" sz="2400" dirty="0" smtClean="0"/>
          </a:p>
          <a:p>
            <a:r>
              <a:rPr lang="cs-CZ" sz="2400" dirty="0" err="1" smtClean="0"/>
              <a:t>rewrite</a:t>
            </a:r>
            <a:r>
              <a:rPr lang="cs-CZ" sz="2400" dirty="0" smtClean="0"/>
              <a:t> </a:t>
            </a:r>
            <a:r>
              <a:rPr lang="cs-CZ" sz="2400" dirty="0" err="1" smtClean="0"/>
              <a:t>system</a:t>
            </a:r>
            <a:r>
              <a:rPr lang="cs-CZ" sz="2400" dirty="0" smtClean="0"/>
              <a:t> </a:t>
            </a:r>
            <a:r>
              <a:rPr lang="cs-CZ" sz="2400" dirty="0" err="1" smtClean="0"/>
              <a:t>from</a:t>
            </a:r>
            <a:r>
              <a:rPr lang="cs-CZ" sz="2400" dirty="0" smtClean="0"/>
              <a:t> Python and </a:t>
            </a:r>
            <a:r>
              <a:rPr lang="cs-CZ" sz="2400" dirty="0" err="1" smtClean="0"/>
              <a:t>Bash</a:t>
            </a:r>
            <a:r>
              <a:rPr lang="cs-CZ" sz="2400" dirty="0" smtClean="0"/>
              <a:t> to C</a:t>
            </a:r>
            <a:r>
              <a:rPr lang="cs-CZ" sz="2400" dirty="0"/>
              <a:t>++</a:t>
            </a:r>
          </a:p>
          <a:p>
            <a:r>
              <a:rPr lang="cs-CZ" sz="2400" dirty="0" err="1" smtClean="0"/>
              <a:t>improve</a:t>
            </a:r>
            <a:r>
              <a:rPr lang="cs-CZ" sz="2400" dirty="0" smtClean="0"/>
              <a:t> </a:t>
            </a:r>
            <a:r>
              <a:rPr lang="cs-CZ" sz="2400" dirty="0" err="1"/>
              <a:t>feature</a:t>
            </a:r>
            <a:r>
              <a:rPr lang="cs-CZ" sz="2400" dirty="0"/>
              <a:t> </a:t>
            </a:r>
            <a:r>
              <a:rPr lang="cs-CZ" sz="2400" dirty="0" err="1" smtClean="0"/>
              <a:t>selection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95536" y="3861048"/>
            <a:ext cx="4595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latin typeface="Garamond" pitchFamily="18" charset="0"/>
                <a:ea typeface="+mj-ea"/>
                <a:cs typeface="+mj-cs"/>
              </a:rPr>
              <a:t>Forest</a:t>
            </a:r>
            <a:r>
              <a:rPr lang="cs-CZ" sz="2400" b="1" dirty="0" smtClean="0">
                <a:latin typeface="Garamond" pitchFamily="18" charset="0"/>
                <a:ea typeface="+mj-ea"/>
                <a:cs typeface="+mj-cs"/>
              </a:rPr>
              <a:t> </a:t>
            </a:r>
            <a:r>
              <a:rPr lang="cs-CZ" sz="2400" b="1" dirty="0" err="1" smtClean="0">
                <a:latin typeface="Garamond" pitchFamily="18" charset="0"/>
                <a:ea typeface="+mj-ea"/>
                <a:cs typeface="+mj-cs"/>
              </a:rPr>
              <a:t>classifying</a:t>
            </a:r>
            <a:r>
              <a:rPr lang="cs-CZ" sz="2400" b="1" dirty="0" smtClean="0">
                <a:latin typeface="Garamond" pitchFamily="18" charset="0"/>
                <a:ea typeface="+mj-ea"/>
                <a:cs typeface="+mj-cs"/>
              </a:rPr>
              <a:t> </a:t>
            </a:r>
            <a:r>
              <a:rPr lang="cs-CZ" sz="2400" b="1" dirty="0" err="1">
                <a:latin typeface="Garamond" pitchFamily="18" charset="0"/>
                <a:ea typeface="+mj-ea"/>
                <a:cs typeface="+mj-cs"/>
              </a:rPr>
              <a:t>rare</a:t>
            </a:r>
            <a:r>
              <a:rPr lang="cs-CZ" sz="2400" b="1" dirty="0">
                <a:latin typeface="Garamond" pitchFamily="18" charset="0"/>
                <a:ea typeface="+mj-ea"/>
                <a:cs typeface="+mj-cs"/>
              </a:rPr>
              <a:t> </a:t>
            </a:r>
            <a:r>
              <a:rPr lang="cs-CZ" sz="2400" b="1" dirty="0" err="1" smtClean="0">
                <a:latin typeface="Garamond" pitchFamily="18" charset="0"/>
                <a:ea typeface="+mj-ea"/>
                <a:cs typeface="+mj-cs"/>
              </a:rPr>
              <a:t>class</a:t>
            </a:r>
            <a:r>
              <a:rPr lang="cs-CZ" sz="2400" b="1" dirty="0" smtClean="0">
                <a:latin typeface="Garamond" pitchFamily="18" charset="0"/>
                <a:ea typeface="+mj-ea"/>
                <a:cs typeface="+mj-cs"/>
              </a:rPr>
              <a:t> </a:t>
            </a:r>
            <a:r>
              <a:rPr lang="cs-CZ" sz="2400" b="1" dirty="0" err="1" smtClean="0">
                <a:latin typeface="Garamond" pitchFamily="18" charset="0"/>
                <a:ea typeface="+mj-ea"/>
                <a:cs typeface="+mj-cs"/>
              </a:rPr>
              <a:t>Sects</a:t>
            </a:r>
            <a:endParaRPr lang="en-US" sz="2400" b="1" dirty="0"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260431" y="4541058"/>
            <a:ext cx="770019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dirty="0" err="1" smtClean="0"/>
              <a:t>inkjet</a:t>
            </a:r>
            <a:endParaRPr lang="en-US" sz="20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602947" y="5384539"/>
            <a:ext cx="1343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not in </a:t>
            </a:r>
            <a:r>
              <a:rPr lang="cs-CZ" sz="2000" dirty="0" err="1" smtClean="0"/>
              <a:t>class</a:t>
            </a:r>
            <a:endParaRPr lang="en-US" sz="2000" dirty="0"/>
          </a:p>
        </p:txBody>
      </p:sp>
      <p:cxnSp>
        <p:nvCxnSpPr>
          <p:cNvPr id="33" name="Přímá spojnice se šipkou 32"/>
          <p:cNvCxnSpPr>
            <a:stCxn id="31" idx="2"/>
            <a:endCxn id="32" idx="0"/>
          </p:cNvCxnSpPr>
          <p:nvPr/>
        </p:nvCxnSpPr>
        <p:spPr>
          <a:xfrm>
            <a:off x="1645441" y="4941168"/>
            <a:ext cx="629325" cy="4433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467544" y="5384539"/>
            <a:ext cx="93006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in </a:t>
            </a:r>
            <a:r>
              <a:rPr lang="cs-CZ" sz="2000" dirty="0" err="1" smtClean="0"/>
              <a:t>class</a:t>
            </a:r>
            <a:endParaRPr lang="en-US" sz="2000" dirty="0"/>
          </a:p>
        </p:txBody>
      </p:sp>
      <p:cxnSp>
        <p:nvCxnSpPr>
          <p:cNvPr id="35" name="Přímá spojnice se šipkou 34"/>
          <p:cNvCxnSpPr>
            <a:stCxn id="31" idx="2"/>
            <a:endCxn id="34" idx="0"/>
          </p:cNvCxnSpPr>
          <p:nvPr/>
        </p:nvCxnSpPr>
        <p:spPr>
          <a:xfrm flipH="1">
            <a:off x="932576" y="4941168"/>
            <a:ext cx="712865" cy="4433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1966238" y="4982108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&gt;= 4</a:t>
            </a:r>
            <a:endParaRPr lang="en-US" sz="14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840278" y="4982108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&lt; 4</a:t>
            </a:r>
            <a:endParaRPr lang="en-US" sz="14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6300991" y="4541058"/>
            <a:ext cx="770019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dirty="0" err="1" smtClean="0"/>
              <a:t>inkjet</a:t>
            </a:r>
            <a:endParaRPr lang="en-US" sz="20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6643507" y="5384539"/>
            <a:ext cx="1343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not in </a:t>
            </a:r>
            <a:r>
              <a:rPr lang="cs-CZ" sz="2000" dirty="0" err="1" smtClean="0"/>
              <a:t>class</a:t>
            </a:r>
            <a:endParaRPr lang="en-US" sz="2000" dirty="0"/>
          </a:p>
        </p:txBody>
      </p:sp>
      <p:cxnSp>
        <p:nvCxnSpPr>
          <p:cNvPr id="54" name="Přímá spojnice se šipkou 53"/>
          <p:cNvCxnSpPr>
            <a:stCxn id="52" idx="2"/>
            <a:endCxn id="53" idx="0"/>
          </p:cNvCxnSpPr>
          <p:nvPr/>
        </p:nvCxnSpPr>
        <p:spPr>
          <a:xfrm>
            <a:off x="6686001" y="4941168"/>
            <a:ext cx="629325" cy="4433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5508104" y="5384539"/>
            <a:ext cx="93006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in </a:t>
            </a:r>
            <a:r>
              <a:rPr lang="cs-CZ" sz="2000" dirty="0" err="1" smtClean="0"/>
              <a:t>class</a:t>
            </a:r>
            <a:endParaRPr lang="en-US" sz="2000" dirty="0"/>
          </a:p>
        </p:txBody>
      </p:sp>
      <p:cxnSp>
        <p:nvCxnSpPr>
          <p:cNvPr id="56" name="Přímá spojnice se šipkou 55"/>
          <p:cNvCxnSpPr>
            <a:stCxn id="52" idx="2"/>
            <a:endCxn id="55" idx="0"/>
          </p:cNvCxnSpPr>
          <p:nvPr/>
        </p:nvCxnSpPr>
        <p:spPr>
          <a:xfrm flipH="1">
            <a:off x="5973136" y="4941168"/>
            <a:ext cx="712865" cy="4433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7006798" y="4982108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&gt;= 4</a:t>
            </a:r>
            <a:endParaRPr lang="en-US" sz="1400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5880838" y="4982108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&lt; 4</a:t>
            </a:r>
            <a:endParaRPr lang="en-US" sz="1400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3780711" y="4541058"/>
            <a:ext cx="770019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dirty="0" err="1" smtClean="0"/>
              <a:t>inkjet</a:t>
            </a:r>
            <a:endParaRPr lang="en-US" sz="2000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4123227" y="5384539"/>
            <a:ext cx="134363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not in </a:t>
            </a:r>
            <a:r>
              <a:rPr lang="cs-CZ" sz="2000" dirty="0" err="1" smtClean="0"/>
              <a:t>class</a:t>
            </a:r>
            <a:endParaRPr lang="en-US" sz="2000" dirty="0"/>
          </a:p>
        </p:txBody>
      </p:sp>
      <p:cxnSp>
        <p:nvCxnSpPr>
          <p:cNvPr id="61" name="Přímá spojnice se šipkou 60"/>
          <p:cNvCxnSpPr>
            <a:stCxn id="59" idx="2"/>
            <a:endCxn id="60" idx="0"/>
          </p:cNvCxnSpPr>
          <p:nvPr/>
        </p:nvCxnSpPr>
        <p:spPr>
          <a:xfrm>
            <a:off x="4165721" y="4941168"/>
            <a:ext cx="629325" cy="4433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2987824" y="5384539"/>
            <a:ext cx="93006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dirty="0" smtClean="0"/>
              <a:t>in </a:t>
            </a:r>
            <a:r>
              <a:rPr lang="cs-CZ" sz="2000" dirty="0" err="1" smtClean="0"/>
              <a:t>class</a:t>
            </a:r>
            <a:endParaRPr lang="en-US" sz="2000" dirty="0"/>
          </a:p>
        </p:txBody>
      </p:sp>
      <p:cxnSp>
        <p:nvCxnSpPr>
          <p:cNvPr id="63" name="Přímá spojnice se šipkou 62"/>
          <p:cNvCxnSpPr>
            <a:stCxn id="59" idx="2"/>
            <a:endCxn id="62" idx="0"/>
          </p:cNvCxnSpPr>
          <p:nvPr/>
        </p:nvCxnSpPr>
        <p:spPr>
          <a:xfrm flipH="1">
            <a:off x="3452856" y="4941168"/>
            <a:ext cx="712865" cy="443371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ovéPole 63"/>
          <p:cNvSpPr txBox="1"/>
          <p:nvPr/>
        </p:nvSpPr>
        <p:spPr>
          <a:xfrm>
            <a:off x="4486518" y="4982108"/>
            <a:ext cx="495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&gt;= 4</a:t>
            </a:r>
            <a:endParaRPr lang="en-US" sz="140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3360558" y="4982108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&lt; 4</a:t>
            </a:r>
            <a:endParaRPr lang="en-US" sz="1400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8016017" y="5261427"/>
            <a:ext cx="53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...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119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252028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rapid </a:t>
            </a:r>
            <a:r>
              <a:rPr lang="cs-CZ" sz="2400" dirty="0" err="1"/>
              <a:t>increase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speed (</a:t>
            </a:r>
            <a:r>
              <a:rPr lang="cs-CZ" sz="2400" dirty="0" err="1"/>
              <a:t>now</a:t>
            </a:r>
            <a:r>
              <a:rPr lang="cs-CZ" sz="2400" dirty="0"/>
              <a:t> 42 </a:t>
            </a:r>
            <a:r>
              <a:rPr lang="cs-CZ" sz="2400" dirty="0" err="1"/>
              <a:t>examples</a:t>
            </a:r>
            <a:r>
              <a:rPr lang="cs-CZ" sz="2400" dirty="0"/>
              <a:t> per </a:t>
            </a:r>
            <a:r>
              <a:rPr lang="cs-CZ" sz="2400" dirty="0" smtClean="0"/>
              <a:t>min., </a:t>
            </a:r>
            <a:r>
              <a:rPr lang="cs-CZ" sz="2400" dirty="0" err="1"/>
              <a:t>was</a:t>
            </a:r>
            <a:r>
              <a:rPr lang="cs-CZ" sz="2400" dirty="0"/>
              <a:t> 5.5)</a:t>
            </a:r>
          </a:p>
          <a:p>
            <a:r>
              <a:rPr lang="cs-CZ" sz="2400" dirty="0" err="1" smtClean="0"/>
              <a:t>somehow</a:t>
            </a:r>
            <a:r>
              <a:rPr lang="cs-CZ" sz="2400" dirty="0" smtClean="0"/>
              <a:t> </a:t>
            </a:r>
            <a:r>
              <a:rPr lang="cs-CZ" sz="2400" dirty="0" err="1" smtClean="0"/>
              <a:t>different</a:t>
            </a:r>
            <a:r>
              <a:rPr lang="cs-CZ" sz="2400" dirty="0" smtClean="0"/>
              <a:t> </a:t>
            </a:r>
            <a:r>
              <a:rPr lang="cs-CZ" sz="2400" dirty="0" err="1" smtClean="0"/>
              <a:t>results</a:t>
            </a:r>
            <a:r>
              <a:rPr lang="cs-CZ" sz="2400" dirty="0" smtClean="0"/>
              <a:t> </a:t>
            </a:r>
            <a:r>
              <a:rPr lang="cs-CZ" sz="2400" dirty="0" err="1" smtClean="0"/>
              <a:t>using</a:t>
            </a:r>
            <a:r>
              <a:rPr lang="cs-CZ" sz="2400" dirty="0" smtClean="0"/>
              <a:t> </a:t>
            </a:r>
            <a:r>
              <a:rPr lang="cs-CZ" sz="2400" dirty="0" err="1" smtClean="0"/>
              <a:t>same</a:t>
            </a:r>
            <a:r>
              <a:rPr lang="cs-CZ" sz="2400" dirty="0" smtClean="0"/>
              <a:t> </a:t>
            </a:r>
            <a:r>
              <a:rPr lang="cs-CZ" sz="2400" dirty="0" err="1" smtClean="0"/>
              <a:t>URLs</a:t>
            </a:r>
            <a:endParaRPr lang="cs-CZ" sz="1600" dirty="0" smtClean="0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Rewriting</a:t>
            </a:r>
            <a:r>
              <a:rPr lang="cs-CZ" b="1" dirty="0" smtClean="0">
                <a:latin typeface="Garamond" pitchFamily="18" charset="0"/>
              </a:rPr>
              <a:t> to C++</a:t>
            </a:r>
            <a:endParaRPr lang="en-US" b="1" dirty="0">
              <a:latin typeface="Garamond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005888"/>
              </p:ext>
            </p:extLst>
          </p:nvPr>
        </p:nvGraphicFramePr>
        <p:xfrm>
          <a:off x="893070" y="2718212"/>
          <a:ext cx="3750938" cy="36004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396260"/>
                <a:gridCol w="1354678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Category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Times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Assigned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Illegal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Drugs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96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Shopping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56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 smtClean="0"/>
                        <a:t>Health</a:t>
                      </a:r>
                      <a:r>
                        <a:rPr lang="cs-CZ" sz="1400" dirty="0" smtClean="0"/>
                        <a:t> / </a:t>
                      </a:r>
                      <a:r>
                        <a:rPr lang="cs-CZ" sz="1400" dirty="0" err="1" smtClean="0"/>
                        <a:t>Medicine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43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 smtClean="0"/>
                        <a:t>Social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Networks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39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Chats</a:t>
                      </a:r>
                      <a:r>
                        <a:rPr lang="cs-CZ" sz="1400" dirty="0" smtClean="0"/>
                        <a:t> / </a:t>
                      </a:r>
                      <a:r>
                        <a:rPr lang="cs-CZ" sz="1400" dirty="0" err="1" smtClean="0"/>
                        <a:t>Blogs</a:t>
                      </a:r>
                      <a:r>
                        <a:rPr lang="cs-CZ" sz="1400" dirty="0" smtClean="0"/>
                        <a:t> / </a:t>
                      </a:r>
                      <a:r>
                        <a:rPr lang="cs-CZ" sz="1400" dirty="0" err="1" smtClean="0"/>
                        <a:t>Forums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19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Alcohol</a:t>
                      </a:r>
                      <a:r>
                        <a:rPr lang="cs-CZ" sz="1400" dirty="0" smtClean="0"/>
                        <a:t> / </a:t>
                      </a:r>
                      <a:r>
                        <a:rPr lang="cs-CZ" sz="1400" dirty="0" err="1" smtClean="0"/>
                        <a:t>Tobacco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News</a:t>
                      </a:r>
                      <a:r>
                        <a:rPr lang="cs-CZ" sz="1400" baseline="0" dirty="0" smtClean="0"/>
                        <a:t> / </a:t>
                      </a:r>
                      <a:r>
                        <a:rPr lang="cs-CZ" sz="1400" baseline="0" dirty="0" err="1" smtClean="0"/>
                        <a:t>Magazines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Streaming / Broadcasting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other</a:t>
                      </a:r>
                      <a:r>
                        <a:rPr lang="cs-CZ" sz="1400" dirty="0" smtClean="0"/>
                        <a:t> (</a:t>
                      </a:r>
                      <a:r>
                        <a:rPr lang="cs-CZ" sz="1400" dirty="0" err="1" smtClean="0"/>
                        <a:t>classified</a:t>
                      </a:r>
                      <a:r>
                        <a:rPr lang="cs-CZ" sz="1400" dirty="0" smtClean="0"/>
                        <a:t> &lt;</a:t>
                      </a:r>
                      <a:r>
                        <a:rPr lang="cs-CZ" sz="1400" baseline="0" dirty="0" smtClean="0"/>
                        <a:t> 10 </a:t>
                      </a:r>
                      <a:r>
                        <a:rPr lang="cs-CZ" sz="1400" baseline="0" dirty="0" err="1" smtClean="0"/>
                        <a:t>times</a:t>
                      </a:r>
                      <a:r>
                        <a:rPr lang="cs-CZ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122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26381"/>
              </p:ext>
            </p:extLst>
          </p:nvPr>
        </p:nvGraphicFramePr>
        <p:xfrm>
          <a:off x="4925518" y="2718212"/>
          <a:ext cx="3750938" cy="36004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396260"/>
                <a:gridCol w="1354678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Category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Times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Assigned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Social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Networks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 smtClean="0"/>
                        <a:t>Illegal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Drugs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81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 smtClean="0"/>
                        <a:t>Health</a:t>
                      </a:r>
                      <a:r>
                        <a:rPr lang="cs-CZ" sz="1400" baseline="0" dirty="0" smtClean="0"/>
                        <a:t> / </a:t>
                      </a:r>
                      <a:r>
                        <a:rPr lang="cs-CZ" sz="1400" baseline="0" dirty="0" err="1" smtClean="0"/>
                        <a:t>Medicine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33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Shopping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31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Chats</a:t>
                      </a:r>
                      <a:r>
                        <a:rPr lang="cs-CZ" sz="1400" baseline="0" dirty="0" smtClean="0"/>
                        <a:t> / </a:t>
                      </a:r>
                      <a:r>
                        <a:rPr lang="cs-CZ" sz="1400" baseline="0" dirty="0" err="1" smtClean="0"/>
                        <a:t>Blogs</a:t>
                      </a:r>
                      <a:r>
                        <a:rPr lang="cs-CZ" sz="1400" baseline="0" dirty="0" smtClean="0"/>
                        <a:t> / </a:t>
                      </a:r>
                      <a:r>
                        <a:rPr lang="cs-CZ" sz="1400" baseline="0" dirty="0" err="1" smtClean="0"/>
                        <a:t>Forums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Alcohol</a:t>
                      </a:r>
                      <a:r>
                        <a:rPr lang="cs-CZ" sz="1400" baseline="0" dirty="0" smtClean="0"/>
                        <a:t> / </a:t>
                      </a:r>
                      <a:r>
                        <a:rPr lang="cs-CZ" sz="1400" baseline="0" dirty="0" err="1" smtClean="0"/>
                        <a:t>Tobacco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Web</a:t>
                      </a:r>
                      <a:r>
                        <a:rPr lang="cs-CZ" sz="1400" baseline="0" dirty="0" smtClean="0"/>
                        <a:t> </a:t>
                      </a:r>
                      <a:r>
                        <a:rPr lang="cs-CZ" sz="1400" baseline="0" dirty="0" err="1" smtClean="0"/>
                        <a:t>Based</a:t>
                      </a:r>
                      <a:r>
                        <a:rPr lang="cs-CZ" sz="1400" baseline="0" dirty="0" smtClean="0"/>
                        <a:t> Mail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 smtClean="0"/>
                        <a:t>Streaming</a:t>
                      </a:r>
                      <a:r>
                        <a:rPr lang="cs-CZ" sz="1400" baseline="0" dirty="0" smtClean="0"/>
                        <a:t> / </a:t>
                      </a:r>
                      <a:r>
                        <a:rPr lang="cs-CZ" sz="1400" baseline="0" dirty="0" err="1" smtClean="0"/>
                        <a:t>Broadcasting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cs-CZ" sz="1400" dirty="0" err="1" smtClean="0"/>
                        <a:t>other</a:t>
                      </a:r>
                      <a:r>
                        <a:rPr lang="cs-CZ" sz="1400" dirty="0" smtClean="0"/>
                        <a:t> (</a:t>
                      </a:r>
                      <a:r>
                        <a:rPr lang="cs-CZ" sz="1400" dirty="0" err="1" smtClean="0"/>
                        <a:t>classified</a:t>
                      </a:r>
                      <a:r>
                        <a:rPr lang="cs-CZ" sz="1400" dirty="0" smtClean="0"/>
                        <a:t> &lt;</a:t>
                      </a:r>
                      <a:r>
                        <a:rPr lang="cs-CZ" sz="1400" baseline="0" dirty="0" smtClean="0"/>
                        <a:t> 7 </a:t>
                      </a:r>
                      <a:r>
                        <a:rPr lang="cs-CZ" sz="1400" baseline="0" dirty="0" err="1" smtClean="0"/>
                        <a:t>times</a:t>
                      </a:r>
                      <a:r>
                        <a:rPr lang="cs-CZ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865525" y="2276872"/>
            <a:ext cx="2942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latin typeface="Garamond" pitchFamily="18" charset="0"/>
              </a:rPr>
              <a:t>f</a:t>
            </a:r>
            <a:r>
              <a:rPr lang="cs-CZ" b="1" dirty="0" err="1" smtClean="0">
                <a:latin typeface="Garamond" pitchFamily="18" charset="0"/>
              </a:rPr>
              <a:t>ormer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>
                <a:latin typeface="Garamond" pitchFamily="18" charset="0"/>
              </a:rPr>
              <a:t>s</a:t>
            </a:r>
            <a:r>
              <a:rPr lang="cs-CZ" b="1" dirty="0" err="1" smtClean="0">
                <a:latin typeface="Garamond" pitchFamily="18" charset="0"/>
              </a:rPr>
              <a:t>olution</a:t>
            </a:r>
            <a:r>
              <a:rPr lang="cs-CZ" b="1" dirty="0" smtClean="0">
                <a:latin typeface="Garamond" pitchFamily="18" charset="0"/>
              </a:rPr>
              <a:t> (~1h 15min)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897973" y="2276872"/>
            <a:ext cx="2504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Garamond" pitchFamily="18" charset="0"/>
              </a:rPr>
              <a:t>C</a:t>
            </a:r>
            <a:r>
              <a:rPr lang="cs-CZ" b="1" dirty="0">
                <a:latin typeface="Garamond" pitchFamily="18" charset="0"/>
              </a:rPr>
              <a:t>++ </a:t>
            </a:r>
            <a:r>
              <a:rPr lang="cs-CZ" b="1" dirty="0" err="1" smtClean="0">
                <a:latin typeface="Garamond" pitchFamily="18" charset="0"/>
              </a:rPr>
              <a:t>version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smtClean="0">
                <a:latin typeface="Garamond" pitchFamily="18" charset="0"/>
              </a:rPr>
              <a:t>(9min 50s)</a:t>
            </a:r>
            <a:endParaRPr lang="en-US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39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err="1">
                <a:latin typeface="Garamond" pitchFamily="18" charset="0"/>
              </a:rPr>
              <a:t>Synopsis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1196752"/>
            <a:ext cx="8229600" cy="3124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/>
              <a:t>Task</a:t>
            </a:r>
            <a:endParaRPr lang="cs-CZ" sz="2400" dirty="0" smtClean="0"/>
          </a:p>
          <a:p>
            <a:r>
              <a:rPr lang="cs-CZ" sz="2400" dirty="0" err="1" smtClean="0"/>
              <a:t>Possible</a:t>
            </a:r>
            <a:r>
              <a:rPr lang="cs-CZ" sz="2400" dirty="0" smtClean="0"/>
              <a:t> </a:t>
            </a:r>
            <a:r>
              <a:rPr lang="cs-CZ" sz="2400" dirty="0" err="1" smtClean="0"/>
              <a:t>solutions</a:t>
            </a:r>
            <a:endParaRPr lang="cs-CZ" sz="2400" dirty="0" smtClean="0"/>
          </a:p>
          <a:p>
            <a:r>
              <a:rPr lang="cs-CZ" sz="2400" dirty="0" err="1" smtClean="0"/>
              <a:t>Solution</a:t>
            </a:r>
            <a:endParaRPr lang="cs-CZ" sz="2400" dirty="0" smtClean="0"/>
          </a:p>
          <a:p>
            <a:r>
              <a:rPr lang="cs-CZ" sz="2400" dirty="0" err="1" smtClean="0"/>
              <a:t>Rare</a:t>
            </a:r>
            <a:r>
              <a:rPr lang="cs-CZ" sz="2400" dirty="0" smtClean="0"/>
              <a:t> </a:t>
            </a:r>
            <a:r>
              <a:rPr lang="cs-CZ" sz="2400" dirty="0" err="1" smtClean="0"/>
              <a:t>classes</a:t>
            </a:r>
            <a:endParaRPr lang="cs-CZ" sz="2400" dirty="0" smtClean="0"/>
          </a:p>
          <a:p>
            <a:r>
              <a:rPr lang="cs-CZ" sz="2400" dirty="0" err="1" smtClean="0"/>
              <a:t>Possible</a:t>
            </a:r>
            <a:r>
              <a:rPr lang="cs-CZ" sz="2400" dirty="0" smtClean="0"/>
              <a:t> </a:t>
            </a:r>
            <a:r>
              <a:rPr lang="cs-CZ" sz="2400" dirty="0" err="1" smtClean="0"/>
              <a:t>improvements</a:t>
            </a:r>
            <a:endParaRPr lang="cs-CZ" sz="2400" dirty="0" smtClean="0"/>
          </a:p>
          <a:p>
            <a:r>
              <a:rPr lang="cs-CZ" sz="2400" dirty="0" err="1" smtClean="0"/>
              <a:t>Rewriting</a:t>
            </a:r>
            <a:r>
              <a:rPr lang="cs-CZ" sz="2400" dirty="0" smtClean="0"/>
              <a:t> to C++</a:t>
            </a:r>
          </a:p>
        </p:txBody>
      </p:sp>
    </p:spTree>
    <p:extLst>
      <p:ext uri="{BB962C8B-B14F-4D97-AF65-F5344CB8AC3E}">
        <p14:creationId xmlns:p14="http://schemas.microsoft.com/office/powerpoint/2010/main" val="162245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Conclusion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4320480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rewriting</a:t>
            </a:r>
            <a:r>
              <a:rPr lang="cs-CZ" sz="2400" dirty="0" smtClean="0"/>
              <a:t> </a:t>
            </a:r>
            <a:r>
              <a:rPr lang="cs-CZ" sz="2400" dirty="0" err="1" smtClean="0"/>
              <a:t>system</a:t>
            </a:r>
            <a:r>
              <a:rPr lang="cs-CZ" sz="2400" dirty="0" smtClean="0"/>
              <a:t> to C++ made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viable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real-time</a:t>
            </a:r>
            <a:r>
              <a:rPr lang="cs-CZ" sz="2400" dirty="0" smtClean="0"/>
              <a:t> </a:t>
            </a:r>
            <a:r>
              <a:rPr lang="cs-CZ" sz="2400" dirty="0" err="1" smtClean="0"/>
              <a:t>application</a:t>
            </a:r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main</a:t>
            </a:r>
            <a:r>
              <a:rPr lang="cs-CZ" sz="2400" dirty="0" smtClean="0"/>
              <a:t> </a:t>
            </a:r>
            <a:r>
              <a:rPr lang="cs-CZ" sz="2400" dirty="0" err="1" smtClean="0"/>
              <a:t>problem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preprocessing</a:t>
            </a:r>
            <a:r>
              <a:rPr lang="cs-CZ" sz="2400" dirty="0" smtClean="0"/>
              <a:t> </a:t>
            </a:r>
            <a:r>
              <a:rPr lang="cs-CZ" sz="2400" dirty="0" err="1" smtClean="0"/>
              <a:t>now</a:t>
            </a:r>
            <a:endParaRPr lang="cs-CZ" sz="2400" dirty="0" smtClean="0"/>
          </a:p>
          <a:p>
            <a:pPr lvl="1"/>
            <a:r>
              <a:rPr lang="cs-CZ" sz="2000" dirty="0" err="1" smtClean="0"/>
              <a:t>downloading</a:t>
            </a:r>
            <a:r>
              <a:rPr lang="cs-CZ" sz="2000" dirty="0" smtClean="0"/>
              <a:t> </a:t>
            </a:r>
            <a:r>
              <a:rPr lang="cs-CZ" sz="2000" dirty="0" err="1" smtClean="0"/>
              <a:t>webpage</a:t>
            </a:r>
            <a:r>
              <a:rPr lang="cs-CZ" sz="2000" dirty="0" smtClean="0"/>
              <a:t> </a:t>
            </a:r>
            <a:r>
              <a:rPr lang="cs-CZ" sz="2000" dirty="0" err="1" smtClean="0"/>
              <a:t>takes</a:t>
            </a:r>
            <a:r>
              <a:rPr lang="cs-CZ" sz="2000" dirty="0" smtClean="0"/>
              <a:t> most </a:t>
            </a:r>
            <a:r>
              <a:rPr lang="cs-CZ" sz="2000" dirty="0" err="1" smtClean="0"/>
              <a:t>time</a:t>
            </a:r>
            <a:endParaRPr lang="cs-CZ" sz="2000" dirty="0" smtClean="0"/>
          </a:p>
          <a:p>
            <a:pPr lvl="1"/>
            <a:r>
              <a:rPr lang="cs-CZ" sz="2000" dirty="0" err="1" smtClean="0"/>
              <a:t>using</a:t>
            </a:r>
            <a:r>
              <a:rPr lang="cs-CZ" sz="2000" dirty="0" smtClean="0"/>
              <a:t> more </a:t>
            </a:r>
            <a:r>
              <a:rPr lang="cs-CZ" sz="2000" dirty="0" err="1" smtClean="0"/>
              <a:t>pages</a:t>
            </a:r>
            <a:r>
              <a:rPr lang="cs-CZ" sz="2000" dirty="0" smtClean="0"/>
              <a:t> </a:t>
            </a:r>
            <a:r>
              <a:rPr lang="cs-CZ" sz="2000" dirty="0" err="1" smtClean="0"/>
              <a:t>from</a:t>
            </a:r>
            <a:r>
              <a:rPr lang="cs-CZ" sz="2000" dirty="0" smtClean="0"/>
              <a:t> </a:t>
            </a:r>
            <a:r>
              <a:rPr lang="cs-CZ" sz="2000" dirty="0" err="1" smtClean="0"/>
              <a:t>same</a:t>
            </a:r>
            <a:r>
              <a:rPr lang="cs-CZ" sz="2000" dirty="0" smtClean="0"/>
              <a:t> </a:t>
            </a:r>
            <a:r>
              <a:rPr lang="cs-CZ" sz="2000" dirty="0" err="1" smtClean="0"/>
              <a:t>domain</a:t>
            </a:r>
            <a:r>
              <a:rPr lang="cs-CZ" sz="2000" dirty="0" smtClean="0"/>
              <a:t> </a:t>
            </a:r>
            <a:r>
              <a:rPr lang="cs-CZ" sz="2000" dirty="0" err="1" smtClean="0"/>
              <a:t>could</a:t>
            </a:r>
            <a:r>
              <a:rPr lang="cs-CZ" sz="2000" dirty="0" smtClean="0"/>
              <a:t> </a:t>
            </a:r>
            <a:r>
              <a:rPr lang="cs-CZ" sz="2000" dirty="0" err="1" smtClean="0"/>
              <a:t>improve</a:t>
            </a:r>
            <a:r>
              <a:rPr lang="cs-CZ" sz="2000" dirty="0" smtClean="0"/>
              <a:t> </a:t>
            </a:r>
            <a:r>
              <a:rPr lang="cs-CZ" sz="2000" dirty="0" err="1" smtClean="0"/>
              <a:t>accuracy</a:t>
            </a:r>
            <a:endParaRPr lang="cs-CZ" sz="2000" dirty="0" smtClean="0"/>
          </a:p>
          <a:p>
            <a:pPr lvl="1"/>
            <a:r>
              <a:rPr lang="cs-CZ" sz="2000" dirty="0" smtClean="0"/>
              <a:t>utility </a:t>
            </a:r>
            <a:r>
              <a:rPr lang="cs-CZ" sz="2000" dirty="0" err="1" smtClean="0"/>
              <a:t>wget</a:t>
            </a:r>
            <a:r>
              <a:rPr lang="cs-CZ" sz="2000" dirty="0" smtClean="0"/>
              <a:t> </a:t>
            </a:r>
            <a:r>
              <a:rPr lang="cs-CZ" sz="2000" dirty="0" err="1" smtClean="0"/>
              <a:t>enters</a:t>
            </a:r>
            <a:r>
              <a:rPr lang="cs-CZ" sz="2000" dirty="0" smtClean="0"/>
              <a:t> </a:t>
            </a:r>
            <a:r>
              <a:rPr lang="cs-CZ" sz="2000" dirty="0" err="1" smtClean="0"/>
              <a:t>infinite</a:t>
            </a:r>
            <a:r>
              <a:rPr lang="cs-CZ" sz="2000" dirty="0" smtClean="0"/>
              <a:t> </a:t>
            </a:r>
            <a:r>
              <a:rPr lang="cs-CZ" sz="2000" dirty="0" err="1" smtClean="0"/>
              <a:t>loop</a:t>
            </a:r>
            <a:r>
              <a:rPr lang="cs-CZ" sz="2000" dirty="0" smtClean="0"/>
              <a:t> on </a:t>
            </a:r>
            <a:r>
              <a:rPr lang="cs-CZ" sz="2000" dirty="0" err="1" smtClean="0"/>
              <a:t>some</a:t>
            </a:r>
            <a:r>
              <a:rPr lang="cs-CZ" sz="2000" dirty="0" smtClean="0"/>
              <a:t> </a:t>
            </a:r>
            <a:r>
              <a:rPr lang="cs-CZ" sz="2000" dirty="0" err="1" smtClean="0"/>
              <a:t>sites</a:t>
            </a:r>
            <a:endParaRPr lang="cs-CZ" sz="2000" dirty="0" smtClean="0"/>
          </a:p>
          <a:p>
            <a:r>
              <a:rPr lang="cs-CZ" sz="2400" dirty="0" err="1" smtClean="0"/>
              <a:t>classifier</a:t>
            </a:r>
            <a:r>
              <a:rPr lang="cs-CZ" sz="2400" dirty="0" smtClean="0"/>
              <a:t> </a:t>
            </a:r>
            <a:r>
              <a:rPr lang="cs-CZ" sz="2400" dirty="0" err="1" smtClean="0"/>
              <a:t>itself</a:t>
            </a:r>
            <a:r>
              <a:rPr lang="cs-CZ" sz="2400" dirty="0" smtClean="0"/>
              <a:t> </a:t>
            </a:r>
            <a:r>
              <a:rPr lang="cs-CZ" sz="2400" dirty="0" err="1" smtClean="0"/>
              <a:t>could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improved</a:t>
            </a:r>
            <a:r>
              <a:rPr lang="cs-CZ" sz="2400" dirty="0" smtClean="0"/>
              <a:t> as </a:t>
            </a:r>
            <a:r>
              <a:rPr lang="cs-CZ" sz="2400" dirty="0" err="1" smtClean="0"/>
              <a:t>well</a:t>
            </a:r>
            <a:endParaRPr lang="cs-CZ" sz="2400" dirty="0" smtClean="0"/>
          </a:p>
          <a:p>
            <a:pPr lvl="1"/>
            <a:r>
              <a:rPr lang="cs-CZ" sz="2000" dirty="0" smtClean="0"/>
              <a:t>independent list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attributes</a:t>
            </a:r>
            <a:r>
              <a:rPr lang="cs-CZ" sz="2000" dirty="0" smtClean="0"/>
              <a:t> 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each</a:t>
            </a:r>
            <a:r>
              <a:rPr lang="cs-CZ" sz="2000" dirty="0" smtClean="0"/>
              <a:t> </a:t>
            </a:r>
            <a:r>
              <a:rPr lang="cs-CZ" sz="2000" dirty="0" err="1" smtClean="0"/>
              <a:t>class</a:t>
            </a:r>
            <a:endParaRPr lang="cs-CZ" sz="2000" dirty="0" smtClean="0"/>
          </a:p>
          <a:p>
            <a:pPr lvl="1"/>
            <a:r>
              <a:rPr lang="cs-CZ" sz="2000" dirty="0" err="1" smtClean="0"/>
              <a:t>another</a:t>
            </a:r>
            <a:r>
              <a:rPr lang="cs-CZ" sz="2000" dirty="0" smtClean="0"/>
              <a:t> </a:t>
            </a:r>
            <a:r>
              <a:rPr lang="cs-CZ" sz="2000" dirty="0" err="1" smtClean="0"/>
              <a:t>algorithm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be</a:t>
            </a:r>
            <a:r>
              <a:rPr lang="cs-CZ" sz="2000" dirty="0" smtClean="0"/>
              <a:t> </a:t>
            </a:r>
            <a:r>
              <a:rPr lang="cs-CZ" sz="2000" dirty="0" err="1" smtClean="0"/>
              <a:t>tried</a:t>
            </a:r>
            <a:r>
              <a:rPr lang="cs-CZ" sz="2000" dirty="0" smtClean="0"/>
              <a:t> (</a:t>
            </a:r>
            <a:r>
              <a:rPr lang="cs-CZ" sz="2000" dirty="0" err="1" smtClean="0"/>
              <a:t>e.g</a:t>
            </a:r>
            <a:r>
              <a:rPr lang="cs-CZ" sz="2000" dirty="0" smtClean="0"/>
              <a:t>. </a:t>
            </a:r>
            <a:r>
              <a:rPr lang="cs-CZ" sz="2000" dirty="0" err="1" smtClean="0"/>
              <a:t>Bayesian</a:t>
            </a:r>
            <a:r>
              <a:rPr lang="cs-CZ" sz="2000" dirty="0" smtClean="0"/>
              <a:t> </a:t>
            </a:r>
            <a:r>
              <a:rPr lang="cs-CZ" sz="2000" dirty="0" err="1" smtClean="0"/>
              <a:t>classifier</a:t>
            </a:r>
            <a:r>
              <a:rPr lang="cs-CZ" sz="2000" dirty="0" smtClean="0"/>
              <a:t>)</a:t>
            </a:r>
            <a:endParaRPr lang="cs-CZ" sz="2000" dirty="0"/>
          </a:p>
          <a:p>
            <a:r>
              <a:rPr lang="cs-CZ" sz="2400" dirty="0" err="1"/>
              <a:t>dividing</a:t>
            </a:r>
            <a:r>
              <a:rPr lang="cs-CZ" sz="2400" dirty="0"/>
              <a:t> program </a:t>
            </a:r>
            <a:r>
              <a:rPr lang="cs-CZ" sz="2400" dirty="0" err="1"/>
              <a:t>into</a:t>
            </a:r>
            <a:r>
              <a:rPr lang="cs-CZ" sz="2400" dirty="0"/>
              <a:t> </a:t>
            </a:r>
            <a:r>
              <a:rPr lang="cs-CZ" sz="2400" dirty="0" err="1"/>
              <a:t>parts</a:t>
            </a:r>
            <a:r>
              <a:rPr lang="cs-CZ" sz="2400" dirty="0"/>
              <a:t> </a:t>
            </a:r>
            <a:r>
              <a:rPr lang="cs-CZ" sz="2400" dirty="0" err="1" smtClean="0"/>
              <a:t>operating</a:t>
            </a:r>
            <a:r>
              <a:rPr lang="cs-CZ" sz="2400" dirty="0" smtClean="0"/>
              <a:t> </a:t>
            </a:r>
            <a:r>
              <a:rPr lang="cs-CZ" sz="2400" dirty="0" err="1" smtClean="0"/>
              <a:t>independently</a:t>
            </a:r>
            <a:r>
              <a:rPr lang="cs-CZ" sz="2400" dirty="0" smtClean="0"/>
              <a:t> </a:t>
            </a:r>
            <a:r>
              <a:rPr lang="cs-CZ" sz="2400" dirty="0" err="1"/>
              <a:t>would</a:t>
            </a:r>
            <a:r>
              <a:rPr lang="cs-CZ" sz="2400" dirty="0"/>
              <a:t> </a:t>
            </a:r>
            <a:r>
              <a:rPr lang="cs-CZ" sz="2400" dirty="0" err="1"/>
              <a:t>slightly</a:t>
            </a:r>
            <a:r>
              <a:rPr lang="cs-CZ" sz="2400" dirty="0"/>
              <a:t> </a:t>
            </a:r>
            <a:r>
              <a:rPr lang="cs-CZ" sz="2400" dirty="0" err="1" smtClean="0"/>
              <a:t>improve</a:t>
            </a:r>
            <a:r>
              <a:rPr lang="cs-CZ" sz="2400" dirty="0" smtClean="0"/>
              <a:t> speed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39854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Sources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92941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Thesis </a:t>
            </a:r>
            <a:r>
              <a:rPr lang="cs-CZ" sz="2400" dirty="0" err="1" smtClean="0"/>
              <a:t>of</a:t>
            </a:r>
            <a:r>
              <a:rPr lang="cs-CZ" sz="2400" dirty="0" smtClean="0"/>
              <a:t> Mgr. Juraj </a:t>
            </a:r>
            <a:r>
              <a:rPr lang="cs-CZ" sz="2400" dirty="0" err="1" smtClean="0"/>
              <a:t>Hreško</a:t>
            </a:r>
            <a:r>
              <a:rPr lang="cs-CZ" sz="2400" dirty="0" smtClean="0"/>
              <a:t>, Masaryk University, </a:t>
            </a:r>
            <a:r>
              <a:rPr lang="cs-CZ" sz="2400" dirty="0" err="1" smtClean="0"/>
              <a:t>Faculty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Informatics</a:t>
            </a:r>
            <a:r>
              <a:rPr lang="cs-CZ" sz="2400" dirty="0" smtClean="0"/>
              <a:t>, Brno, 2012</a:t>
            </a:r>
          </a:p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://weka.wikispaces.com</a:t>
            </a:r>
            <a:r>
              <a:rPr lang="en-US" sz="2400" dirty="0" smtClean="0">
                <a:hlinkClick r:id="rId2"/>
              </a:rPr>
              <a:t>/</a:t>
            </a:r>
            <a:endParaRPr lang="cs-CZ" sz="2400" dirty="0" smtClean="0"/>
          </a:p>
          <a:p>
            <a:r>
              <a:rPr lang="cs-CZ" sz="2400" dirty="0">
                <a:hlinkClick r:id="rId3"/>
              </a:rPr>
              <a:t>http://www.ide.bth.se/~</a:t>
            </a:r>
            <a:r>
              <a:rPr lang="cs-CZ" sz="2400" dirty="0" smtClean="0">
                <a:hlinkClick r:id="rId3"/>
              </a:rPr>
              <a:t>hgr/Papers/cuda-rf_mcc10_v1.0_crc.pdf</a:t>
            </a:r>
            <a:endParaRPr lang="cs-CZ" sz="2400" dirty="0" smtClean="0"/>
          </a:p>
          <a:p>
            <a:r>
              <a:rPr lang="cs-CZ" sz="2400" dirty="0">
                <a:hlinkClick r:id="rId4"/>
              </a:rPr>
              <a:t>http://www.cplusplus.com</a:t>
            </a:r>
            <a:r>
              <a:rPr lang="cs-CZ" sz="2400" dirty="0" smtClean="0">
                <a:hlinkClick r:id="rId4"/>
              </a:rPr>
              <a:t>/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3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>
                <a:latin typeface="Garamond" pitchFamily="18" charset="0"/>
              </a:rPr>
              <a:t>The </a:t>
            </a:r>
            <a:r>
              <a:rPr lang="cs-CZ" b="1" dirty="0">
                <a:latin typeface="Garamond" pitchFamily="18" charset="0"/>
              </a:rPr>
              <a:t>T</a:t>
            </a:r>
            <a:r>
              <a:rPr lang="en-US" b="1" dirty="0" smtClean="0">
                <a:latin typeface="Garamond" pitchFamily="18" charset="0"/>
              </a:rPr>
              <a:t>ask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312494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create application to classify </a:t>
            </a:r>
            <a:r>
              <a:rPr lang="en-US" sz="2400" dirty="0" err="1" smtClean="0"/>
              <a:t>czech</a:t>
            </a:r>
            <a:r>
              <a:rPr lang="cs-CZ" sz="2400" dirty="0" smtClean="0"/>
              <a:t> </a:t>
            </a:r>
            <a:r>
              <a:rPr lang="cs-CZ" sz="2400" dirty="0" err="1" smtClean="0"/>
              <a:t>websites</a:t>
            </a:r>
            <a:endParaRPr lang="cs-CZ" sz="2400" dirty="0" smtClean="0"/>
          </a:p>
          <a:p>
            <a:r>
              <a:rPr lang="cs-CZ" sz="2400" dirty="0" smtClean="0"/>
              <a:t>61 </a:t>
            </a:r>
            <a:r>
              <a:rPr lang="cs-CZ" sz="2400" dirty="0" err="1" smtClean="0"/>
              <a:t>classes</a:t>
            </a:r>
            <a:endParaRPr lang="cs-CZ" sz="2400" dirty="0" smtClean="0"/>
          </a:p>
          <a:p>
            <a:r>
              <a:rPr lang="cs-CZ" sz="2400" dirty="0" err="1" smtClean="0"/>
              <a:t>multi-labeling</a:t>
            </a:r>
            <a:r>
              <a:rPr lang="cs-CZ" sz="2400" dirty="0" smtClean="0"/>
              <a:t> (1-3 </a:t>
            </a:r>
            <a:r>
              <a:rPr lang="cs-CZ" sz="2400" dirty="0" err="1" smtClean="0"/>
              <a:t>classes</a:t>
            </a:r>
            <a:r>
              <a:rPr lang="cs-CZ" sz="2400" dirty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each</a:t>
            </a:r>
            <a:r>
              <a:rPr lang="cs-CZ" sz="2400" dirty="0" smtClean="0"/>
              <a:t> </a:t>
            </a:r>
            <a:r>
              <a:rPr lang="cs-CZ" sz="2400" dirty="0" err="1" smtClean="0"/>
              <a:t>document</a:t>
            </a:r>
            <a:r>
              <a:rPr lang="cs-CZ" sz="2400" dirty="0" smtClean="0"/>
              <a:t>)</a:t>
            </a:r>
          </a:p>
          <a:p>
            <a:r>
              <a:rPr lang="cs-CZ" sz="2400" dirty="0" err="1" smtClean="0"/>
              <a:t>real-time</a:t>
            </a:r>
            <a:r>
              <a:rPr lang="cs-CZ" sz="2400" dirty="0" smtClean="0"/>
              <a:t> </a:t>
            </a:r>
            <a:r>
              <a:rPr lang="cs-CZ" sz="2400" dirty="0" err="1" smtClean="0"/>
              <a:t>classification</a:t>
            </a:r>
            <a:endParaRPr lang="cs-CZ" sz="2400" dirty="0" smtClean="0"/>
          </a:p>
          <a:p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able</a:t>
            </a:r>
            <a:r>
              <a:rPr lang="cs-CZ" sz="2400" dirty="0" smtClean="0"/>
              <a:t> to </a:t>
            </a:r>
            <a:r>
              <a:rPr lang="cs-CZ" sz="2400" dirty="0" err="1" smtClean="0"/>
              <a:t>adjust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algorithm</a:t>
            </a:r>
            <a:r>
              <a:rPr lang="cs-CZ" sz="2400" dirty="0" smtClean="0"/>
              <a:t> to </a:t>
            </a:r>
            <a:r>
              <a:rPr lang="cs-CZ" sz="2400" dirty="0" err="1" smtClean="0"/>
              <a:t>maximize</a:t>
            </a:r>
            <a:r>
              <a:rPr lang="cs-CZ" sz="2400" dirty="0" smtClean="0"/>
              <a:t> </a:t>
            </a:r>
            <a:r>
              <a:rPr lang="cs-CZ" sz="2400" dirty="0" err="1" smtClean="0"/>
              <a:t>precision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recall</a:t>
            </a:r>
            <a:endParaRPr lang="cs-CZ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827584" y="3501008"/>
                <a:ext cx="2658998" cy="6737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𝑝𝑟𝑒𝑐𝑖𝑠𝑖𝑜𝑛</m:t>
                      </m:r>
                      <m:r>
                        <a:rPr lang="cs-CZ" sz="20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𝑇𝑃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𝑇𝑃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𝐹𝑃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501008"/>
                <a:ext cx="2658998" cy="67371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827584" y="4267457"/>
                <a:ext cx="2289281" cy="6737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𝑟𝑒𝑐𝑎𝑙𝑙</m:t>
                      </m:r>
                      <m:r>
                        <a:rPr lang="cs-CZ" sz="20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𝑇𝑃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𝑇𝑃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𝐹𝑁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267457"/>
                <a:ext cx="2289281" cy="67371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827584" y="5076731"/>
                <a:ext cx="4440446" cy="72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000" b="0" i="1" dirty="0" smtClean="0">
                          <a:latin typeface="Cambria Math"/>
                        </a:rPr>
                        <m:t> </m:t>
                      </m:r>
                      <m:r>
                        <a:rPr lang="cs-CZ" sz="2000" b="0" i="1" smtClean="0">
                          <a:latin typeface="Cambria Math"/>
                        </a:rPr>
                        <m:t>𝑚𝑒𝑎𝑠𝑢𝑟𝑒</m:t>
                      </m:r>
                      <m:r>
                        <a:rPr lang="cs-CZ" sz="2000" b="0" i="1" smtClean="0">
                          <a:latin typeface="Cambria Math"/>
                        </a:rPr>
                        <m:t>=2∗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𝑝𝑟𝑒𝑐𝑖𝑠𝑖𝑜𝑛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 ∗ 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𝑟𝑒𝑐𝑎𝑙𝑙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𝑝𝑟𝑒𝑐𝑖𝑠𝑖𝑜𝑛</m:t>
                          </m:r>
                          <m:r>
                            <a:rPr lang="cs-CZ" sz="2000" b="0" i="1" smtClean="0">
                              <a:latin typeface="Cambria Math"/>
                            </a:rPr>
                            <m:t> + </m:t>
                          </m:r>
                          <m:r>
                            <a:rPr lang="cs-CZ" sz="2000" i="1">
                              <a:latin typeface="Cambria Math"/>
                            </a:rPr>
                            <m:t>𝑟𝑒𝑐𝑎𝑙𝑙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076731"/>
                <a:ext cx="4440446" cy="72853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97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788023" y="1052736"/>
            <a:ext cx="2707793" cy="5709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/>
              <a:t>Occurrences</a:t>
            </a:r>
            <a:r>
              <a:rPr lang="cs-CZ" sz="1200" b="1" dirty="0"/>
              <a:t>	</a:t>
            </a:r>
            <a:r>
              <a:rPr lang="cs-CZ" sz="1200" b="1" dirty="0" err="1" smtClean="0"/>
              <a:t>Class</a:t>
            </a:r>
            <a:endParaRPr lang="cs-CZ" sz="1200" dirty="0"/>
          </a:p>
          <a:p>
            <a:r>
              <a:rPr lang="en-US" sz="1200" dirty="0"/>
              <a:t>678</a:t>
            </a:r>
            <a:r>
              <a:rPr lang="cs-CZ" sz="1200" dirty="0"/>
              <a:t>	</a:t>
            </a:r>
            <a:r>
              <a:rPr lang="en-US" sz="1200" dirty="0" smtClean="0"/>
              <a:t>Insurance</a:t>
            </a:r>
            <a:endParaRPr lang="cs-CZ" sz="1200" dirty="0" smtClean="0"/>
          </a:p>
          <a:p>
            <a:r>
              <a:rPr lang="en-US" sz="1100" dirty="0" smtClean="0"/>
              <a:t>1170 </a:t>
            </a:r>
            <a:r>
              <a:rPr lang="cs-CZ" sz="1100" dirty="0" smtClean="0"/>
              <a:t>	</a:t>
            </a:r>
            <a:r>
              <a:rPr lang="en-US" sz="1100" dirty="0" smtClean="0"/>
              <a:t>Job </a:t>
            </a:r>
            <a:r>
              <a:rPr lang="en-US" sz="1100" dirty="0"/>
              <a:t>/ Career</a:t>
            </a:r>
          </a:p>
          <a:p>
            <a:r>
              <a:rPr lang="en-US" sz="1100" dirty="0" smtClean="0"/>
              <a:t>6003 </a:t>
            </a:r>
            <a:r>
              <a:rPr lang="cs-CZ" sz="1100" dirty="0" smtClean="0"/>
              <a:t>	</a:t>
            </a:r>
            <a:r>
              <a:rPr lang="en-US" sz="1100" dirty="0" smtClean="0"/>
              <a:t>Kids </a:t>
            </a:r>
            <a:r>
              <a:rPr lang="en-US" sz="1100" dirty="0"/>
              <a:t>/ Toys / Family</a:t>
            </a:r>
          </a:p>
          <a:p>
            <a:r>
              <a:rPr lang="en-US" sz="1100" dirty="0" smtClean="0"/>
              <a:t>1059 </a:t>
            </a:r>
            <a:r>
              <a:rPr lang="cs-CZ" sz="1100" dirty="0" smtClean="0"/>
              <a:t>	</a:t>
            </a:r>
            <a:r>
              <a:rPr lang="en-US" sz="1100" dirty="0" smtClean="0"/>
              <a:t>Military </a:t>
            </a:r>
            <a:r>
              <a:rPr lang="en-US" sz="1100" dirty="0"/>
              <a:t>/ Guns</a:t>
            </a:r>
          </a:p>
          <a:p>
            <a:r>
              <a:rPr lang="en-US" sz="1100" dirty="0" smtClean="0"/>
              <a:t>1974 </a:t>
            </a:r>
            <a:r>
              <a:rPr lang="cs-CZ" sz="1100" dirty="0" smtClean="0"/>
              <a:t>	</a:t>
            </a:r>
            <a:r>
              <a:rPr lang="en-US" sz="1100" dirty="0" smtClean="0"/>
              <a:t>Mobile </a:t>
            </a:r>
            <a:r>
              <a:rPr lang="en-US" sz="1100" dirty="0"/>
              <a:t>Phones / Operators</a:t>
            </a:r>
          </a:p>
          <a:p>
            <a:r>
              <a:rPr lang="en-US" sz="1100" dirty="0" smtClean="0"/>
              <a:t>11826</a:t>
            </a:r>
            <a:r>
              <a:rPr lang="cs-CZ" sz="1100" dirty="0" smtClean="0"/>
              <a:t>	</a:t>
            </a:r>
            <a:r>
              <a:rPr lang="en-US" sz="1100" dirty="0" smtClean="0"/>
              <a:t>Music </a:t>
            </a:r>
            <a:r>
              <a:rPr lang="en-US" sz="1100" dirty="0"/>
              <a:t>/ Radio / Cinema / TV</a:t>
            </a:r>
          </a:p>
          <a:p>
            <a:r>
              <a:rPr lang="en-US" sz="1100" dirty="0" smtClean="0"/>
              <a:t>3477 </a:t>
            </a:r>
            <a:r>
              <a:rPr lang="cs-CZ" sz="1100" dirty="0" smtClean="0"/>
              <a:t>	</a:t>
            </a:r>
            <a:r>
              <a:rPr lang="en-US" sz="1100" dirty="0" smtClean="0"/>
              <a:t>News </a:t>
            </a:r>
            <a:r>
              <a:rPr lang="en-US" sz="1100" dirty="0"/>
              <a:t>/ Magazines</a:t>
            </a:r>
          </a:p>
          <a:p>
            <a:r>
              <a:rPr lang="en-US" sz="1100" dirty="0" smtClean="0"/>
              <a:t>54 </a:t>
            </a:r>
            <a:r>
              <a:rPr lang="cs-CZ" sz="1100" dirty="0" smtClean="0"/>
              <a:t>	</a:t>
            </a:r>
            <a:r>
              <a:rPr lang="en-US" sz="1100" dirty="0" smtClean="0"/>
              <a:t>Peer-to-peer</a:t>
            </a:r>
            <a:endParaRPr lang="en-US" sz="1100" dirty="0"/>
          </a:p>
          <a:p>
            <a:r>
              <a:rPr lang="en-US" sz="1100" dirty="0" smtClean="0"/>
              <a:t>10002</a:t>
            </a:r>
            <a:r>
              <a:rPr lang="cs-CZ" sz="1100" dirty="0" smtClean="0"/>
              <a:t>	</a:t>
            </a:r>
            <a:r>
              <a:rPr lang="en-US" sz="1100" dirty="0" smtClean="0"/>
              <a:t>Personal </a:t>
            </a:r>
            <a:r>
              <a:rPr lang="en-US" sz="1100" dirty="0"/>
              <a:t>/ Dating / Lifestyle</a:t>
            </a:r>
          </a:p>
          <a:p>
            <a:r>
              <a:rPr lang="en-US" sz="1100" dirty="0" smtClean="0"/>
              <a:t>2049</a:t>
            </a:r>
            <a:r>
              <a:rPr lang="cs-CZ" sz="1100" dirty="0" smtClean="0"/>
              <a:t>	</a:t>
            </a:r>
            <a:r>
              <a:rPr lang="en-US" sz="1100" dirty="0" smtClean="0"/>
              <a:t>Politics </a:t>
            </a:r>
            <a:r>
              <a:rPr lang="en-US" sz="1100" dirty="0"/>
              <a:t>/ Law</a:t>
            </a:r>
          </a:p>
          <a:p>
            <a:r>
              <a:rPr lang="en-US" sz="1100" dirty="0" smtClean="0"/>
              <a:t>4077</a:t>
            </a:r>
            <a:r>
              <a:rPr lang="cs-CZ" sz="1100" dirty="0" smtClean="0"/>
              <a:t>	</a:t>
            </a:r>
            <a:r>
              <a:rPr lang="en-US" sz="1100" dirty="0" smtClean="0"/>
              <a:t>Pornography</a:t>
            </a:r>
            <a:endParaRPr lang="en-US" sz="1100" dirty="0"/>
          </a:p>
          <a:p>
            <a:r>
              <a:rPr lang="en-US" sz="1100" dirty="0" smtClean="0"/>
              <a:t>4227</a:t>
            </a:r>
            <a:r>
              <a:rPr lang="cs-CZ" sz="1100" dirty="0" smtClean="0"/>
              <a:t>	</a:t>
            </a:r>
            <a:r>
              <a:rPr lang="en-US" sz="1100" dirty="0" smtClean="0"/>
              <a:t>Portals </a:t>
            </a:r>
            <a:r>
              <a:rPr lang="en-US" sz="1100" dirty="0"/>
              <a:t>/ Search Engines</a:t>
            </a:r>
          </a:p>
          <a:p>
            <a:r>
              <a:rPr lang="en-US" sz="1100" dirty="0" smtClean="0"/>
              <a:t>90</a:t>
            </a:r>
            <a:r>
              <a:rPr lang="cs-CZ" sz="1100" dirty="0" smtClean="0"/>
              <a:t>	</a:t>
            </a:r>
            <a:r>
              <a:rPr lang="en-US" sz="1100" dirty="0" smtClean="0"/>
              <a:t>Proxies</a:t>
            </a:r>
            <a:endParaRPr lang="en-US" sz="1100" dirty="0"/>
          </a:p>
          <a:p>
            <a:r>
              <a:rPr lang="en-US" sz="1100" dirty="0" smtClean="0"/>
              <a:t>2475</a:t>
            </a:r>
            <a:r>
              <a:rPr lang="cs-CZ" sz="1100" dirty="0" smtClean="0"/>
              <a:t>	</a:t>
            </a:r>
            <a:r>
              <a:rPr lang="en-US" sz="1100" dirty="0" smtClean="0"/>
              <a:t>Real </a:t>
            </a:r>
            <a:r>
              <a:rPr lang="en-US" sz="1100" dirty="0"/>
              <a:t>Estate</a:t>
            </a:r>
          </a:p>
          <a:p>
            <a:r>
              <a:rPr lang="en-US" sz="1100" dirty="0" smtClean="0"/>
              <a:t>6966 </a:t>
            </a:r>
            <a:r>
              <a:rPr lang="cs-CZ" sz="1100" dirty="0" smtClean="0"/>
              <a:t>	</a:t>
            </a:r>
            <a:r>
              <a:rPr lang="en-US" sz="1100" dirty="0" smtClean="0"/>
              <a:t>Regional</a:t>
            </a:r>
            <a:endParaRPr lang="en-US" sz="1100" dirty="0"/>
          </a:p>
          <a:p>
            <a:r>
              <a:rPr lang="en-US" sz="1100" dirty="0" smtClean="0"/>
              <a:t>1803 </a:t>
            </a:r>
            <a:r>
              <a:rPr lang="cs-CZ" sz="1100" dirty="0" smtClean="0"/>
              <a:t>	</a:t>
            </a:r>
            <a:r>
              <a:rPr lang="en-US" sz="1100" dirty="0" smtClean="0"/>
              <a:t>Religious </a:t>
            </a:r>
            <a:r>
              <a:rPr lang="en-US" sz="1100" dirty="0"/>
              <a:t>/ Spirituality</a:t>
            </a:r>
          </a:p>
          <a:p>
            <a:r>
              <a:rPr lang="en-US" sz="1100" dirty="0" smtClean="0"/>
              <a:t>6405</a:t>
            </a:r>
            <a:r>
              <a:rPr lang="cs-CZ" sz="1100" dirty="0" smtClean="0"/>
              <a:t>	</a:t>
            </a:r>
            <a:r>
              <a:rPr lang="en-US" sz="1100" dirty="0" smtClean="0"/>
              <a:t>Sale </a:t>
            </a:r>
            <a:r>
              <a:rPr lang="en-US" sz="1100" dirty="0"/>
              <a:t>/ Auctions</a:t>
            </a:r>
          </a:p>
          <a:p>
            <a:r>
              <a:rPr lang="en-US" sz="1100" dirty="0" smtClean="0"/>
              <a:t>6 </a:t>
            </a:r>
            <a:r>
              <a:rPr lang="cs-CZ" sz="1100" dirty="0" smtClean="0"/>
              <a:t>	</a:t>
            </a:r>
            <a:r>
              <a:rPr lang="en-US" sz="1100" dirty="0" smtClean="0"/>
              <a:t>Sects</a:t>
            </a:r>
            <a:endParaRPr lang="en-US" sz="1100" dirty="0"/>
          </a:p>
          <a:p>
            <a:r>
              <a:rPr lang="en-US" sz="1100" dirty="0" smtClean="0"/>
              <a:t>48</a:t>
            </a:r>
            <a:r>
              <a:rPr lang="cs-CZ" sz="1100" dirty="0" smtClean="0"/>
              <a:t>	</a:t>
            </a:r>
            <a:r>
              <a:rPr lang="en-US" sz="1100" dirty="0" smtClean="0"/>
              <a:t>Sex </a:t>
            </a:r>
            <a:r>
              <a:rPr lang="en-US" sz="1100" dirty="0"/>
              <a:t>Education</a:t>
            </a:r>
          </a:p>
          <a:p>
            <a:r>
              <a:rPr lang="en-US" sz="1100" dirty="0" smtClean="0"/>
              <a:t>42240 </a:t>
            </a:r>
            <a:r>
              <a:rPr lang="cs-CZ" sz="1100" dirty="0" smtClean="0"/>
              <a:t>	</a:t>
            </a:r>
            <a:r>
              <a:rPr lang="en-US" sz="1100" dirty="0" smtClean="0"/>
              <a:t>Shopping</a:t>
            </a:r>
            <a:endParaRPr lang="en-US" sz="1100" dirty="0"/>
          </a:p>
          <a:p>
            <a:r>
              <a:rPr lang="en-US" sz="1100" dirty="0" smtClean="0"/>
              <a:t>288</a:t>
            </a:r>
            <a:r>
              <a:rPr lang="cs-CZ" sz="1100" dirty="0" smtClean="0"/>
              <a:t>	</a:t>
            </a:r>
            <a:r>
              <a:rPr lang="en-US" sz="1100" dirty="0" smtClean="0"/>
              <a:t>Social </a:t>
            </a:r>
            <a:r>
              <a:rPr lang="en-US" sz="1100" dirty="0"/>
              <a:t>Networks</a:t>
            </a:r>
          </a:p>
          <a:p>
            <a:r>
              <a:rPr lang="en-US" sz="1100" dirty="0" smtClean="0"/>
              <a:t>14913 </a:t>
            </a:r>
            <a:r>
              <a:rPr lang="cs-CZ" sz="1100" dirty="0" smtClean="0"/>
              <a:t>	</a:t>
            </a:r>
            <a:r>
              <a:rPr lang="en-US" sz="1100" dirty="0" smtClean="0"/>
              <a:t>Sports</a:t>
            </a:r>
            <a:endParaRPr lang="en-US" sz="1100" dirty="0"/>
          </a:p>
          <a:p>
            <a:r>
              <a:rPr lang="en-US" sz="1100" dirty="0" smtClean="0"/>
              <a:t>120</a:t>
            </a:r>
            <a:r>
              <a:rPr lang="cs-CZ" sz="1100" dirty="0" smtClean="0"/>
              <a:t>	</a:t>
            </a:r>
            <a:r>
              <a:rPr lang="en-US" sz="1100" dirty="0" smtClean="0"/>
              <a:t>Streaming </a:t>
            </a:r>
            <a:r>
              <a:rPr lang="en-US" sz="1100" dirty="0"/>
              <a:t>/ Broadcasting</a:t>
            </a:r>
          </a:p>
          <a:p>
            <a:r>
              <a:rPr lang="en-US" sz="1100" dirty="0" smtClean="0"/>
              <a:t>951 </a:t>
            </a:r>
            <a:r>
              <a:rPr lang="cs-CZ" sz="1100" dirty="0" smtClean="0"/>
              <a:t>	</a:t>
            </a:r>
            <a:r>
              <a:rPr lang="en-US" sz="1100" dirty="0" smtClean="0"/>
              <a:t>Swimwear </a:t>
            </a:r>
            <a:r>
              <a:rPr lang="en-US" sz="1100" dirty="0"/>
              <a:t>/ Intimate</a:t>
            </a:r>
          </a:p>
          <a:p>
            <a:r>
              <a:rPr lang="en-US" sz="1100" dirty="0" smtClean="0"/>
              <a:t>384 </a:t>
            </a:r>
            <a:r>
              <a:rPr lang="cs-CZ" sz="1100" dirty="0" smtClean="0"/>
              <a:t>	</a:t>
            </a:r>
            <a:r>
              <a:rPr lang="en-US" sz="1100" dirty="0" smtClean="0"/>
              <a:t>Translation </a:t>
            </a:r>
            <a:r>
              <a:rPr lang="en-US" sz="1100" dirty="0"/>
              <a:t>Services</a:t>
            </a:r>
          </a:p>
          <a:p>
            <a:r>
              <a:rPr lang="en-US" sz="1100" dirty="0" smtClean="0"/>
              <a:t>24537</a:t>
            </a:r>
            <a:r>
              <a:rPr lang="cs-CZ" sz="1100" dirty="0" smtClean="0"/>
              <a:t>	</a:t>
            </a:r>
            <a:r>
              <a:rPr lang="en-US" sz="1100" dirty="0" smtClean="0"/>
              <a:t>Travelling </a:t>
            </a:r>
            <a:r>
              <a:rPr lang="en-US" sz="1100" dirty="0"/>
              <a:t>/ Vacation</a:t>
            </a:r>
          </a:p>
          <a:p>
            <a:r>
              <a:rPr lang="en-US" sz="1100" dirty="0" smtClean="0"/>
              <a:t>1788</a:t>
            </a:r>
            <a:r>
              <a:rPr lang="cs-CZ" sz="1100" dirty="0" smtClean="0"/>
              <a:t>	</a:t>
            </a:r>
            <a:r>
              <a:rPr lang="en-US" sz="1100" dirty="0" smtClean="0"/>
              <a:t>Uploading </a:t>
            </a:r>
            <a:r>
              <a:rPr lang="en-US" sz="1100" dirty="0"/>
              <a:t>/ Downloading</a:t>
            </a:r>
          </a:p>
          <a:p>
            <a:r>
              <a:rPr lang="en-US" sz="1100" dirty="0" smtClean="0"/>
              <a:t>816</a:t>
            </a:r>
            <a:r>
              <a:rPr lang="cs-CZ" sz="1100" dirty="0" smtClean="0"/>
              <a:t>	</a:t>
            </a:r>
            <a:r>
              <a:rPr lang="en-US" sz="1100" dirty="0" err="1" smtClean="0"/>
              <a:t>Warez</a:t>
            </a:r>
            <a:r>
              <a:rPr lang="en-US" sz="1100" dirty="0" smtClean="0"/>
              <a:t> </a:t>
            </a:r>
            <a:r>
              <a:rPr lang="en-US" sz="1100" dirty="0"/>
              <a:t>/ Piracy</a:t>
            </a:r>
          </a:p>
          <a:p>
            <a:r>
              <a:rPr lang="en-US" sz="1100" dirty="0" smtClean="0"/>
              <a:t>135 </a:t>
            </a:r>
            <a:r>
              <a:rPr lang="cs-CZ" sz="1100" dirty="0" smtClean="0"/>
              <a:t>	</a:t>
            </a:r>
            <a:r>
              <a:rPr lang="en-US" sz="1100" dirty="0" smtClean="0"/>
              <a:t>Web </a:t>
            </a:r>
            <a:r>
              <a:rPr lang="en-US" sz="1100" dirty="0"/>
              <a:t>Based Mail</a:t>
            </a:r>
          </a:p>
          <a:p>
            <a:r>
              <a:rPr lang="en-US" sz="1100" dirty="0" smtClean="0"/>
              <a:t>888 </a:t>
            </a:r>
            <a:r>
              <a:rPr lang="cs-CZ" sz="1100" dirty="0" smtClean="0"/>
              <a:t>	</a:t>
            </a:r>
            <a:r>
              <a:rPr lang="en-US" sz="1100" dirty="0" smtClean="0"/>
              <a:t>Web </a:t>
            </a:r>
            <a:r>
              <a:rPr lang="en-US" sz="1100" dirty="0"/>
              <a:t>Hosting</a:t>
            </a:r>
          </a:p>
          <a:p>
            <a:r>
              <a:rPr lang="en-US" sz="1100" dirty="0" smtClean="0"/>
              <a:t>1110</a:t>
            </a:r>
            <a:r>
              <a:rPr lang="cs-CZ" sz="1100" dirty="0" smtClean="0"/>
              <a:t>	</a:t>
            </a:r>
            <a:r>
              <a:rPr lang="en-US" sz="1100" dirty="0" smtClean="0"/>
              <a:t>Money </a:t>
            </a:r>
            <a:r>
              <a:rPr lang="en-US" sz="1100" dirty="0"/>
              <a:t>/ </a:t>
            </a:r>
            <a:r>
              <a:rPr lang="en-US" sz="1100" dirty="0" smtClean="0"/>
              <a:t>Financial</a:t>
            </a:r>
            <a:endParaRPr lang="en-US" sz="11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53475" y="1196752"/>
            <a:ext cx="328647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/>
              <a:t>Occurrences</a:t>
            </a:r>
            <a:r>
              <a:rPr lang="cs-CZ" sz="1200" b="1" dirty="0" smtClean="0"/>
              <a:t>	</a:t>
            </a:r>
            <a:r>
              <a:rPr lang="cs-CZ" sz="1200" b="1" dirty="0" err="1" smtClean="0"/>
              <a:t>Class</a:t>
            </a:r>
            <a:endParaRPr lang="cs-CZ" sz="1200" b="1" dirty="0" smtClean="0"/>
          </a:p>
          <a:p>
            <a:r>
              <a:rPr lang="en-US" sz="1100" dirty="0" smtClean="0"/>
              <a:t>3159</a:t>
            </a:r>
            <a:r>
              <a:rPr lang="cs-CZ" sz="1100" dirty="0" smtClean="0"/>
              <a:t>	</a:t>
            </a:r>
            <a:r>
              <a:rPr lang="en-US" sz="1100" dirty="0" smtClean="0"/>
              <a:t>Advertisement</a:t>
            </a:r>
            <a:endParaRPr lang="en-US" sz="1100" dirty="0"/>
          </a:p>
          <a:p>
            <a:r>
              <a:rPr lang="en-US" sz="1100" dirty="0" smtClean="0"/>
              <a:t>1281</a:t>
            </a:r>
            <a:r>
              <a:rPr lang="cs-CZ" sz="1100" dirty="0" smtClean="0"/>
              <a:t>	</a:t>
            </a:r>
            <a:r>
              <a:rPr lang="en-US" sz="1100" dirty="0" smtClean="0"/>
              <a:t>Alcohol </a:t>
            </a:r>
            <a:r>
              <a:rPr lang="en-US" sz="1100" dirty="0"/>
              <a:t>/ Tobacco</a:t>
            </a:r>
          </a:p>
          <a:p>
            <a:r>
              <a:rPr lang="en-US" sz="1100" dirty="0" smtClean="0"/>
              <a:t>2442 </a:t>
            </a:r>
            <a:r>
              <a:rPr lang="cs-CZ" sz="1100" dirty="0" smtClean="0"/>
              <a:t>	</a:t>
            </a:r>
            <a:r>
              <a:rPr lang="en-US" sz="1100" dirty="0" smtClean="0"/>
              <a:t>Arts</a:t>
            </a:r>
            <a:endParaRPr lang="en-US" sz="1100" dirty="0"/>
          </a:p>
          <a:p>
            <a:r>
              <a:rPr lang="en-US" sz="1100" dirty="0" smtClean="0"/>
              <a:t>9756</a:t>
            </a:r>
            <a:r>
              <a:rPr lang="cs-CZ" sz="1100" dirty="0" smtClean="0"/>
              <a:t>	</a:t>
            </a:r>
            <a:r>
              <a:rPr lang="en-US" sz="1100" dirty="0" smtClean="0"/>
              <a:t>Cars </a:t>
            </a:r>
            <a:r>
              <a:rPr lang="en-US" sz="1100" dirty="0"/>
              <a:t>/ Vehicles</a:t>
            </a:r>
          </a:p>
          <a:p>
            <a:r>
              <a:rPr lang="en-US" sz="1100" dirty="0" smtClean="0"/>
              <a:t>1590 </a:t>
            </a:r>
            <a:r>
              <a:rPr lang="cs-CZ" sz="1100" dirty="0" smtClean="0"/>
              <a:t>	</a:t>
            </a:r>
            <a:r>
              <a:rPr lang="en-US" sz="1100" dirty="0" smtClean="0"/>
              <a:t>Banking</a:t>
            </a:r>
            <a:endParaRPr lang="en-US" sz="1100" dirty="0"/>
          </a:p>
          <a:p>
            <a:r>
              <a:rPr lang="en-US" sz="1100" dirty="0" smtClean="0"/>
              <a:t>450</a:t>
            </a:r>
            <a:r>
              <a:rPr lang="cs-CZ" sz="1100" dirty="0" smtClean="0"/>
              <a:t>	</a:t>
            </a:r>
            <a:r>
              <a:rPr lang="en-US" sz="1100" dirty="0" smtClean="0"/>
              <a:t>Brokers</a:t>
            </a:r>
            <a:endParaRPr lang="en-US" sz="1100" dirty="0"/>
          </a:p>
          <a:p>
            <a:r>
              <a:rPr lang="en-US" sz="1100" dirty="0" smtClean="0"/>
              <a:t>27066</a:t>
            </a:r>
            <a:r>
              <a:rPr lang="cs-CZ" sz="1100" dirty="0" smtClean="0"/>
              <a:t>	</a:t>
            </a:r>
            <a:r>
              <a:rPr lang="en-US" sz="1100" dirty="0" smtClean="0"/>
              <a:t>Building </a:t>
            </a:r>
            <a:r>
              <a:rPr lang="en-US" sz="1100" dirty="0"/>
              <a:t>/ Home</a:t>
            </a:r>
          </a:p>
          <a:p>
            <a:r>
              <a:rPr lang="en-US" sz="1100" dirty="0" smtClean="0"/>
              <a:t>15045</a:t>
            </a:r>
            <a:r>
              <a:rPr lang="cs-CZ" sz="1100" dirty="0" smtClean="0"/>
              <a:t>	</a:t>
            </a:r>
            <a:r>
              <a:rPr lang="en-US" sz="1100" dirty="0" smtClean="0"/>
              <a:t>Business</a:t>
            </a:r>
            <a:endParaRPr lang="en-US" sz="1100" dirty="0"/>
          </a:p>
          <a:p>
            <a:r>
              <a:rPr lang="en-US" sz="1100" dirty="0" smtClean="0"/>
              <a:t>16998</a:t>
            </a:r>
            <a:r>
              <a:rPr lang="cs-CZ" sz="1100" dirty="0" smtClean="0"/>
              <a:t>	</a:t>
            </a:r>
            <a:r>
              <a:rPr lang="en-US" sz="1100" dirty="0" smtClean="0"/>
              <a:t>Chats </a:t>
            </a:r>
            <a:r>
              <a:rPr lang="en-US" sz="1100" dirty="0"/>
              <a:t>/ Blogs / Forums</a:t>
            </a:r>
          </a:p>
          <a:p>
            <a:r>
              <a:rPr lang="en-US" sz="1100" dirty="0" smtClean="0"/>
              <a:t>1068</a:t>
            </a:r>
            <a:r>
              <a:rPr lang="cs-CZ" sz="1100" dirty="0" smtClean="0"/>
              <a:t>	</a:t>
            </a:r>
            <a:r>
              <a:rPr lang="en-US" sz="1100" dirty="0" smtClean="0"/>
              <a:t>Communications</a:t>
            </a:r>
            <a:endParaRPr lang="en-US" sz="1100" dirty="0"/>
          </a:p>
          <a:p>
            <a:r>
              <a:rPr lang="en-US" sz="1100" dirty="0" smtClean="0"/>
              <a:t>72</a:t>
            </a:r>
            <a:r>
              <a:rPr lang="cs-CZ" sz="1100" dirty="0" smtClean="0"/>
              <a:t>	</a:t>
            </a:r>
            <a:r>
              <a:rPr lang="en-US" sz="1100" dirty="0" smtClean="0"/>
              <a:t>Crime</a:t>
            </a:r>
            <a:endParaRPr lang="en-US" sz="1100" dirty="0"/>
          </a:p>
          <a:p>
            <a:r>
              <a:rPr lang="en-US" sz="1100" dirty="0" smtClean="0"/>
              <a:t>11805</a:t>
            </a:r>
            <a:r>
              <a:rPr lang="cs-CZ" sz="1100" dirty="0" smtClean="0"/>
              <a:t>	</a:t>
            </a:r>
            <a:r>
              <a:rPr lang="en-US" sz="1100" dirty="0" smtClean="0"/>
              <a:t>Education</a:t>
            </a:r>
            <a:endParaRPr lang="en-US" sz="1100" dirty="0"/>
          </a:p>
          <a:p>
            <a:r>
              <a:rPr lang="en-US" sz="1100" dirty="0" smtClean="0"/>
              <a:t>2613 </a:t>
            </a:r>
            <a:r>
              <a:rPr lang="cs-CZ" sz="1100" dirty="0" smtClean="0"/>
              <a:t>	</a:t>
            </a:r>
            <a:r>
              <a:rPr lang="en-US" sz="1100" dirty="0" smtClean="0"/>
              <a:t>Entertainment</a:t>
            </a:r>
            <a:endParaRPr lang="en-US" sz="1100" dirty="0"/>
          </a:p>
          <a:p>
            <a:r>
              <a:rPr lang="en-US" sz="1100" dirty="0" smtClean="0"/>
              <a:t>5553</a:t>
            </a:r>
            <a:r>
              <a:rPr lang="cs-CZ" sz="1100" dirty="0" smtClean="0"/>
              <a:t>	</a:t>
            </a:r>
            <a:r>
              <a:rPr lang="en-US" sz="1100" dirty="0" smtClean="0"/>
              <a:t>Environment</a:t>
            </a:r>
            <a:endParaRPr lang="en-US" sz="1100" dirty="0"/>
          </a:p>
          <a:p>
            <a:r>
              <a:rPr lang="en-US" sz="1100" dirty="0" smtClean="0"/>
              <a:t>1575 </a:t>
            </a:r>
            <a:r>
              <a:rPr lang="cs-CZ" sz="1100" dirty="0" smtClean="0"/>
              <a:t>	</a:t>
            </a:r>
            <a:r>
              <a:rPr lang="en-US" sz="1100" dirty="0" smtClean="0"/>
              <a:t>Erotic </a:t>
            </a:r>
            <a:r>
              <a:rPr lang="en-US" sz="1100" dirty="0"/>
              <a:t>/ Adult / Nudity</a:t>
            </a:r>
          </a:p>
          <a:p>
            <a:r>
              <a:rPr lang="en-US" sz="1100" dirty="0" smtClean="0"/>
              <a:t>459</a:t>
            </a:r>
            <a:r>
              <a:rPr lang="cs-CZ" sz="1100" dirty="0" smtClean="0"/>
              <a:t>	</a:t>
            </a:r>
            <a:r>
              <a:rPr lang="en-US" sz="1100" dirty="0" smtClean="0"/>
              <a:t>Extreme </a:t>
            </a:r>
            <a:r>
              <a:rPr lang="en-US" sz="1100" dirty="0"/>
              <a:t>/ Hate / Violence</a:t>
            </a:r>
          </a:p>
          <a:p>
            <a:r>
              <a:rPr lang="en-US" sz="1100" dirty="0" smtClean="0"/>
              <a:t>13302</a:t>
            </a:r>
            <a:r>
              <a:rPr lang="cs-CZ" sz="1100" dirty="0" smtClean="0"/>
              <a:t>	</a:t>
            </a:r>
            <a:r>
              <a:rPr lang="en-US" sz="1100" dirty="0" smtClean="0"/>
              <a:t>Fashion </a:t>
            </a:r>
            <a:r>
              <a:rPr lang="en-US" sz="1100" dirty="0"/>
              <a:t>/ Beauty</a:t>
            </a:r>
          </a:p>
          <a:p>
            <a:r>
              <a:rPr lang="en-US" sz="1100" dirty="0" smtClean="0"/>
              <a:t>12708</a:t>
            </a:r>
            <a:r>
              <a:rPr lang="cs-CZ" sz="1100" dirty="0" smtClean="0"/>
              <a:t>	</a:t>
            </a:r>
            <a:r>
              <a:rPr lang="en-US" sz="1100" dirty="0" smtClean="0"/>
              <a:t>Food </a:t>
            </a:r>
            <a:r>
              <a:rPr lang="en-US" sz="1100" dirty="0"/>
              <a:t>/ Restaurants</a:t>
            </a:r>
          </a:p>
          <a:p>
            <a:r>
              <a:rPr lang="en-US" sz="1100" dirty="0" smtClean="0"/>
              <a:t>2298</a:t>
            </a:r>
            <a:r>
              <a:rPr lang="cs-CZ" sz="1100" dirty="0" smtClean="0"/>
              <a:t>	</a:t>
            </a:r>
            <a:r>
              <a:rPr lang="en-US" sz="1100" dirty="0" smtClean="0"/>
              <a:t>Foundations </a:t>
            </a:r>
            <a:r>
              <a:rPr lang="en-US" sz="1100" dirty="0"/>
              <a:t>/ Charity / Social Services</a:t>
            </a:r>
          </a:p>
          <a:p>
            <a:r>
              <a:rPr lang="en-US" sz="1100" dirty="0" smtClean="0"/>
              <a:t>135</a:t>
            </a:r>
            <a:r>
              <a:rPr lang="cs-CZ" sz="1100" dirty="0" smtClean="0"/>
              <a:t>	</a:t>
            </a:r>
            <a:r>
              <a:rPr lang="en-US" sz="1100" dirty="0" smtClean="0"/>
              <a:t>Gambling</a:t>
            </a:r>
            <a:endParaRPr lang="en-US" sz="1100" dirty="0"/>
          </a:p>
          <a:p>
            <a:r>
              <a:rPr lang="en-US" sz="1100" dirty="0" smtClean="0"/>
              <a:t>3090</a:t>
            </a:r>
            <a:r>
              <a:rPr lang="cs-CZ" sz="1100" dirty="0" smtClean="0"/>
              <a:t>	</a:t>
            </a:r>
            <a:r>
              <a:rPr lang="en-US" sz="1100" dirty="0" smtClean="0"/>
              <a:t>Games</a:t>
            </a:r>
            <a:endParaRPr lang="en-US" sz="1100" dirty="0"/>
          </a:p>
          <a:p>
            <a:r>
              <a:rPr lang="en-US" sz="1100" dirty="0" smtClean="0"/>
              <a:t>6108</a:t>
            </a:r>
            <a:r>
              <a:rPr lang="cs-CZ" sz="1100" dirty="0" smtClean="0"/>
              <a:t>	</a:t>
            </a:r>
            <a:r>
              <a:rPr lang="en-US" sz="1100" dirty="0" smtClean="0"/>
              <a:t>Government</a:t>
            </a:r>
            <a:endParaRPr lang="en-US" sz="1100" dirty="0"/>
          </a:p>
          <a:p>
            <a:r>
              <a:rPr lang="en-US" sz="1100" dirty="0" smtClean="0"/>
              <a:t>18</a:t>
            </a:r>
            <a:r>
              <a:rPr lang="cs-CZ" sz="1100" dirty="0" smtClean="0"/>
              <a:t>	</a:t>
            </a:r>
            <a:r>
              <a:rPr lang="en-US" sz="1100" dirty="0" smtClean="0"/>
              <a:t>Hacking </a:t>
            </a:r>
            <a:r>
              <a:rPr lang="en-US" sz="1100" dirty="0"/>
              <a:t>/ Phishing / Fraud</a:t>
            </a:r>
          </a:p>
          <a:p>
            <a:r>
              <a:rPr lang="en-US" sz="1100" dirty="0" smtClean="0"/>
              <a:t>9225 </a:t>
            </a:r>
            <a:r>
              <a:rPr lang="cs-CZ" sz="1100" dirty="0" smtClean="0"/>
              <a:t>	</a:t>
            </a:r>
            <a:r>
              <a:rPr lang="en-US" sz="1100" dirty="0" smtClean="0"/>
              <a:t>Health </a:t>
            </a:r>
            <a:r>
              <a:rPr lang="en-US" sz="1100" dirty="0"/>
              <a:t>/ Medicine</a:t>
            </a:r>
          </a:p>
          <a:p>
            <a:r>
              <a:rPr lang="en-US" sz="1100" dirty="0" smtClean="0"/>
              <a:t>13794</a:t>
            </a:r>
            <a:r>
              <a:rPr lang="cs-CZ" sz="1100" dirty="0" smtClean="0"/>
              <a:t>	</a:t>
            </a:r>
            <a:r>
              <a:rPr lang="en-US" sz="1100" dirty="0" smtClean="0"/>
              <a:t>Hobbies</a:t>
            </a:r>
            <a:endParaRPr lang="en-US" sz="1100" dirty="0"/>
          </a:p>
          <a:p>
            <a:r>
              <a:rPr lang="en-US" sz="1100" dirty="0" smtClean="0"/>
              <a:t>2376</a:t>
            </a:r>
            <a:r>
              <a:rPr lang="cs-CZ" sz="1100" dirty="0" smtClean="0"/>
              <a:t>	</a:t>
            </a:r>
            <a:r>
              <a:rPr lang="en-US" sz="1100" dirty="0" err="1" smtClean="0"/>
              <a:t>Humour</a:t>
            </a:r>
            <a:r>
              <a:rPr lang="en-US" sz="1100" dirty="0" smtClean="0"/>
              <a:t> </a:t>
            </a:r>
            <a:r>
              <a:rPr lang="en-US" sz="1100" dirty="0"/>
              <a:t>/ Cool</a:t>
            </a:r>
          </a:p>
          <a:p>
            <a:r>
              <a:rPr lang="en-US" sz="1100" dirty="0" smtClean="0"/>
              <a:t>13995</a:t>
            </a:r>
            <a:r>
              <a:rPr lang="cs-CZ" sz="1100" dirty="0" smtClean="0"/>
              <a:t>	</a:t>
            </a:r>
            <a:r>
              <a:rPr lang="en-US" sz="1100" dirty="0" smtClean="0"/>
              <a:t>IT </a:t>
            </a:r>
            <a:r>
              <a:rPr lang="en-US" sz="1100" dirty="0"/>
              <a:t>/ Hardware / Software</a:t>
            </a:r>
          </a:p>
          <a:p>
            <a:r>
              <a:rPr lang="en-US" sz="1100" dirty="0" smtClean="0"/>
              <a:t>5163</a:t>
            </a:r>
            <a:r>
              <a:rPr lang="cs-CZ" sz="1100" dirty="0" smtClean="0"/>
              <a:t>	</a:t>
            </a:r>
            <a:r>
              <a:rPr lang="en-US" sz="1100" dirty="0" smtClean="0"/>
              <a:t>IT </a:t>
            </a:r>
            <a:r>
              <a:rPr lang="en-US" sz="1100" dirty="0"/>
              <a:t>Services / </a:t>
            </a:r>
            <a:r>
              <a:rPr lang="en-US" sz="1100" dirty="0" smtClean="0"/>
              <a:t>Internet</a:t>
            </a:r>
            <a:endParaRPr lang="cs-CZ" sz="1100" dirty="0" smtClean="0"/>
          </a:p>
          <a:p>
            <a:r>
              <a:rPr lang="cs-CZ" sz="1100" dirty="0" smtClean="0"/>
              <a:t>195	</a:t>
            </a:r>
            <a:r>
              <a:rPr lang="cs-CZ" sz="1100" dirty="0" err="1" smtClean="0"/>
              <a:t>Illegal</a:t>
            </a:r>
            <a:r>
              <a:rPr lang="cs-CZ" sz="1100" dirty="0" smtClean="0"/>
              <a:t> </a:t>
            </a:r>
            <a:r>
              <a:rPr lang="cs-CZ" sz="1100" dirty="0" err="1" smtClean="0"/>
              <a:t>Drugs</a:t>
            </a:r>
            <a:endParaRPr lang="cs-CZ" sz="1100" dirty="0" smtClean="0"/>
          </a:p>
          <a:p>
            <a:r>
              <a:rPr lang="cs-CZ" sz="1100" dirty="0" smtClean="0"/>
              <a:t>90	Instant </a:t>
            </a:r>
            <a:r>
              <a:rPr lang="cs-CZ" sz="1100" dirty="0" err="1" smtClean="0"/>
              <a:t>Messaging</a:t>
            </a:r>
            <a:endParaRPr lang="en-US" sz="1100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Classes</a:t>
            </a:r>
            <a:endParaRPr lang="en-US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00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err="1" smtClean="0">
                <a:latin typeface="Garamond" pitchFamily="18" charset="0"/>
              </a:rPr>
              <a:t>Possible</a:t>
            </a:r>
            <a:r>
              <a:rPr lang="cs-CZ" b="1" dirty="0" smtClean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Approaches</a:t>
            </a:r>
            <a:endParaRPr lang="cs-CZ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Web </a:t>
            </a:r>
            <a:r>
              <a:rPr lang="cs-CZ" sz="2800" dirty="0" err="1" smtClean="0"/>
              <a:t>structure</a:t>
            </a:r>
            <a:r>
              <a:rPr lang="cs-CZ" sz="2800" dirty="0" smtClean="0"/>
              <a:t> </a:t>
            </a:r>
            <a:r>
              <a:rPr lang="cs-CZ" sz="2800" dirty="0" err="1" smtClean="0"/>
              <a:t>mining</a:t>
            </a:r>
            <a:r>
              <a:rPr lang="cs-CZ" sz="2800" dirty="0" smtClean="0"/>
              <a:t> - </a:t>
            </a:r>
            <a:r>
              <a:rPr lang="cs-CZ" sz="2800" dirty="0" err="1" smtClean="0"/>
              <a:t>links</a:t>
            </a:r>
            <a:endParaRPr lang="cs-CZ" sz="2800" dirty="0" smtClean="0"/>
          </a:p>
          <a:p>
            <a:r>
              <a:rPr lang="cs-CZ" sz="2800" dirty="0" smtClean="0"/>
              <a:t>Web </a:t>
            </a:r>
            <a:r>
              <a:rPr lang="cs-CZ" sz="2800" dirty="0" err="1" smtClean="0"/>
              <a:t>content</a:t>
            </a:r>
            <a:r>
              <a:rPr lang="cs-CZ" sz="2800" dirty="0" smtClean="0"/>
              <a:t> </a:t>
            </a:r>
            <a:r>
              <a:rPr lang="cs-CZ" sz="2800" dirty="0" err="1" smtClean="0"/>
              <a:t>mining</a:t>
            </a:r>
            <a:r>
              <a:rPr lang="cs-CZ" sz="2800" dirty="0" smtClean="0"/>
              <a:t> - text, </a:t>
            </a:r>
            <a:r>
              <a:rPr lang="cs-CZ" sz="2800" dirty="0" err="1" smtClean="0"/>
              <a:t>html</a:t>
            </a:r>
            <a:r>
              <a:rPr lang="cs-CZ" sz="2800" dirty="0" smtClean="0"/>
              <a:t>, </a:t>
            </a:r>
            <a:r>
              <a:rPr lang="cs-CZ" sz="2800" dirty="0" err="1" smtClean="0"/>
              <a:t>multimedia</a:t>
            </a:r>
            <a:endParaRPr lang="cs-CZ" sz="2800" dirty="0" smtClean="0"/>
          </a:p>
          <a:p>
            <a:r>
              <a:rPr lang="cs-CZ" sz="2800" dirty="0" smtClean="0"/>
              <a:t>Web </a:t>
            </a:r>
            <a:r>
              <a:rPr lang="cs-CZ" sz="2800" dirty="0" err="1" smtClean="0"/>
              <a:t>usage</a:t>
            </a:r>
            <a:r>
              <a:rPr lang="cs-CZ" sz="2800" dirty="0" smtClean="0"/>
              <a:t> </a:t>
            </a:r>
            <a:r>
              <a:rPr lang="cs-CZ" sz="2800" dirty="0" err="1" smtClean="0"/>
              <a:t>mining</a:t>
            </a:r>
            <a:r>
              <a:rPr lang="cs-CZ" sz="2800" dirty="0" smtClean="0"/>
              <a:t> - </a:t>
            </a:r>
            <a:r>
              <a:rPr lang="cs-CZ" sz="2800" dirty="0" err="1" smtClean="0"/>
              <a:t>access</a:t>
            </a:r>
            <a:r>
              <a:rPr lang="cs-CZ" sz="2800" dirty="0" smtClean="0"/>
              <a:t> </a:t>
            </a:r>
            <a:r>
              <a:rPr lang="cs-CZ" sz="2800" dirty="0" err="1" smtClean="0"/>
              <a:t>logs</a:t>
            </a:r>
            <a:endParaRPr lang="cs-CZ" sz="2800" dirty="0" smtClean="0"/>
          </a:p>
          <a:p>
            <a:r>
              <a:rPr lang="cs-CZ" sz="2800" dirty="0" err="1" smtClean="0"/>
              <a:t>combining</a:t>
            </a:r>
            <a:r>
              <a:rPr lang="cs-CZ" sz="2800" dirty="0" smtClean="0"/>
              <a:t> </a:t>
            </a:r>
            <a:r>
              <a:rPr lang="cs-CZ" sz="2800" dirty="0" err="1" smtClean="0"/>
              <a:t>first</a:t>
            </a:r>
            <a:r>
              <a:rPr lang="cs-CZ" sz="2800" dirty="0" smtClean="0"/>
              <a:t> </a:t>
            </a:r>
            <a:r>
              <a:rPr lang="cs-CZ" sz="2800" dirty="0" err="1" smtClean="0"/>
              <a:t>two</a:t>
            </a:r>
            <a:r>
              <a:rPr lang="cs-CZ" sz="2800" dirty="0" smtClean="0"/>
              <a:t> </a:t>
            </a:r>
            <a:r>
              <a:rPr lang="cs-CZ" sz="2800" dirty="0" err="1" smtClean="0"/>
              <a:t>approaches</a:t>
            </a:r>
            <a:r>
              <a:rPr lang="cs-CZ" sz="2800" dirty="0" smtClean="0"/>
              <a:t> </a:t>
            </a:r>
            <a:r>
              <a:rPr lang="cs-CZ" sz="2800" dirty="0" err="1" smtClean="0"/>
              <a:t>would</a:t>
            </a:r>
            <a:r>
              <a:rPr lang="cs-CZ" sz="2800" dirty="0" smtClean="0"/>
              <a:t> </a:t>
            </a:r>
            <a:r>
              <a:rPr lang="cs-CZ" sz="2800" dirty="0" err="1" smtClean="0"/>
              <a:t>be</a:t>
            </a:r>
            <a:r>
              <a:rPr lang="cs-CZ" sz="2800" dirty="0" smtClean="0"/>
              <a:t> </a:t>
            </a:r>
            <a:r>
              <a:rPr lang="cs-CZ" sz="2800" dirty="0" err="1" smtClean="0"/>
              <a:t>ideal</a:t>
            </a:r>
            <a:r>
              <a:rPr lang="cs-CZ" sz="2800" dirty="0" smtClean="0"/>
              <a:t>, but </a:t>
            </a:r>
            <a:r>
              <a:rPr lang="cs-CZ" sz="2800" dirty="0" err="1" smtClean="0"/>
              <a:t>mining</a:t>
            </a:r>
            <a:r>
              <a:rPr lang="cs-CZ" sz="2800" dirty="0" smtClean="0"/>
              <a:t>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structure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computationally</a:t>
            </a:r>
            <a:r>
              <a:rPr lang="cs-CZ" sz="2800" dirty="0" smtClean="0"/>
              <a:t> </a:t>
            </a:r>
            <a:r>
              <a:rPr lang="cs-CZ" sz="2800" dirty="0" err="1" smtClean="0"/>
              <a:t>difficult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1213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err="1">
                <a:latin typeface="Garamond" pitchFamily="18" charset="0"/>
              </a:rPr>
              <a:t>Multi</a:t>
            </a:r>
            <a:r>
              <a:rPr lang="cs-CZ" b="1" dirty="0">
                <a:latin typeface="Garamond" pitchFamily="18" charset="0"/>
              </a:rPr>
              <a:t>-label </a:t>
            </a:r>
            <a:r>
              <a:rPr lang="cs-CZ" b="1" dirty="0" err="1" smtClean="0">
                <a:latin typeface="Garamond" pitchFamily="18" charset="0"/>
              </a:rPr>
              <a:t>Classification</a:t>
            </a:r>
            <a:endParaRPr lang="cs-CZ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err="1" smtClean="0">
                <a:cs typeface="Arial" pitchFamily="34" charset="0"/>
              </a:rPr>
              <a:t>Algorithms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from</a:t>
            </a:r>
            <a:r>
              <a:rPr lang="cs-CZ" sz="2400" dirty="0" smtClean="0">
                <a:cs typeface="Arial" pitchFamily="34" charset="0"/>
              </a:rPr>
              <a:t> WEKA are not </a:t>
            </a:r>
            <a:r>
              <a:rPr lang="cs-CZ" sz="2400" dirty="0" err="1" smtClean="0">
                <a:cs typeface="Arial" pitchFamily="34" charset="0"/>
              </a:rPr>
              <a:t>able</a:t>
            </a:r>
            <a:r>
              <a:rPr lang="cs-CZ" sz="2400" dirty="0" smtClean="0">
                <a:cs typeface="Arial" pitchFamily="34" charset="0"/>
              </a:rPr>
              <a:t> to </a:t>
            </a:r>
            <a:r>
              <a:rPr lang="cs-CZ" sz="2400" dirty="0" err="1" smtClean="0">
                <a:cs typeface="Arial" pitchFamily="34" charset="0"/>
              </a:rPr>
              <a:t>process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multi</a:t>
            </a:r>
            <a:r>
              <a:rPr lang="cs-CZ" sz="2400" dirty="0" smtClean="0">
                <a:cs typeface="Arial" pitchFamily="34" charset="0"/>
              </a:rPr>
              <a:t>-label data, </a:t>
            </a:r>
            <a:r>
              <a:rPr lang="cs-CZ" sz="2400" dirty="0" err="1" smtClean="0">
                <a:cs typeface="Arial" pitchFamily="34" charset="0"/>
              </a:rPr>
              <a:t>thus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we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have</a:t>
            </a:r>
            <a:r>
              <a:rPr lang="cs-CZ" sz="2400" dirty="0" smtClean="0">
                <a:cs typeface="Arial" pitchFamily="34" charset="0"/>
              </a:rPr>
              <a:t> to </a:t>
            </a:r>
            <a:r>
              <a:rPr lang="cs-CZ" sz="2400" dirty="0" err="1" smtClean="0">
                <a:cs typeface="Arial" pitchFamily="34" charset="0"/>
              </a:rPr>
              <a:t>transform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the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problem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or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adapt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the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algorithm</a:t>
            </a:r>
            <a:endParaRPr lang="cs-CZ" sz="2400" dirty="0" smtClean="0">
              <a:cs typeface="Arial" pitchFamily="34" charset="0"/>
            </a:endParaRPr>
          </a:p>
          <a:p>
            <a:r>
              <a:rPr lang="cs-CZ" sz="2400" dirty="0" err="1" smtClean="0">
                <a:cs typeface="Arial" pitchFamily="34" charset="0"/>
              </a:rPr>
              <a:t>Transforming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the</a:t>
            </a:r>
            <a:r>
              <a:rPr lang="cs-CZ" sz="2400" dirty="0" smtClean="0">
                <a:cs typeface="Arial" pitchFamily="34" charset="0"/>
              </a:rPr>
              <a:t> </a:t>
            </a:r>
            <a:r>
              <a:rPr lang="cs-CZ" sz="2400" dirty="0" err="1" smtClean="0">
                <a:cs typeface="Arial" pitchFamily="34" charset="0"/>
              </a:rPr>
              <a:t>problem</a:t>
            </a:r>
            <a:r>
              <a:rPr lang="cs-CZ" sz="2400" dirty="0" smtClean="0">
                <a:cs typeface="Arial" pitchFamily="34" charset="0"/>
              </a:rPr>
              <a:t>:</a:t>
            </a:r>
          </a:p>
          <a:p>
            <a:pPr lvl="2">
              <a:buFont typeface="Calibri" pitchFamily="34" charset="0"/>
              <a:buChar char="-"/>
            </a:pPr>
            <a:r>
              <a:rPr lang="cs-CZ" dirty="0" err="1" smtClean="0">
                <a:cs typeface="Arial" pitchFamily="34" charset="0"/>
              </a:rPr>
              <a:t>choose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one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class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for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each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example</a:t>
            </a:r>
            <a:r>
              <a:rPr lang="cs-CZ" dirty="0" smtClean="0">
                <a:cs typeface="Arial" pitchFamily="34" charset="0"/>
              </a:rPr>
              <a:t>, </a:t>
            </a:r>
            <a:r>
              <a:rPr lang="cs-CZ" dirty="0" err="1" smtClean="0">
                <a:cs typeface="Arial" pitchFamily="34" charset="0"/>
              </a:rPr>
              <a:t>forgetting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others</a:t>
            </a:r>
            <a:endParaRPr lang="cs-CZ" dirty="0" smtClean="0">
              <a:cs typeface="Arial" pitchFamily="34" charset="0"/>
            </a:endParaRPr>
          </a:p>
          <a:p>
            <a:pPr lvl="2">
              <a:buFont typeface="Calibri" pitchFamily="34" charset="0"/>
              <a:buChar char="-"/>
            </a:pPr>
            <a:r>
              <a:rPr lang="cs-CZ" dirty="0" err="1" smtClean="0">
                <a:cs typeface="Arial" pitchFamily="34" charset="0"/>
              </a:rPr>
              <a:t>delete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all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examples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with</a:t>
            </a:r>
            <a:r>
              <a:rPr lang="cs-CZ" dirty="0" smtClean="0">
                <a:cs typeface="Arial" pitchFamily="34" charset="0"/>
              </a:rPr>
              <a:t> more </a:t>
            </a:r>
            <a:r>
              <a:rPr lang="cs-CZ" dirty="0" err="1" smtClean="0">
                <a:cs typeface="Arial" pitchFamily="34" charset="0"/>
              </a:rPr>
              <a:t>than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one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class</a:t>
            </a:r>
            <a:endParaRPr lang="cs-CZ" dirty="0" smtClean="0">
              <a:cs typeface="Arial" pitchFamily="34" charset="0"/>
            </a:endParaRPr>
          </a:p>
          <a:p>
            <a:pPr lvl="2">
              <a:buFont typeface="Calibri" pitchFamily="34" charset="0"/>
              <a:buChar char="-"/>
            </a:pPr>
            <a:r>
              <a:rPr lang="cs-CZ" dirty="0" err="1" smtClean="0">
                <a:cs typeface="Arial" pitchFamily="34" charset="0"/>
              </a:rPr>
              <a:t>change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every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combination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of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classes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into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one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new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class</a:t>
            </a:r>
            <a:endParaRPr lang="cs-CZ" dirty="0" smtClean="0">
              <a:cs typeface="Arial" pitchFamily="34" charset="0"/>
            </a:endParaRPr>
          </a:p>
          <a:p>
            <a:pPr lvl="2">
              <a:buFont typeface="Calibri" pitchFamily="34" charset="0"/>
              <a:buChar char="-"/>
            </a:pPr>
            <a:r>
              <a:rPr lang="cs-CZ" dirty="0" smtClean="0">
                <a:cs typeface="Arial" pitchFamily="34" charset="0"/>
              </a:rPr>
              <a:t>use </a:t>
            </a:r>
            <a:r>
              <a:rPr lang="cs-CZ" dirty="0" err="1" smtClean="0">
                <a:cs typeface="Arial" pitchFamily="34" charset="0"/>
              </a:rPr>
              <a:t>one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classificator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for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each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dirty="0" err="1" smtClean="0">
                <a:cs typeface="Arial" pitchFamily="34" charset="0"/>
              </a:rPr>
              <a:t>class</a:t>
            </a:r>
            <a:endParaRPr lang="cs-CZ" dirty="0"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851685"/>
              </p:ext>
            </p:extLst>
          </p:nvPr>
        </p:nvGraphicFramePr>
        <p:xfrm>
          <a:off x="6228184" y="4221088"/>
          <a:ext cx="2351584" cy="226473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75792"/>
                <a:gridCol w="1175792"/>
              </a:tblGrid>
              <a:tr h="377455">
                <a:tc>
                  <a:txBody>
                    <a:bodyPr/>
                    <a:lstStyle/>
                    <a:p>
                      <a:pPr algn="l"/>
                      <a:r>
                        <a:rPr lang="cs-CZ" dirty="0" err="1" smtClean="0"/>
                        <a:t>Categories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Occurence</a:t>
                      </a:r>
                      <a:endParaRPr lang="en-US" dirty="0"/>
                    </a:p>
                  </a:txBody>
                  <a:tcPr/>
                </a:tc>
              </a:tr>
              <a:tr h="377455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0.41%</a:t>
                      </a:r>
                      <a:endParaRPr lang="en-US" dirty="0"/>
                    </a:p>
                  </a:txBody>
                  <a:tcPr/>
                </a:tc>
              </a:tr>
              <a:tr h="377455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64.45%</a:t>
                      </a:r>
                    </a:p>
                  </a:txBody>
                  <a:tcPr/>
                </a:tc>
              </a:tr>
              <a:tr h="377455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31.75%</a:t>
                      </a:r>
                      <a:endParaRPr lang="en-US" dirty="0"/>
                    </a:p>
                  </a:txBody>
                  <a:tcPr/>
                </a:tc>
              </a:tr>
              <a:tr h="377455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3.38%</a:t>
                      </a:r>
                      <a:endParaRPr lang="en-US" dirty="0"/>
                    </a:p>
                  </a:txBody>
                  <a:tcPr/>
                </a:tc>
              </a:tr>
              <a:tr h="377455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4-6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0.01%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86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 err="1">
                <a:latin typeface="Garamond" pitchFamily="18" charset="0"/>
              </a:rPr>
              <a:t>Components</a:t>
            </a:r>
            <a:r>
              <a:rPr lang="cs-CZ" b="1" dirty="0">
                <a:latin typeface="Garamond" pitchFamily="18" charset="0"/>
              </a:rPr>
              <a:t> </a:t>
            </a:r>
            <a:r>
              <a:rPr lang="cs-CZ" b="1" dirty="0" err="1">
                <a:latin typeface="Garamond" pitchFamily="18" charset="0"/>
              </a:rPr>
              <a:t>of</a:t>
            </a:r>
            <a:r>
              <a:rPr lang="cs-CZ" b="1" dirty="0">
                <a:latin typeface="Garamond" pitchFamily="18" charset="0"/>
              </a:rPr>
              <a:t> </a:t>
            </a:r>
            <a:r>
              <a:rPr lang="cs-CZ" b="1" dirty="0" err="1" smtClean="0">
                <a:latin typeface="Garamond" pitchFamily="18" charset="0"/>
              </a:rPr>
              <a:t>Classifier</a:t>
            </a:r>
            <a:endParaRPr lang="cs-CZ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3"/>
            <a:ext cx="3096344" cy="1944216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downloader</a:t>
            </a:r>
            <a:endParaRPr lang="cs-CZ" sz="2400" dirty="0" smtClean="0"/>
          </a:p>
          <a:p>
            <a:r>
              <a:rPr lang="cs-CZ" sz="2400" dirty="0" err="1" smtClean="0"/>
              <a:t>modeller</a:t>
            </a:r>
            <a:endParaRPr lang="cs-CZ" sz="2400" dirty="0" smtClean="0"/>
          </a:p>
          <a:p>
            <a:r>
              <a:rPr lang="cs-CZ" sz="2400" dirty="0" err="1" smtClean="0"/>
              <a:t>feature</a:t>
            </a:r>
            <a:r>
              <a:rPr lang="cs-CZ" sz="2400" dirty="0" smtClean="0"/>
              <a:t> </a:t>
            </a:r>
            <a:r>
              <a:rPr lang="cs-CZ" sz="2400" dirty="0" err="1" smtClean="0"/>
              <a:t>selection</a:t>
            </a:r>
            <a:endParaRPr lang="cs-CZ" sz="2400" dirty="0" smtClean="0"/>
          </a:p>
          <a:p>
            <a:r>
              <a:rPr lang="cs-CZ" sz="2400" dirty="0" err="1" smtClean="0"/>
              <a:t>machine</a:t>
            </a:r>
            <a:r>
              <a:rPr lang="cs-CZ" sz="2400" dirty="0" smtClean="0"/>
              <a:t> </a:t>
            </a:r>
            <a:r>
              <a:rPr lang="cs-CZ" sz="2400" dirty="0" err="1" smtClean="0"/>
              <a:t>learning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731063" y="1239142"/>
            <a:ext cx="540533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DB</a:t>
            </a:r>
            <a:endParaRPr lang="en-US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060550" y="2151133"/>
            <a:ext cx="1719125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 anchor="t">
            <a:spAutoFit/>
          </a:bodyPr>
          <a:lstStyle>
            <a:defPPr>
              <a:defRPr lang="cs-CZ"/>
            </a:defPPr>
            <a:lvl1pPr>
              <a:defRPr sz="2400"/>
            </a:lvl1pPr>
          </a:lstStyle>
          <a:p>
            <a:pPr algn="ctr"/>
            <a:r>
              <a:rPr lang="cs-CZ" dirty="0" err="1"/>
              <a:t>Downloader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70168" y="2924944"/>
            <a:ext cx="132760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400" dirty="0" err="1"/>
              <a:t>Modeller</a:t>
            </a:r>
            <a:endParaRPr lang="en-US" sz="2400" dirty="0"/>
          </a:p>
        </p:txBody>
      </p:sp>
      <p:cxnSp>
        <p:nvCxnSpPr>
          <p:cNvPr id="8" name="Přímá spojnice se šipkou 7"/>
          <p:cNvCxnSpPr>
            <a:stCxn id="4" idx="2"/>
            <a:endCxn id="5" idx="0"/>
          </p:cNvCxnSpPr>
          <p:nvPr/>
        </p:nvCxnSpPr>
        <p:spPr>
          <a:xfrm rot="5400000">
            <a:off x="5235559" y="1385362"/>
            <a:ext cx="450326" cy="1081217"/>
          </a:xfrm>
          <a:prstGeom prst="curved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5" idx="2"/>
            <a:endCxn id="6" idx="0"/>
          </p:cNvCxnSpPr>
          <p:nvPr/>
        </p:nvCxnSpPr>
        <p:spPr>
          <a:xfrm rot="16200000" flipH="1">
            <a:off x="5770969" y="1761941"/>
            <a:ext cx="312146" cy="2013859"/>
          </a:xfrm>
          <a:prstGeom prst="curved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4" idx="2"/>
            <a:endCxn id="6" idx="0"/>
          </p:cNvCxnSpPr>
          <p:nvPr/>
        </p:nvCxnSpPr>
        <p:spPr>
          <a:xfrm rot="16200000" flipH="1">
            <a:off x="5855583" y="1846554"/>
            <a:ext cx="1224137" cy="932642"/>
          </a:xfrm>
          <a:prstGeom prst="curvedConnector3">
            <a:avLst>
              <a:gd name="adj1" fmla="val 50000"/>
            </a:avLst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3957250" y="3645024"/>
            <a:ext cx="1330813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 anchor="t">
            <a:spAutoFit/>
          </a:bodyPr>
          <a:lstStyle>
            <a:defPPr>
              <a:defRPr lang="cs-CZ"/>
            </a:defPPr>
            <a:lvl1pPr>
              <a:defRPr sz="2400"/>
            </a:lvl1pPr>
          </a:lstStyle>
          <a:p>
            <a:pPr algn="ctr"/>
            <a:r>
              <a:rPr lang="cs-CZ" dirty="0" err="1" smtClean="0"/>
              <a:t>Feature</a:t>
            </a:r>
            <a:endParaRPr lang="cs-CZ" dirty="0"/>
          </a:p>
          <a:p>
            <a:pPr algn="ctr"/>
            <a:r>
              <a:rPr lang="cs-CZ" dirty="0" err="1" smtClean="0"/>
              <a:t>Selection</a:t>
            </a:r>
            <a:endParaRPr lang="en-US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214805" y="4756502"/>
            <a:ext cx="127310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Machine</a:t>
            </a:r>
            <a:endParaRPr lang="cs-CZ" sz="2400" dirty="0"/>
          </a:p>
          <a:p>
            <a:r>
              <a:rPr lang="cs-CZ" sz="2400" dirty="0" err="1" smtClean="0"/>
              <a:t>Learning</a:t>
            </a:r>
            <a:endParaRPr lang="en-US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6670" y="5931293"/>
            <a:ext cx="204575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Classifier</a:t>
            </a:r>
            <a:r>
              <a:rPr lang="cs-CZ" sz="2400" dirty="0"/>
              <a:t> </a:t>
            </a:r>
            <a:r>
              <a:rPr lang="cs-CZ" sz="2400" dirty="0" err="1" smtClean="0"/>
              <a:t>Rules</a:t>
            </a:r>
            <a:endParaRPr lang="en-US" sz="2400" dirty="0"/>
          </a:p>
        </p:txBody>
      </p:sp>
      <p:cxnSp>
        <p:nvCxnSpPr>
          <p:cNvPr id="26" name="Zakřivená spojnice 25"/>
          <p:cNvCxnSpPr>
            <a:stCxn id="6" idx="2"/>
            <a:endCxn id="21" idx="0"/>
          </p:cNvCxnSpPr>
          <p:nvPr/>
        </p:nvCxnSpPr>
        <p:spPr>
          <a:xfrm rot="5400000">
            <a:off x="5649108" y="2360159"/>
            <a:ext cx="258415" cy="2311315"/>
          </a:xfrm>
          <a:prstGeom prst="curvedConnector3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Zakřivená spojnice 27"/>
          <p:cNvCxnSpPr>
            <a:stCxn id="6" idx="2"/>
            <a:endCxn id="22" idx="0"/>
          </p:cNvCxnSpPr>
          <p:nvPr/>
        </p:nvCxnSpPr>
        <p:spPr>
          <a:xfrm rot="16200000" flipH="1">
            <a:off x="6707719" y="3612862"/>
            <a:ext cx="1369893" cy="917386"/>
          </a:xfrm>
          <a:prstGeom prst="curvedConnector3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Zakřivená spojnice 29"/>
          <p:cNvCxnSpPr>
            <a:stCxn id="22" idx="2"/>
            <a:endCxn id="23" idx="0"/>
          </p:cNvCxnSpPr>
          <p:nvPr/>
        </p:nvCxnSpPr>
        <p:spPr>
          <a:xfrm rot="5400000">
            <a:off x="6698556" y="4778491"/>
            <a:ext cx="343794" cy="1961811"/>
          </a:xfrm>
          <a:prstGeom prst="curvedConnector3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Zakřivená spojnice 43"/>
          <p:cNvCxnSpPr>
            <a:stCxn id="21" idx="2"/>
            <a:endCxn id="22" idx="0"/>
          </p:cNvCxnSpPr>
          <p:nvPr/>
        </p:nvCxnSpPr>
        <p:spPr>
          <a:xfrm rot="16200000" flipH="1">
            <a:off x="6096767" y="3001910"/>
            <a:ext cx="280481" cy="3228701"/>
          </a:xfrm>
          <a:prstGeom prst="curvedConnector3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5148064" y="1619508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URL</a:t>
            </a:r>
            <a:endParaRPr lang="en-US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6228184" y="1998132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label</a:t>
            </a:r>
            <a:endParaRPr lang="en-US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5247594" y="2780928"/>
            <a:ext cx="908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content</a:t>
            </a:r>
            <a:endParaRPr lang="en-US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7175393" y="3717032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model</a:t>
            </a:r>
            <a:endParaRPr lang="en-US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5499395" y="3429000"/>
            <a:ext cx="728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terms</a:t>
            </a:r>
            <a:endParaRPr lang="en-US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5004048" y="4571836"/>
            <a:ext cx="1770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class</a:t>
            </a:r>
            <a:r>
              <a:rPr lang="cs-CZ" dirty="0" smtClean="0"/>
              <a:t> </a:t>
            </a:r>
            <a:r>
              <a:rPr lang="cs-CZ" dirty="0" err="1" smtClean="0"/>
              <a:t>features</a:t>
            </a:r>
            <a:r>
              <a:rPr lang="cs-CZ" dirty="0" smtClean="0"/>
              <a:t> list</a:t>
            </a:r>
            <a:endParaRPr lang="en-US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4427984" y="5363924"/>
            <a:ext cx="265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98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>
                <a:latin typeface="Garamond" pitchFamily="18" charset="0"/>
              </a:rPr>
              <a:t>Downloader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err="1" smtClean="0"/>
              <a:t>download</a:t>
            </a:r>
            <a:r>
              <a:rPr lang="cs-CZ" sz="2400" dirty="0" smtClean="0"/>
              <a:t> </a:t>
            </a:r>
            <a:r>
              <a:rPr lang="cs-CZ" sz="2400" dirty="0" err="1" smtClean="0"/>
              <a:t>website</a:t>
            </a:r>
            <a:r>
              <a:rPr lang="cs-CZ" sz="2400" dirty="0" smtClean="0"/>
              <a:t> </a:t>
            </a:r>
            <a:r>
              <a:rPr lang="cs-CZ" sz="2400" dirty="0" err="1" smtClean="0"/>
              <a:t>using</a:t>
            </a:r>
            <a:r>
              <a:rPr lang="cs-CZ" sz="2400" dirty="0" smtClean="0"/>
              <a:t> </a:t>
            </a:r>
            <a:r>
              <a:rPr lang="cs-CZ" sz="2400" dirty="0" err="1" smtClean="0"/>
              <a:t>wget</a:t>
            </a:r>
            <a:endParaRPr lang="cs-CZ" sz="2400" dirty="0"/>
          </a:p>
          <a:p>
            <a:r>
              <a:rPr lang="en-US" sz="2400" dirty="0"/>
              <a:t>get language coding</a:t>
            </a:r>
            <a:r>
              <a:rPr lang="cs-CZ" sz="2400" dirty="0"/>
              <a:t> (</a:t>
            </a:r>
            <a:r>
              <a:rPr lang="cs-CZ" sz="2400" dirty="0" err="1"/>
              <a:t>mostly</a:t>
            </a:r>
            <a:r>
              <a:rPr lang="cs-CZ" sz="2400" dirty="0"/>
              <a:t> Windows-1250, ISO</a:t>
            </a:r>
            <a:r>
              <a:rPr lang="cs-CZ" sz="2800" dirty="0"/>
              <a:t> </a:t>
            </a:r>
            <a:r>
              <a:rPr lang="cs-CZ" sz="2400" dirty="0"/>
              <a:t>8859-2 </a:t>
            </a:r>
            <a:r>
              <a:rPr lang="cs-CZ" sz="2400" dirty="0" err="1"/>
              <a:t>or</a:t>
            </a:r>
            <a:r>
              <a:rPr lang="cs-CZ" sz="2400" dirty="0"/>
              <a:t> UTF-8)</a:t>
            </a:r>
          </a:p>
          <a:p>
            <a:r>
              <a:rPr lang="cs-CZ" sz="2400" dirty="0" smtClean="0"/>
              <a:t>transfer to UTF-8 </a:t>
            </a:r>
            <a:r>
              <a:rPr lang="cs-CZ" sz="2400" dirty="0" err="1" smtClean="0"/>
              <a:t>using</a:t>
            </a:r>
            <a:r>
              <a:rPr lang="cs-CZ" sz="2400" dirty="0" smtClean="0"/>
              <a:t> </a:t>
            </a:r>
            <a:r>
              <a:rPr lang="cs-CZ" sz="2400" dirty="0" err="1" smtClean="0"/>
              <a:t>Enca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72296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err="1" smtClean="0">
                <a:latin typeface="Garamond" pitchFamily="18" charset="0"/>
              </a:rPr>
              <a:t>Modeller</a:t>
            </a:r>
            <a:r>
              <a:rPr lang="cs-CZ" b="1" dirty="0" smtClean="0">
                <a:latin typeface="Garamond" pitchFamily="18" charset="0"/>
              </a:rPr>
              <a:t> - source to </a:t>
            </a:r>
            <a:r>
              <a:rPr lang="cs-CZ" b="1" dirty="0" err="1" smtClean="0">
                <a:latin typeface="Garamond" pitchFamily="18" charset="0"/>
              </a:rPr>
              <a:t>vertical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151216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transfer text to so-called vertical</a:t>
            </a:r>
          </a:p>
          <a:p>
            <a:r>
              <a:rPr lang="en-US" sz="2400" dirty="0" smtClean="0"/>
              <a:t>delete HTML tags, scripts, parts of CSS, </a:t>
            </a:r>
            <a:r>
              <a:rPr lang="en-US" sz="2400" dirty="0" err="1" smtClean="0"/>
              <a:t>interpunction</a:t>
            </a:r>
            <a:endParaRPr lang="en-US" sz="2400" dirty="0" smtClean="0"/>
          </a:p>
          <a:p>
            <a:r>
              <a:rPr lang="en-US" sz="2400" dirty="0" smtClean="0"/>
              <a:t>divide words by spaces and convert them to lower-case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7584" y="3140968"/>
            <a:ext cx="316625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&lt;</a:t>
            </a:r>
            <a:r>
              <a:rPr lang="cs-CZ" sz="1400" dirty="0" err="1" smtClean="0"/>
              <a:t>html</a:t>
            </a:r>
            <a:r>
              <a:rPr lang="cs-CZ" sz="1400" dirty="0" smtClean="0"/>
              <a:t>&gt;</a:t>
            </a:r>
          </a:p>
          <a:p>
            <a:r>
              <a:rPr lang="cs-CZ" sz="1400" dirty="0" smtClean="0"/>
              <a:t>      &lt;</a:t>
            </a:r>
            <a:r>
              <a:rPr lang="cs-CZ" sz="1400" dirty="0" err="1" smtClean="0"/>
              <a:t>head</a:t>
            </a:r>
            <a:r>
              <a:rPr lang="cs-CZ" sz="1400" dirty="0" smtClean="0"/>
              <a:t>&gt;</a:t>
            </a:r>
          </a:p>
          <a:p>
            <a:r>
              <a:rPr lang="cs-CZ" sz="1400" dirty="0" smtClean="0"/>
              <a:t>            &lt;</a:t>
            </a:r>
            <a:r>
              <a:rPr lang="cs-CZ" sz="1400" dirty="0" err="1" smtClean="0"/>
              <a:t>title</a:t>
            </a:r>
            <a:r>
              <a:rPr lang="cs-CZ" sz="1400" dirty="0" smtClean="0"/>
              <a:t>&gt;</a:t>
            </a:r>
            <a:r>
              <a:rPr lang="cs-CZ" sz="1400" dirty="0" err="1" smtClean="0"/>
              <a:t>Interesting</a:t>
            </a:r>
            <a:r>
              <a:rPr lang="cs-CZ" sz="1400" dirty="0" smtClean="0"/>
              <a:t> </a:t>
            </a:r>
            <a:r>
              <a:rPr lang="cs-CZ" sz="1400" dirty="0" err="1" smtClean="0"/>
              <a:t>article</a:t>
            </a:r>
            <a:r>
              <a:rPr lang="cs-CZ" sz="1400" dirty="0" smtClean="0"/>
              <a:t>.&lt;</a:t>
            </a:r>
            <a:r>
              <a:rPr lang="cs-CZ" sz="1400" dirty="0" err="1" smtClean="0"/>
              <a:t>title</a:t>
            </a:r>
            <a:r>
              <a:rPr lang="cs-CZ" sz="1400" dirty="0" smtClean="0"/>
              <a:t>&gt;</a:t>
            </a:r>
          </a:p>
          <a:p>
            <a:r>
              <a:rPr lang="cs-CZ" sz="1400" dirty="0" smtClean="0"/>
              <a:t>      &lt;/</a:t>
            </a:r>
            <a:r>
              <a:rPr lang="cs-CZ" sz="1400" dirty="0" err="1" smtClean="0"/>
              <a:t>head</a:t>
            </a:r>
            <a:r>
              <a:rPr lang="cs-CZ" sz="1400" dirty="0" smtClean="0"/>
              <a:t>&gt;</a:t>
            </a:r>
            <a:endParaRPr lang="cs-CZ" sz="1400" dirty="0"/>
          </a:p>
          <a:p>
            <a:r>
              <a:rPr lang="cs-CZ" sz="1400" dirty="0" smtClean="0"/>
              <a:t>      &lt;</a:t>
            </a:r>
            <a:r>
              <a:rPr lang="cs-CZ" sz="1400" dirty="0"/>
              <a:t>body</a:t>
            </a:r>
            <a:r>
              <a:rPr lang="cs-CZ" sz="1400" dirty="0" smtClean="0"/>
              <a:t>&gt;</a:t>
            </a:r>
            <a:endParaRPr lang="cs-CZ" sz="1400" dirty="0"/>
          </a:p>
          <a:p>
            <a:r>
              <a:rPr lang="cs-CZ" sz="1400" dirty="0"/>
              <a:t>      </a:t>
            </a:r>
            <a:r>
              <a:rPr lang="cs-CZ" sz="1400" dirty="0" smtClean="0"/>
              <a:t>      &lt;</a:t>
            </a:r>
            <a:r>
              <a:rPr lang="cs-CZ" sz="1400" dirty="0"/>
              <a:t>h1&gt;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article</a:t>
            </a:r>
            <a:r>
              <a:rPr lang="cs-CZ" sz="1400" dirty="0"/>
              <a:t>&lt;/h1</a:t>
            </a:r>
            <a:r>
              <a:rPr lang="cs-CZ" sz="1400" dirty="0" smtClean="0"/>
              <a:t>&gt;</a:t>
            </a:r>
            <a:endParaRPr lang="cs-CZ" sz="1400" dirty="0"/>
          </a:p>
          <a:p>
            <a:r>
              <a:rPr lang="cs-CZ" sz="1400" dirty="0"/>
              <a:t>      </a:t>
            </a:r>
            <a:r>
              <a:rPr lang="cs-CZ" sz="1400" dirty="0" smtClean="0"/>
              <a:t>      </a:t>
            </a:r>
            <a:r>
              <a:rPr lang="cs-CZ" sz="1400" dirty="0" err="1" smtClean="0"/>
              <a:t>This</a:t>
            </a:r>
            <a:r>
              <a:rPr lang="cs-CZ" sz="1400" dirty="0" smtClean="0"/>
              <a:t> </a:t>
            </a:r>
            <a:r>
              <a:rPr lang="cs-CZ" sz="1400" dirty="0" err="1" smtClean="0"/>
              <a:t>is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main</a:t>
            </a:r>
            <a:r>
              <a:rPr lang="cs-CZ" sz="1400" dirty="0" smtClean="0"/>
              <a:t> part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the</a:t>
            </a:r>
            <a:r>
              <a:rPr lang="cs-CZ" sz="1400" dirty="0" smtClean="0"/>
              <a:t> </a:t>
            </a:r>
            <a:r>
              <a:rPr lang="cs-CZ" sz="1400" dirty="0" err="1" smtClean="0"/>
              <a:t>article</a:t>
            </a:r>
            <a:r>
              <a:rPr lang="cs-CZ" sz="1400" dirty="0" smtClean="0"/>
              <a:t>.</a:t>
            </a:r>
          </a:p>
          <a:p>
            <a:r>
              <a:rPr lang="cs-CZ" sz="1400" dirty="0" smtClean="0"/>
              <a:t>      &lt;/body</a:t>
            </a:r>
            <a:r>
              <a:rPr lang="cs-CZ" sz="1400" dirty="0"/>
              <a:t>&gt;</a:t>
            </a:r>
            <a:endParaRPr lang="en-US" sz="1400" dirty="0"/>
          </a:p>
          <a:p>
            <a:r>
              <a:rPr lang="cs-CZ" sz="1400" dirty="0" smtClean="0"/>
              <a:t>&lt;/</a:t>
            </a:r>
            <a:r>
              <a:rPr lang="cs-CZ" sz="1400" dirty="0" err="1" smtClean="0"/>
              <a:t>html</a:t>
            </a:r>
            <a:r>
              <a:rPr lang="cs-CZ" sz="1400" dirty="0" smtClean="0"/>
              <a:t>&gt;</a:t>
            </a:r>
            <a:endParaRPr lang="en-US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012160" y="2771636"/>
            <a:ext cx="90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latin typeface="Garamond" pitchFamily="18" charset="0"/>
              </a:rPr>
              <a:t>vertical</a:t>
            </a:r>
            <a:endParaRPr lang="cs-CZ" sz="1400" b="1" dirty="0" smtClean="0">
              <a:latin typeface="Garamond" pitchFamily="18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467454"/>
              </p:ext>
            </p:extLst>
          </p:nvPr>
        </p:nvGraphicFramePr>
        <p:xfrm>
          <a:off x="6012160" y="3212976"/>
          <a:ext cx="1728192" cy="336315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08112"/>
                <a:gridCol w="720080"/>
              </a:tblGrid>
              <a:tr h="259775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word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Tag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interesting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title</a:t>
                      </a:r>
                      <a:endParaRPr lang="en-US" sz="1100" dirty="0"/>
                    </a:p>
                  </a:txBody>
                  <a:tcPr/>
                </a:tc>
              </a:tr>
              <a:tr h="259775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article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title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the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h1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article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h1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this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is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the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main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smtClean="0"/>
                        <a:t>part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of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  <a:tr h="284360"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article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 err="1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Šipka doprava 9"/>
          <p:cNvSpPr/>
          <p:nvPr/>
        </p:nvSpPr>
        <p:spPr>
          <a:xfrm>
            <a:off x="5021972" y="4293096"/>
            <a:ext cx="540218" cy="57606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ovéPole 10"/>
          <p:cNvSpPr txBox="1"/>
          <p:nvPr/>
        </p:nvSpPr>
        <p:spPr>
          <a:xfrm>
            <a:off x="833504" y="2780928"/>
            <a:ext cx="1362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latin typeface="Garamond" pitchFamily="18" charset="0"/>
              </a:rPr>
              <a:t>page</a:t>
            </a:r>
            <a:r>
              <a:rPr lang="cs-CZ" b="1" dirty="0">
                <a:latin typeface="Garamond" pitchFamily="18" charset="0"/>
              </a:rPr>
              <a:t> source</a:t>
            </a:r>
          </a:p>
        </p:txBody>
      </p:sp>
    </p:spTree>
    <p:extLst>
      <p:ext uri="{BB962C8B-B14F-4D97-AF65-F5344CB8AC3E}">
        <p14:creationId xmlns:p14="http://schemas.microsoft.com/office/powerpoint/2010/main" val="234099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993</TotalTime>
  <Words>1307</Words>
  <Application>Microsoft Office PowerPoint</Application>
  <PresentationFormat>Předvádění na obrazovce (4:3)</PresentationFormat>
  <Paragraphs>541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Website Classification</vt:lpstr>
      <vt:lpstr>Synopsis</vt:lpstr>
      <vt:lpstr>The Task</vt:lpstr>
      <vt:lpstr>Classes</vt:lpstr>
      <vt:lpstr>Possible Approaches</vt:lpstr>
      <vt:lpstr>Multi-label Classification</vt:lpstr>
      <vt:lpstr>Components of Classifier</vt:lpstr>
      <vt:lpstr>Downloader</vt:lpstr>
      <vt:lpstr>Modeller - source to vertical</vt:lpstr>
      <vt:lpstr>Modeller - vertical to vector</vt:lpstr>
      <vt:lpstr>Feature Selection</vt:lpstr>
      <vt:lpstr>Choosing Classifier</vt:lpstr>
      <vt:lpstr>Random Forest</vt:lpstr>
      <vt:lpstr>System Evaluation</vt:lpstr>
      <vt:lpstr>Complications</vt:lpstr>
      <vt:lpstr>Rare Classes</vt:lpstr>
      <vt:lpstr>Rare Classes - data</vt:lpstr>
      <vt:lpstr>Possible Improvements</vt:lpstr>
      <vt:lpstr>Rewriting to C++</vt:lpstr>
      <vt:lpstr>Conclusion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Website Classification</dc:title>
  <dc:creator>Jarda</dc:creator>
  <cp:lastModifiedBy>Jarda</cp:lastModifiedBy>
  <cp:revision>102</cp:revision>
  <dcterms:created xsi:type="dcterms:W3CDTF">2012-10-28T14:10:12Z</dcterms:created>
  <dcterms:modified xsi:type="dcterms:W3CDTF">2013-02-07T23:07:24Z</dcterms:modified>
</cp:coreProperties>
</file>