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6"/>
  </p:notesMasterIdLst>
  <p:sldIdLst>
    <p:sldId id="256" r:id="rId5"/>
    <p:sldId id="259" r:id="rId6"/>
    <p:sldId id="284" r:id="rId7"/>
    <p:sldId id="275" r:id="rId8"/>
    <p:sldId id="271" r:id="rId9"/>
    <p:sldId id="280" r:id="rId10"/>
    <p:sldId id="278" r:id="rId11"/>
    <p:sldId id="276" r:id="rId12"/>
    <p:sldId id="285" r:id="rId13"/>
    <p:sldId id="281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86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66"/>
    <a:srgbClr val="77AD1C"/>
    <a:srgbClr val="00A1BD"/>
    <a:srgbClr val="E5711E"/>
    <a:srgbClr val="007BA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31" autoAdjust="0"/>
    <p:restoredTop sz="83333" autoAdjust="0"/>
  </p:normalViewPr>
  <p:slideViewPr>
    <p:cSldViewPr>
      <p:cViewPr varScale="1">
        <p:scale>
          <a:sx n="60" d="100"/>
          <a:sy n="60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56F98-5D61-486E-B737-B6FAB5019291}" type="datetimeFigureOut">
              <a:rPr lang="cs-CZ" smtClean="0"/>
              <a:pPr/>
              <a:t>19.2.2013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1679-12D2-4CC4-A509-F391343EF7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1198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3430800" y="360000"/>
            <a:ext cx="5256000" cy="6120000"/>
          </a:xfrm>
          <a:solidFill>
            <a:srgbClr val="77AD1C"/>
          </a:solidFill>
        </p:spPr>
        <p:txBody>
          <a:bodyPr lIns="288000" tIns="468000" rIns="288000" bIns="0" anchor="t" anchorCtr="0">
            <a:normAutofit/>
          </a:bodyPr>
          <a:lstStyle>
            <a:lvl1pPr marL="0" indent="0" algn="l">
              <a:spcBef>
                <a:spcPts val="0"/>
              </a:spcBef>
              <a:defRPr sz="2500"/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430800" y="5085184"/>
            <a:ext cx="5256584" cy="1395000"/>
          </a:xfrm>
        </p:spPr>
        <p:txBody>
          <a:bodyPr lIns="288000" tIns="108000" rIns="108000" bIns="180000"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dirty="0" smtClean="0"/>
              <a:t>Jméno společnosti</a:t>
            </a:r>
          </a:p>
          <a:p>
            <a:r>
              <a:rPr lang="cs-CZ" noProof="0" dirty="0" smtClean="0"/>
              <a:t>Datum prezentace</a:t>
            </a:r>
          </a:p>
          <a:p>
            <a:r>
              <a:rPr lang="cs-CZ" noProof="0" dirty="0" smtClean="0"/>
              <a:t>Jméno autora prezentace</a:t>
            </a:r>
            <a:endParaRPr lang="cs-CZ" noProof="0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18000"/>
            <a:ext cx="2755392" cy="4023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0204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0000"/>
            <a:ext cx="8229600" cy="4929411"/>
          </a:xfrm>
        </p:spPr>
        <p:txBody>
          <a:bodyPr lIns="0" rIns="0"/>
          <a:lstStyle>
            <a:lvl1pPr>
              <a:defRPr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028384" y="6357600"/>
            <a:ext cx="702000" cy="363600"/>
          </a:xfrm>
          <a:noFill/>
        </p:spPr>
        <p:txBody>
          <a:bodyPr lIns="0" rIns="0">
            <a:noAutofit/>
          </a:bodyPr>
          <a:lstStyle>
            <a:lvl1pPr algn="r">
              <a:defRPr/>
            </a:lvl1pPr>
          </a:lstStyle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05786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59999"/>
            <a:ext cx="4028256" cy="4928400"/>
          </a:xfrm>
        </p:spPr>
        <p:txBody>
          <a:bodyPr lIns="0" rIns="0"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259999"/>
            <a:ext cx="4100400" cy="4928400"/>
          </a:xfrm>
        </p:spPr>
        <p:txBody>
          <a:bodyPr lIns="0" rIns="0"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9" name="Přímá spojnice 8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62122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Přímá spojnice 10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260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grafu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908522"/>
            <a:ext cx="4040188" cy="3680718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908522"/>
            <a:ext cx="4039200" cy="3679200"/>
          </a:xfrm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12" name="Zástupný symbol pro text 2"/>
          <p:cNvSpPr>
            <a:spLocks noGrp="1"/>
          </p:cNvSpPr>
          <p:nvPr>
            <p:ph type="body" idx="13" hasCustomPrompt="1"/>
          </p:nvPr>
        </p:nvSpPr>
        <p:spPr>
          <a:xfrm>
            <a:off x="457200" y="1512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Výsledky</a:t>
            </a:r>
          </a:p>
        </p:txBody>
      </p:sp>
      <p:sp>
        <p:nvSpPr>
          <p:cNvPr id="13" name="Zástupný symbol pro text 2"/>
          <p:cNvSpPr>
            <a:spLocks noGrp="1"/>
          </p:cNvSpPr>
          <p:nvPr>
            <p:ph type="body" idx="14" hasCustomPrompt="1"/>
          </p:nvPr>
        </p:nvSpPr>
        <p:spPr>
          <a:xfrm>
            <a:off x="4644008" y="1260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grafu</a:t>
            </a:r>
          </a:p>
        </p:txBody>
      </p:sp>
      <p:sp>
        <p:nvSpPr>
          <p:cNvPr id="14" name="Zástupný symbol pro text 2"/>
          <p:cNvSpPr>
            <a:spLocks noGrp="1"/>
          </p:cNvSpPr>
          <p:nvPr>
            <p:ph type="body" idx="15" hasCustomPrompt="1"/>
          </p:nvPr>
        </p:nvSpPr>
        <p:spPr>
          <a:xfrm>
            <a:off x="4644008" y="1512000"/>
            <a:ext cx="4040188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0" i="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Výsledky</a:t>
            </a:r>
          </a:p>
        </p:txBody>
      </p:sp>
      <p:sp>
        <p:nvSpPr>
          <p:cNvPr id="15" name="Zástupný symbol pro text 2"/>
          <p:cNvSpPr>
            <a:spLocks noGrp="1"/>
          </p:cNvSpPr>
          <p:nvPr>
            <p:ph type="body" idx="16" hasCustomPrompt="1"/>
          </p:nvPr>
        </p:nvSpPr>
        <p:spPr>
          <a:xfrm>
            <a:off x="457200" y="5877272"/>
            <a:ext cx="8229600" cy="296792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0" i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Zde je prostor na vysvětlení nebo poznámky, které upřesňují informace popisované na této stránce</a:t>
            </a:r>
            <a:br>
              <a:rPr lang="cs-CZ" dirty="0" smtClean="0"/>
            </a:br>
            <a:r>
              <a:rPr lang="cs-CZ" dirty="0" smtClean="0"/>
              <a:t>Zde je prostor na vysvětlení nebo poznámky, které upřesňují informace popisované na této stránce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7" hasCustomPrompt="1"/>
          </p:nvPr>
        </p:nvSpPr>
        <p:spPr>
          <a:xfrm>
            <a:off x="457200" y="5724000"/>
            <a:ext cx="8229600" cy="144000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1" i="0" baseline="0">
                <a:solidFill>
                  <a:srgbClr val="007BA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Komentář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62574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457200" y="1260000"/>
            <a:ext cx="8229600" cy="252000"/>
          </a:xfrm>
        </p:spPr>
        <p:txBody>
          <a:bodyPr tIns="0" bIns="0" anchor="ctr" anchorCtr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500" b="1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Název tabulky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92000"/>
            <a:ext cx="8229600" cy="3825224"/>
          </a:xfrm>
        </p:spPr>
        <p:txBody>
          <a:bodyPr>
            <a:normAutofit/>
          </a:bodyPr>
          <a:lstStyle>
            <a:lvl1pPr marL="0" indent="0" rtl="0" eaLnBrk="1" fontAlgn="t" latinLnBrk="0" hangingPunct="1">
              <a:buNone/>
              <a:defRPr lang="cs-CZ" sz="2500" b="1" i="0" u="none" strike="noStrike" smtClean="0">
                <a:effectLst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endParaRPr lang="cs-CZ" dirty="0" smtClean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sp>
        <p:nvSpPr>
          <p:cNvPr id="15" name="Zástupný symbol pro text 2"/>
          <p:cNvSpPr>
            <a:spLocks noGrp="1"/>
          </p:cNvSpPr>
          <p:nvPr>
            <p:ph type="body" idx="16" hasCustomPrompt="1"/>
          </p:nvPr>
        </p:nvSpPr>
        <p:spPr>
          <a:xfrm>
            <a:off x="457200" y="5877272"/>
            <a:ext cx="8229600" cy="296792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0" i="1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Zde je prostor na vysvětlení nebo poznámky, které upřesňují informace popisované na této stránce</a:t>
            </a:r>
            <a:br>
              <a:rPr lang="cs-CZ" dirty="0" smtClean="0"/>
            </a:br>
            <a:r>
              <a:rPr lang="cs-CZ" dirty="0" smtClean="0"/>
              <a:t>Zde je prostor na vysvětlení nebo poznámky, které upřesňují informace popisované na této stránce</a:t>
            </a:r>
          </a:p>
        </p:txBody>
      </p:sp>
      <p:sp>
        <p:nvSpPr>
          <p:cNvPr id="16" name="Zástupný symbol pro text 2"/>
          <p:cNvSpPr>
            <a:spLocks noGrp="1"/>
          </p:cNvSpPr>
          <p:nvPr>
            <p:ph type="body" idx="17" hasCustomPrompt="1"/>
          </p:nvPr>
        </p:nvSpPr>
        <p:spPr>
          <a:xfrm>
            <a:off x="457200" y="5724000"/>
            <a:ext cx="8229600" cy="144000"/>
          </a:xfrm>
        </p:spPr>
        <p:txBody>
          <a:bodyPr t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AD1C"/>
              </a:buClr>
              <a:buSzTx/>
              <a:buFont typeface="Calibri" pitchFamily="34" charset="0"/>
              <a:buNone/>
              <a:tabLst/>
              <a:defRPr sz="900" b="1" i="0" baseline="0">
                <a:solidFill>
                  <a:srgbClr val="007BA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Komentář</a:t>
            </a: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66318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</p:spPr>
        <p:txBody>
          <a:bodyPr tIns="36000" bIns="0">
            <a:no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7" name="Přímá spojnice 6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04575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54000"/>
            <a:ext cx="2016000" cy="294365"/>
          </a:xfrm>
          <a:prstGeom prst="rect">
            <a:avLst/>
          </a:prstGeom>
        </p:spPr>
      </p:pic>
      <p:cxnSp>
        <p:nvCxnSpPr>
          <p:cNvPr id="6" name="Přímá spojnice 5"/>
          <p:cNvCxnSpPr/>
          <p:nvPr userDrawn="1"/>
        </p:nvCxnSpPr>
        <p:spPr>
          <a:xfrm>
            <a:off x="2610000" y="6537600"/>
            <a:ext cx="5544000" cy="0"/>
          </a:xfrm>
          <a:prstGeom prst="line">
            <a:avLst/>
          </a:prstGeom>
          <a:ln w="25400" cap="rnd">
            <a:solidFill>
              <a:srgbClr val="007BA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4852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360000"/>
            <a:ext cx="8229600" cy="792000"/>
          </a:xfrm>
          <a:prstGeom prst="rect">
            <a:avLst/>
          </a:prstGeom>
          <a:solidFill>
            <a:srgbClr val="007BA5"/>
          </a:solidFill>
        </p:spPr>
        <p:txBody>
          <a:bodyPr vert="horz" lIns="91440" tIns="36000" rIns="91440" bIns="0" rtlCol="0" anchor="t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0000"/>
            <a:ext cx="8229600" cy="492941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 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7524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028000" y="6356352"/>
            <a:ext cx="702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2000" baseline="0">
                <a:solidFill>
                  <a:srgbClr val="007BA5"/>
                </a:solidFill>
              </a:defRPr>
            </a:lvl1pPr>
          </a:lstStyle>
          <a:p>
            <a:r>
              <a:rPr lang="en-US" sz="2500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‹#›</a:t>
            </a:fld>
            <a:r>
              <a:rPr lang="en-US" sz="2500" dirty="0" smtClean="0">
                <a:solidFill>
                  <a:srgbClr val="77AD1C"/>
                </a:solidFill>
              </a:rPr>
              <a:t>&gt;</a:t>
            </a:r>
            <a:endParaRPr lang="cs-CZ" sz="2500" dirty="0">
              <a:solidFill>
                <a:srgbClr val="77AD1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565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5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300"/>
        </a:spcBef>
        <a:spcAft>
          <a:spcPts val="300"/>
        </a:spcAft>
        <a:buClr>
          <a:srgbClr val="77AD1C"/>
        </a:buClr>
        <a:buFont typeface="Calibri" pitchFamily="34" charset="0"/>
        <a:buChar char="˂"/>
        <a:defRPr sz="2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300"/>
        </a:spcBef>
        <a:spcAft>
          <a:spcPts val="300"/>
        </a:spcAft>
        <a:buClr>
          <a:srgbClr val="007BA5"/>
        </a:buClr>
        <a:buFont typeface="Calibri" pitchFamily="34" charset="0"/>
        <a:buChar char="˂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0" algn="l" defTabSz="914400" rtl="0" eaLnBrk="1" latinLnBrk="0" hangingPunct="1">
        <a:spcBef>
          <a:spcPts val="300"/>
        </a:spcBef>
        <a:spcAft>
          <a:spcPts val="300"/>
        </a:spcAft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amazon.com/dp/0201485672/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1433/jaro2013/PV168/index.qwarp" TargetMode="External"/><Relationship Id="rId2" Type="http://schemas.openxmlformats.org/officeDocument/2006/relationships/hyperlink" Target="http://is.muni.cz/el/1433/jaro2013/PV168/op/Organizac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kore.fi.muni.cz/wiki/index.php/Jak_vyv%C3%ADjet_programy_v_Jav%C4%9B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amazon.com/dp/0321356683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objektového návrhu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PV168</a:t>
            </a:r>
          </a:p>
          <a:p>
            <a:r>
              <a:rPr lang="cs-CZ" dirty="0" smtClean="0"/>
              <a:t>19. 2. 2013</a:t>
            </a:r>
          </a:p>
          <a:p>
            <a:r>
              <a:rPr lang="cs-CZ" dirty="0" smtClean="0"/>
              <a:t>Petr Adámek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9657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dekompozici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Snažíme</a:t>
            </a:r>
            <a:r>
              <a:rPr lang="en-US" dirty="0" smtClean="0"/>
              <a:t> se </a:t>
            </a:r>
            <a:r>
              <a:rPr lang="en-US" dirty="0" err="1" smtClean="0"/>
              <a:t>identifikovat</a:t>
            </a:r>
            <a:r>
              <a:rPr lang="en-US" dirty="0" smtClean="0"/>
              <a:t> </a:t>
            </a:r>
            <a:r>
              <a:rPr lang="en-US" dirty="0" err="1" smtClean="0"/>
              <a:t>jednotlivé</a:t>
            </a:r>
            <a:r>
              <a:rPr lang="en-US" dirty="0" smtClean="0"/>
              <a:t> </a:t>
            </a:r>
            <a:r>
              <a:rPr lang="en-US" dirty="0" err="1" smtClean="0"/>
              <a:t>části</a:t>
            </a:r>
            <a:r>
              <a:rPr lang="en-US" dirty="0" smtClean="0"/>
              <a:t> </a:t>
            </a:r>
            <a:r>
              <a:rPr lang="en-US" dirty="0" err="1" smtClean="0"/>
              <a:t>problému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je </a:t>
            </a:r>
            <a:r>
              <a:rPr lang="en-US" dirty="0" err="1" smtClean="0"/>
              <a:t>vhodné</a:t>
            </a:r>
            <a:r>
              <a:rPr lang="en-US" dirty="0" smtClean="0"/>
              <a:t> </a:t>
            </a:r>
            <a:r>
              <a:rPr lang="en-US" dirty="0" err="1" smtClean="0"/>
              <a:t>modelovat</a:t>
            </a:r>
            <a:r>
              <a:rPr lang="en-US" dirty="0" smtClean="0"/>
              <a:t> </a:t>
            </a:r>
            <a:r>
              <a:rPr lang="en-US" dirty="0" err="1" smtClean="0"/>
              <a:t>pomocí</a:t>
            </a:r>
            <a:r>
              <a:rPr lang="en-US" dirty="0" smtClean="0"/>
              <a:t> </a:t>
            </a:r>
            <a:r>
              <a:rPr lang="en-US" dirty="0" err="1" smtClean="0"/>
              <a:t>tříd</a:t>
            </a:r>
            <a:r>
              <a:rPr lang="en-US" dirty="0" smtClean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U databázových aplikací o</a:t>
            </a:r>
            <a:r>
              <a:rPr lang="en-US" dirty="0" err="1" smtClean="0"/>
              <a:t>bvykle</a:t>
            </a:r>
            <a:r>
              <a:rPr lang="en-US" dirty="0" smtClean="0"/>
              <a:t> </a:t>
            </a:r>
            <a:r>
              <a:rPr lang="en-US" dirty="0" err="1" smtClean="0"/>
              <a:t>narazíme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třídy</a:t>
            </a:r>
            <a:r>
              <a:rPr lang="en-US" dirty="0" smtClean="0"/>
              <a:t> s </a:t>
            </a:r>
            <a:r>
              <a:rPr lang="en-US" dirty="0" err="1" smtClean="0"/>
              <a:t>charakterem</a:t>
            </a:r>
            <a:r>
              <a:rPr lang="en-US" dirty="0" smtClean="0"/>
              <a:t> </a:t>
            </a:r>
            <a:r>
              <a:rPr lang="en-US" dirty="0" err="1" smtClean="0"/>
              <a:t>entit</a:t>
            </a:r>
            <a:r>
              <a:rPr lang="en-US" dirty="0" smtClean="0"/>
              <a:t> (Student, Car, Course, </a:t>
            </a:r>
            <a:r>
              <a:rPr lang="en-US" dirty="0" err="1" smtClean="0"/>
              <a:t>apod</a:t>
            </a:r>
            <a:r>
              <a:rPr lang="en-US" dirty="0" smtClean="0"/>
              <a:t>.);</a:t>
            </a:r>
          </a:p>
          <a:p>
            <a:pPr lvl="1"/>
            <a:r>
              <a:rPr lang="en-US" dirty="0" err="1" smtClean="0"/>
              <a:t>třídy</a:t>
            </a:r>
            <a:r>
              <a:rPr lang="en-US" dirty="0" smtClean="0"/>
              <a:t> </a:t>
            </a:r>
            <a:r>
              <a:rPr lang="en-US" dirty="0" err="1" smtClean="0"/>
              <a:t>reprezentující</a:t>
            </a:r>
            <a:r>
              <a:rPr lang="en-US" dirty="0" smtClean="0"/>
              <a:t> </a:t>
            </a:r>
            <a:r>
              <a:rPr lang="en-US" dirty="0" err="1" smtClean="0"/>
              <a:t>operace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sady</a:t>
            </a:r>
            <a:r>
              <a:rPr lang="en-US" dirty="0" smtClean="0"/>
              <a:t> </a:t>
            </a:r>
            <a:r>
              <a:rPr lang="en-US" dirty="0" err="1" smtClean="0"/>
              <a:t>operací</a:t>
            </a:r>
            <a:r>
              <a:rPr lang="en-US" dirty="0" smtClean="0"/>
              <a:t> (</a:t>
            </a:r>
            <a:r>
              <a:rPr lang="en-US" dirty="0" err="1" smtClean="0"/>
              <a:t>StudentCatalog</a:t>
            </a:r>
            <a:r>
              <a:rPr lang="en-US" dirty="0" smtClean="0"/>
              <a:t>, </a:t>
            </a:r>
            <a:r>
              <a:rPr lang="en-US" dirty="0" err="1" smtClean="0"/>
              <a:t>QueryParser</a:t>
            </a:r>
            <a:r>
              <a:rPr lang="en-US" dirty="0" smtClean="0"/>
              <a:t>, </a:t>
            </a:r>
            <a:r>
              <a:rPr lang="en-US" dirty="0" err="1" smtClean="0"/>
              <a:t>StorageManager</a:t>
            </a:r>
            <a:r>
              <a:rPr lang="en-US" dirty="0" smtClean="0"/>
              <a:t>).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10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Entita</a:t>
            </a:r>
            <a:r>
              <a:rPr lang="en-US" dirty="0" smtClean="0"/>
              <a:t> je </a:t>
            </a:r>
            <a:r>
              <a:rPr lang="en-US" dirty="0" err="1" smtClean="0"/>
              <a:t>třída</a:t>
            </a:r>
            <a:r>
              <a:rPr lang="en-US" dirty="0" smtClean="0"/>
              <a:t> </a:t>
            </a:r>
            <a:r>
              <a:rPr lang="en-US" dirty="0" err="1" smtClean="0"/>
              <a:t>reprezentující</a:t>
            </a:r>
            <a:r>
              <a:rPr lang="en-US" dirty="0" smtClean="0"/>
              <a:t> </a:t>
            </a:r>
            <a:r>
              <a:rPr lang="en-US" dirty="0" err="1" smtClean="0"/>
              <a:t>nějaký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en-US" dirty="0" smtClean="0"/>
              <a:t>, </a:t>
            </a:r>
            <a:r>
              <a:rPr lang="en-US" dirty="0" err="1" smtClean="0"/>
              <a:t>který</a:t>
            </a:r>
            <a:r>
              <a:rPr lang="en-US" dirty="0" smtClean="0"/>
              <a:t> </a:t>
            </a:r>
            <a:r>
              <a:rPr lang="en-US" dirty="0" err="1" smtClean="0"/>
              <a:t>existuje</a:t>
            </a:r>
            <a:r>
              <a:rPr lang="en-US" dirty="0" smtClean="0"/>
              <a:t> v </a:t>
            </a:r>
            <a:r>
              <a:rPr lang="en-US" dirty="0" err="1" smtClean="0"/>
              <a:t>problémové</a:t>
            </a:r>
            <a:r>
              <a:rPr lang="en-US" dirty="0" smtClean="0"/>
              <a:t> </a:t>
            </a:r>
            <a:r>
              <a:rPr lang="en-US" dirty="0" err="1" smtClean="0"/>
              <a:t>domény</a:t>
            </a:r>
            <a:r>
              <a:rPr lang="en-US" dirty="0" smtClean="0"/>
              <a:t>. </a:t>
            </a:r>
            <a:r>
              <a:rPr lang="en-US" dirty="0" err="1" smtClean="0"/>
              <a:t>Objekt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konkrétní</a:t>
            </a:r>
            <a:r>
              <a:rPr lang="en-US" dirty="0" smtClean="0"/>
              <a:t> (auto, </a:t>
            </a:r>
            <a:r>
              <a:rPr lang="en-US" dirty="0" err="1" smtClean="0"/>
              <a:t>osoba</a:t>
            </a:r>
            <a:r>
              <a:rPr lang="en-US" dirty="0" smtClean="0"/>
              <a:t>, </a:t>
            </a:r>
            <a:r>
              <a:rPr lang="en-US" dirty="0" err="1" smtClean="0"/>
              <a:t>faktura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abstraktní</a:t>
            </a:r>
            <a:r>
              <a:rPr lang="en-US" dirty="0" smtClean="0"/>
              <a:t> (</a:t>
            </a:r>
            <a:r>
              <a:rPr lang="en-US" dirty="0" err="1" smtClean="0"/>
              <a:t>úkol</a:t>
            </a:r>
            <a:r>
              <a:rPr lang="en-US" dirty="0" smtClean="0"/>
              <a:t>, </a:t>
            </a:r>
            <a:r>
              <a:rPr lang="en-US" dirty="0" err="1" smtClean="0"/>
              <a:t>dovednost</a:t>
            </a:r>
            <a:r>
              <a:rPr lang="en-US" dirty="0" smtClean="0"/>
              <a:t>, </a:t>
            </a:r>
            <a:r>
              <a:rPr lang="en-US" dirty="0" err="1" smtClean="0"/>
              <a:t>předmět</a:t>
            </a:r>
            <a:r>
              <a:rPr lang="en-US" dirty="0" smtClean="0"/>
              <a:t>). </a:t>
            </a:r>
          </a:p>
          <a:p>
            <a:endParaRPr lang="cs-CZ" dirty="0" smtClean="0"/>
          </a:p>
          <a:p>
            <a:r>
              <a:rPr lang="en-US" dirty="0" err="1" smtClean="0"/>
              <a:t>Každá</a:t>
            </a:r>
            <a:r>
              <a:rPr lang="en-US" dirty="0" smtClean="0"/>
              <a:t> </a:t>
            </a:r>
            <a:r>
              <a:rPr lang="en-US" dirty="0" err="1" smtClean="0"/>
              <a:t>entita</a:t>
            </a:r>
            <a:r>
              <a:rPr lang="en-US" dirty="0" smtClean="0"/>
              <a:t> by </a:t>
            </a:r>
            <a:r>
              <a:rPr lang="en-US" dirty="0" err="1" smtClean="0"/>
              <a:t>měla</a:t>
            </a:r>
            <a:r>
              <a:rPr lang="en-US" dirty="0" smtClean="0"/>
              <a:t> </a:t>
            </a:r>
            <a:r>
              <a:rPr lang="en-US" dirty="0" err="1" smtClean="0"/>
              <a:t>mít</a:t>
            </a:r>
            <a:r>
              <a:rPr lang="en-US" dirty="0" smtClean="0"/>
              <a:t> (</a:t>
            </a:r>
            <a:r>
              <a:rPr lang="en-US" dirty="0" err="1" smtClean="0"/>
              <a:t>pouze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ID (</a:t>
            </a:r>
            <a:r>
              <a:rPr lang="en-US" dirty="0" err="1" smtClean="0"/>
              <a:t>primární</a:t>
            </a:r>
            <a:r>
              <a:rPr lang="en-US" dirty="0" smtClean="0"/>
              <a:t> </a:t>
            </a:r>
            <a:r>
              <a:rPr lang="en-US" dirty="0" err="1" smtClean="0"/>
              <a:t>klíč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příslušné</a:t>
            </a:r>
            <a:r>
              <a:rPr lang="en-US" dirty="0" smtClean="0"/>
              <a:t> </a:t>
            </a:r>
            <a:r>
              <a:rPr lang="en-US" dirty="0" err="1" smtClean="0"/>
              <a:t>atributy</a:t>
            </a:r>
            <a:r>
              <a:rPr lang="en-US" dirty="0" smtClean="0"/>
              <a:t> a k </a:t>
            </a:r>
            <a:r>
              <a:rPr lang="en-US" dirty="0" err="1" smtClean="0"/>
              <a:t>nim</a:t>
            </a:r>
            <a:r>
              <a:rPr lang="en-US" dirty="0" smtClean="0"/>
              <a:t> get/set </a:t>
            </a:r>
            <a:r>
              <a:rPr lang="en-US" dirty="0" err="1" smtClean="0"/>
              <a:t>metody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bezparametrický</a:t>
            </a:r>
            <a:r>
              <a:rPr lang="en-US" dirty="0" smtClean="0"/>
              <a:t> </a:t>
            </a:r>
            <a:r>
              <a:rPr lang="en-US" dirty="0" err="1" smtClean="0"/>
              <a:t>konstruktor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metody</a:t>
            </a:r>
            <a:r>
              <a:rPr lang="en-US" dirty="0" smtClean="0"/>
              <a:t> equals() a </a:t>
            </a:r>
            <a:r>
              <a:rPr lang="en-US" dirty="0" err="1" smtClean="0"/>
              <a:t>hashCode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vhodná</a:t>
            </a:r>
            <a:r>
              <a:rPr lang="en-US" dirty="0" smtClean="0"/>
              <a:t> </a:t>
            </a:r>
            <a:r>
              <a:rPr lang="en-US" dirty="0" err="1" smtClean="0"/>
              <a:t>bývá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toString</a:t>
            </a:r>
            <a:r>
              <a:rPr lang="en-US" dirty="0" smtClean="0"/>
              <a:t>(), </a:t>
            </a:r>
            <a:r>
              <a:rPr lang="en-US" dirty="0" err="1" smtClean="0"/>
              <a:t>případně</a:t>
            </a:r>
            <a:r>
              <a:rPr lang="en-US" dirty="0" smtClean="0"/>
              <a:t> </a:t>
            </a:r>
            <a:r>
              <a:rPr lang="en-US" dirty="0" err="1" smtClean="0"/>
              <a:t>compareTo</a:t>
            </a:r>
            <a:r>
              <a:rPr lang="en-US" dirty="0" smtClean="0"/>
              <a:t>().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11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vytváření</a:t>
            </a:r>
            <a:r>
              <a:rPr lang="en-US" dirty="0" smtClean="0"/>
              <a:t> </a:t>
            </a:r>
            <a:r>
              <a:rPr lang="en-US" dirty="0" err="1" smtClean="0"/>
              <a:t>dodržujeme</a:t>
            </a:r>
            <a:r>
              <a:rPr lang="en-US" dirty="0" smtClean="0"/>
              <a:t> </a:t>
            </a:r>
            <a:r>
              <a:rPr lang="en-US" dirty="0" err="1" smtClean="0"/>
              <a:t>následující</a:t>
            </a:r>
            <a:r>
              <a:rPr lang="en-US" dirty="0" smtClean="0"/>
              <a:t> </a:t>
            </a:r>
            <a:r>
              <a:rPr lang="en-US" dirty="0" err="1" smtClean="0"/>
              <a:t>zásady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ID (</a:t>
            </a:r>
            <a:r>
              <a:rPr lang="en-US" dirty="0" err="1" smtClean="0"/>
              <a:t>primární</a:t>
            </a:r>
            <a:r>
              <a:rPr lang="en-US" dirty="0" smtClean="0"/>
              <a:t> </a:t>
            </a:r>
            <a:r>
              <a:rPr lang="en-US" dirty="0" err="1" smtClean="0"/>
              <a:t>klíč</a:t>
            </a:r>
            <a:r>
              <a:rPr lang="en-US" dirty="0" smtClean="0"/>
              <a:t>) by </a:t>
            </a:r>
            <a:r>
              <a:rPr lang="en-US" dirty="0" err="1" smtClean="0"/>
              <a:t>mělo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syntetické</a:t>
            </a:r>
            <a:r>
              <a:rPr lang="en-US" dirty="0" smtClean="0"/>
              <a:t>, </a:t>
            </a:r>
            <a:r>
              <a:rPr lang="en-US" dirty="0" err="1" smtClean="0"/>
              <a:t>nevolíme</a:t>
            </a:r>
            <a:r>
              <a:rPr lang="en-US" dirty="0" smtClean="0"/>
              <a:t> </a:t>
            </a:r>
            <a:r>
              <a:rPr lang="en-US" dirty="0" err="1" smtClean="0"/>
              <a:t>atributy</a:t>
            </a:r>
            <a:r>
              <a:rPr lang="en-US" dirty="0" smtClean="0"/>
              <a:t> z </a:t>
            </a:r>
            <a:r>
              <a:rPr lang="en-US" dirty="0" err="1" smtClean="0"/>
              <a:t>problémové</a:t>
            </a:r>
            <a:r>
              <a:rPr lang="en-US" dirty="0" smtClean="0"/>
              <a:t> </a:t>
            </a:r>
            <a:r>
              <a:rPr lang="en-US" dirty="0" err="1" smtClean="0"/>
              <a:t>domény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rodné</a:t>
            </a:r>
            <a:r>
              <a:rPr lang="en-US" dirty="0" smtClean="0"/>
              <a:t> </a:t>
            </a:r>
            <a:r>
              <a:rPr lang="en-US" dirty="0" err="1" smtClean="0"/>
              <a:t>číslo</a:t>
            </a:r>
            <a:r>
              <a:rPr lang="en-US" dirty="0" smtClean="0"/>
              <a:t>, RZ).</a:t>
            </a:r>
          </a:p>
          <a:p>
            <a:pPr lvl="1"/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výjimky</a:t>
            </a:r>
            <a:r>
              <a:rPr lang="en-US" dirty="0" smtClean="0"/>
              <a:t> </a:t>
            </a:r>
            <a:r>
              <a:rPr lang="en-US" dirty="0" err="1" smtClean="0"/>
              <a:t>nevytváříme</a:t>
            </a:r>
            <a:r>
              <a:rPr lang="en-US" dirty="0" smtClean="0"/>
              <a:t> </a:t>
            </a:r>
            <a:r>
              <a:rPr lang="en-US" dirty="0" err="1" smtClean="0"/>
              <a:t>jiný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bezparametrický</a:t>
            </a:r>
            <a:r>
              <a:rPr lang="en-US" dirty="0" smtClean="0"/>
              <a:t> </a:t>
            </a:r>
            <a:r>
              <a:rPr lang="en-US" dirty="0" err="1" smtClean="0"/>
              <a:t>konstruktor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Entita</a:t>
            </a:r>
            <a:r>
              <a:rPr lang="en-US" dirty="0" smtClean="0"/>
              <a:t> </a:t>
            </a:r>
            <a:r>
              <a:rPr lang="en-US" dirty="0" err="1" smtClean="0"/>
              <a:t>slouží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schránka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data, </a:t>
            </a:r>
            <a:r>
              <a:rPr lang="en-US" dirty="0" err="1" smtClean="0"/>
              <a:t>nikdy</a:t>
            </a:r>
            <a:r>
              <a:rPr lang="en-US" dirty="0" smtClean="0"/>
              <a:t> </a:t>
            </a:r>
            <a:r>
              <a:rPr lang="en-US" dirty="0" err="1" smtClean="0"/>
              <a:t>nesmí</a:t>
            </a:r>
            <a:r>
              <a:rPr lang="en-US" dirty="0" smtClean="0"/>
              <a:t> </a:t>
            </a:r>
            <a:r>
              <a:rPr lang="en-US" dirty="0" err="1" smtClean="0"/>
              <a:t>obsahovat</a:t>
            </a:r>
            <a:r>
              <a:rPr lang="en-US" dirty="0" smtClean="0"/>
              <a:t> </a:t>
            </a:r>
            <a:r>
              <a:rPr lang="en-US" dirty="0" err="1" smtClean="0"/>
              <a:t>aplikační</a:t>
            </a:r>
            <a:r>
              <a:rPr lang="en-US" dirty="0" smtClean="0"/>
              <a:t> </a:t>
            </a:r>
            <a:r>
              <a:rPr lang="en-US" dirty="0" err="1" smtClean="0"/>
              <a:t>logiku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12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Závislosti mezi komponentami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Třída A závisí na třídě B pokud:</a:t>
            </a:r>
          </a:p>
          <a:p>
            <a:pPr lvl="1"/>
            <a:r>
              <a:rPr lang="en-US" dirty="0" err="1" smtClean="0"/>
              <a:t>Metody</a:t>
            </a:r>
            <a:r>
              <a:rPr lang="en-US" dirty="0" smtClean="0"/>
              <a:t> </a:t>
            </a:r>
            <a:r>
              <a:rPr lang="en-US" dirty="0" err="1" smtClean="0"/>
              <a:t>třídy</a:t>
            </a:r>
            <a:r>
              <a:rPr lang="en-US" dirty="0" smtClean="0"/>
              <a:t> A </a:t>
            </a:r>
            <a:r>
              <a:rPr lang="en-US" dirty="0" err="1" smtClean="0"/>
              <a:t>používají</a:t>
            </a:r>
            <a:r>
              <a:rPr lang="en-US" dirty="0" smtClean="0"/>
              <a:t> </a:t>
            </a:r>
            <a:r>
              <a:rPr lang="en-US" dirty="0" err="1" smtClean="0"/>
              <a:t>třídu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rozhraní</a:t>
            </a:r>
            <a:r>
              <a:rPr lang="en-US" dirty="0" smtClean="0"/>
              <a:t> B</a:t>
            </a:r>
          </a:p>
          <a:p>
            <a:pPr lvl="1"/>
            <a:r>
              <a:rPr lang="en-US" dirty="0" err="1" smtClean="0"/>
              <a:t>Třída</a:t>
            </a:r>
            <a:r>
              <a:rPr lang="en-US" dirty="0" smtClean="0"/>
              <a:t> A </a:t>
            </a:r>
            <a:r>
              <a:rPr lang="en-US" dirty="0" err="1" smtClean="0"/>
              <a:t>rozšiřuje</a:t>
            </a:r>
            <a:r>
              <a:rPr lang="en-US" dirty="0" smtClean="0"/>
              <a:t> </a:t>
            </a:r>
            <a:r>
              <a:rPr lang="en-US" dirty="0" err="1" smtClean="0"/>
              <a:t>třídu</a:t>
            </a:r>
            <a:r>
              <a:rPr lang="en-US" dirty="0" smtClean="0"/>
              <a:t> B</a:t>
            </a:r>
          </a:p>
          <a:p>
            <a:pPr lvl="1"/>
            <a:r>
              <a:rPr lang="pt-BR" dirty="0" smtClean="0"/>
              <a:t>Třída A implementuje třídu B</a:t>
            </a:r>
          </a:p>
          <a:p>
            <a:pPr lvl="1"/>
            <a:r>
              <a:rPr lang="en-US" dirty="0" err="1" smtClean="0"/>
              <a:t>Potom</a:t>
            </a:r>
            <a:r>
              <a:rPr lang="en-US" dirty="0" smtClean="0"/>
              <a:t> </a:t>
            </a:r>
            <a:r>
              <a:rPr lang="en-US" dirty="0" err="1" smtClean="0"/>
              <a:t>třídu</a:t>
            </a:r>
            <a:r>
              <a:rPr lang="en-US" dirty="0" smtClean="0"/>
              <a:t> A </a:t>
            </a:r>
            <a:r>
              <a:rPr lang="en-US" dirty="0" err="1" smtClean="0"/>
              <a:t>nelze</a:t>
            </a:r>
            <a:r>
              <a:rPr lang="en-US" dirty="0" smtClean="0"/>
              <a:t> </a:t>
            </a:r>
            <a:r>
              <a:rPr lang="en-US" dirty="0" err="1" smtClean="0"/>
              <a:t>použít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třídy</a:t>
            </a:r>
            <a:r>
              <a:rPr lang="en-US" dirty="0" smtClean="0"/>
              <a:t> B. </a:t>
            </a:r>
            <a:r>
              <a:rPr lang="en-US" dirty="0" err="1" smtClean="0"/>
              <a:t>Podobně</a:t>
            </a:r>
            <a:r>
              <a:rPr lang="en-US" dirty="0" smtClean="0"/>
              <a:t> to </a:t>
            </a:r>
            <a:r>
              <a:rPr lang="en-US" dirty="0" err="1" smtClean="0"/>
              <a:t>funguje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ostatních</a:t>
            </a:r>
            <a:r>
              <a:rPr lang="en-US" dirty="0" smtClean="0"/>
              <a:t> </a:t>
            </a:r>
            <a:r>
              <a:rPr lang="en-US" dirty="0" err="1" smtClean="0"/>
              <a:t>úrovních</a:t>
            </a:r>
            <a:r>
              <a:rPr lang="en-US" dirty="0" smtClean="0"/>
              <a:t> (</a:t>
            </a:r>
            <a:r>
              <a:rPr lang="en-US" dirty="0" err="1" smtClean="0"/>
              <a:t>metody</a:t>
            </a:r>
            <a:r>
              <a:rPr lang="en-US" dirty="0" smtClean="0"/>
              <a:t>, </a:t>
            </a:r>
            <a:r>
              <a:rPr lang="en-US" dirty="0" err="1" smtClean="0"/>
              <a:t>komponenty</a:t>
            </a:r>
            <a:r>
              <a:rPr lang="en-US" dirty="0" smtClean="0"/>
              <a:t>, </a:t>
            </a:r>
            <a:r>
              <a:rPr lang="en-US" dirty="0" err="1" smtClean="0"/>
              <a:t>moduly</a:t>
            </a:r>
            <a:r>
              <a:rPr lang="en-US" dirty="0" smtClean="0"/>
              <a:t>, </a:t>
            </a:r>
            <a:r>
              <a:rPr lang="en-US" dirty="0" err="1" smtClean="0"/>
              <a:t>apod</a:t>
            </a:r>
            <a:r>
              <a:rPr lang="en-US" dirty="0" smtClean="0"/>
              <a:t>.)</a:t>
            </a:r>
            <a:endParaRPr lang="cs-CZ" dirty="0" smtClean="0"/>
          </a:p>
          <a:p>
            <a:pPr>
              <a:buNone/>
            </a:pPr>
            <a:endParaRPr lang="en-US" dirty="0" smtClean="0"/>
          </a:p>
          <a:p>
            <a:r>
              <a:rPr lang="cs-CZ" dirty="0" smtClean="0"/>
              <a:t>Závislosti mohou být tranzitivní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14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se závislosti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Závislosti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komplikují</a:t>
            </a:r>
            <a:r>
              <a:rPr lang="en-US" dirty="0" smtClean="0"/>
              <a:t> </a:t>
            </a:r>
            <a:r>
              <a:rPr lang="en-US" dirty="0" err="1" smtClean="0"/>
              <a:t>údržbu</a:t>
            </a:r>
            <a:r>
              <a:rPr lang="en-US" dirty="0" smtClean="0"/>
              <a:t> </a:t>
            </a:r>
            <a:r>
              <a:rPr lang="en-US" dirty="0" err="1" smtClean="0"/>
              <a:t>kódu</a:t>
            </a:r>
            <a:r>
              <a:rPr lang="en-US" dirty="0" smtClean="0"/>
              <a:t> (</a:t>
            </a:r>
            <a:r>
              <a:rPr lang="en-US" dirty="0" err="1" smtClean="0"/>
              <a:t>změny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složité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brání</a:t>
            </a:r>
            <a:r>
              <a:rPr lang="en-US" dirty="0" smtClean="0"/>
              <a:t> </a:t>
            </a:r>
            <a:r>
              <a:rPr lang="en-US" dirty="0" err="1" smtClean="0"/>
              <a:t>znovupoužitelnosti</a:t>
            </a:r>
            <a:r>
              <a:rPr lang="en-US" dirty="0" smtClean="0"/>
              <a:t> </a:t>
            </a:r>
            <a:r>
              <a:rPr lang="en-US" dirty="0" err="1" smtClean="0"/>
              <a:t>kódu</a:t>
            </a:r>
            <a:r>
              <a:rPr lang="en-US" dirty="0" smtClean="0"/>
              <a:t>;</a:t>
            </a:r>
          </a:p>
          <a:p>
            <a:pPr lvl="1"/>
            <a:r>
              <a:rPr lang="pl-PL" dirty="0" smtClean="0"/>
              <a:t>indikují chybu v dekompozici (pokud je jich moc).</a:t>
            </a:r>
          </a:p>
          <a:p>
            <a:endParaRPr lang="en-US" dirty="0" smtClean="0"/>
          </a:p>
          <a:p>
            <a:r>
              <a:rPr lang="en-US" dirty="0" err="1" smtClean="0"/>
              <a:t>Zásadní</a:t>
            </a:r>
            <a:r>
              <a:rPr lang="en-US" dirty="0" smtClean="0"/>
              <a:t> </a:t>
            </a:r>
            <a:r>
              <a:rPr lang="en-US" dirty="0" err="1" smtClean="0"/>
              <a:t>chybou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cyklické</a:t>
            </a:r>
            <a:r>
              <a:rPr lang="en-US" dirty="0" smtClean="0"/>
              <a:t> </a:t>
            </a:r>
            <a:r>
              <a:rPr lang="en-US" dirty="0" err="1" smtClean="0"/>
              <a:t>závislosti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nikdy</a:t>
            </a:r>
            <a:r>
              <a:rPr lang="en-US" dirty="0" smtClean="0"/>
              <a:t> se </a:t>
            </a:r>
            <a:r>
              <a:rPr lang="en-US" dirty="0" err="1" smtClean="0"/>
              <a:t>nesmí</a:t>
            </a:r>
            <a:r>
              <a:rPr lang="en-US" dirty="0" smtClean="0"/>
              <a:t> </a:t>
            </a:r>
            <a:r>
              <a:rPr lang="en-US" dirty="0" err="1" smtClean="0"/>
              <a:t>objevit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vždy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důsledkem</a:t>
            </a:r>
            <a:r>
              <a:rPr lang="en-US" dirty="0" smtClean="0"/>
              <a:t> </a:t>
            </a:r>
            <a:r>
              <a:rPr lang="en-US" dirty="0" err="1" smtClean="0"/>
              <a:t>špatné</a:t>
            </a:r>
            <a:r>
              <a:rPr lang="en-US" dirty="0" smtClean="0"/>
              <a:t> </a:t>
            </a:r>
            <a:r>
              <a:rPr lang="en-US" dirty="0" err="1" smtClean="0"/>
              <a:t>dekompozice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vždy</a:t>
            </a:r>
            <a:r>
              <a:rPr lang="en-US" dirty="0" smtClean="0"/>
              <a:t> se </a:t>
            </a:r>
            <a:r>
              <a:rPr lang="en-US" dirty="0" err="1" smtClean="0"/>
              <a:t>dají</a:t>
            </a:r>
            <a:r>
              <a:rPr lang="en-US" dirty="0" smtClean="0"/>
              <a:t> </a:t>
            </a:r>
            <a:r>
              <a:rPr lang="en-US" dirty="0" err="1" smtClean="0"/>
              <a:t>odstranit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15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problematických závislostí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16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3889375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odstranit </a:t>
            </a:r>
            <a:r>
              <a:rPr lang="cs-CZ" dirty="0" smtClean="0"/>
              <a:t>závislosti</a:t>
            </a:r>
            <a:r>
              <a:rPr lang="en-US" smtClean="0"/>
              <a:t>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17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Refaktoring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Refaktoring</a:t>
            </a:r>
            <a:r>
              <a:rPr lang="en-US" dirty="0" smtClean="0"/>
              <a:t> je </a:t>
            </a:r>
            <a:r>
              <a:rPr lang="en-US" dirty="0" err="1" smtClean="0"/>
              <a:t>změna</a:t>
            </a:r>
            <a:r>
              <a:rPr lang="en-US" dirty="0" smtClean="0"/>
              <a:t> </a:t>
            </a:r>
            <a:r>
              <a:rPr lang="en-US" dirty="0" err="1" smtClean="0"/>
              <a:t>struktury</a:t>
            </a:r>
            <a:r>
              <a:rPr lang="en-US" dirty="0" smtClean="0"/>
              <a:t> </a:t>
            </a:r>
            <a:r>
              <a:rPr lang="en-US" dirty="0" err="1" smtClean="0"/>
              <a:t>kódu</a:t>
            </a:r>
            <a:r>
              <a:rPr lang="en-US" dirty="0" smtClean="0"/>
              <a:t>, </a:t>
            </a:r>
            <a:r>
              <a:rPr lang="en-US" dirty="0" err="1" smtClean="0"/>
              <a:t>aniž</a:t>
            </a:r>
            <a:r>
              <a:rPr lang="en-US" dirty="0" smtClean="0"/>
              <a:t> by </a:t>
            </a:r>
            <a:r>
              <a:rPr lang="en-US" dirty="0" err="1" smtClean="0"/>
              <a:t>došlo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změně</a:t>
            </a:r>
            <a:r>
              <a:rPr lang="en-US" dirty="0" smtClean="0"/>
              <a:t> </a:t>
            </a:r>
            <a:r>
              <a:rPr lang="en-US" dirty="0" err="1" smtClean="0"/>
              <a:t>funkčnosti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Málokdy</a:t>
            </a:r>
            <a:r>
              <a:rPr lang="en-US" dirty="0" smtClean="0"/>
              <a:t> se </a:t>
            </a:r>
            <a:r>
              <a:rPr lang="en-US" dirty="0" err="1" smtClean="0"/>
              <a:t>podaří</a:t>
            </a:r>
            <a:r>
              <a:rPr lang="en-US" dirty="0" smtClean="0"/>
              <a:t> </a:t>
            </a:r>
            <a:r>
              <a:rPr lang="en-US" dirty="0" err="1" smtClean="0"/>
              <a:t>vše</a:t>
            </a:r>
            <a:r>
              <a:rPr lang="en-US" dirty="0" smtClean="0"/>
              <a:t> </a:t>
            </a:r>
            <a:r>
              <a:rPr lang="en-US" dirty="0" err="1" smtClean="0"/>
              <a:t>navrhnout</a:t>
            </a:r>
            <a:r>
              <a:rPr lang="en-US" dirty="0" smtClean="0"/>
              <a:t> </a:t>
            </a:r>
            <a:r>
              <a:rPr lang="en-US" dirty="0" err="1" smtClean="0"/>
              <a:t>správně</a:t>
            </a:r>
            <a:r>
              <a:rPr lang="en-US" dirty="0" smtClean="0"/>
              <a:t> </a:t>
            </a:r>
            <a:r>
              <a:rPr lang="en-US" dirty="0" err="1" smtClean="0"/>
              <a:t>hned</a:t>
            </a:r>
            <a:r>
              <a:rPr lang="en-US" dirty="0" smtClean="0"/>
              <a:t> </a:t>
            </a:r>
            <a:r>
              <a:rPr lang="en-US" dirty="0" err="1" smtClean="0"/>
              <a:t>napoprvé</a:t>
            </a:r>
            <a:r>
              <a:rPr lang="en-US" dirty="0" smtClean="0"/>
              <a:t>, </a:t>
            </a:r>
            <a:r>
              <a:rPr lang="en-US" dirty="0" err="1" smtClean="0"/>
              <a:t>případně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dojít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vývoje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změně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upřesnění</a:t>
            </a:r>
            <a:r>
              <a:rPr lang="en-US" dirty="0" smtClean="0"/>
              <a:t> </a:t>
            </a:r>
            <a:r>
              <a:rPr lang="en-US" dirty="0" err="1" smtClean="0"/>
              <a:t>požadavků</a:t>
            </a:r>
            <a:r>
              <a:rPr lang="en-US" dirty="0" smtClean="0"/>
              <a:t>. Proto je </a:t>
            </a:r>
            <a:r>
              <a:rPr lang="en-US" dirty="0" err="1" smtClean="0"/>
              <a:t>občas</a:t>
            </a:r>
            <a:r>
              <a:rPr lang="en-US" dirty="0" smtClean="0"/>
              <a:t> </a:t>
            </a:r>
            <a:r>
              <a:rPr lang="en-US" dirty="0" err="1" smtClean="0"/>
              <a:t>potřeba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 </a:t>
            </a:r>
            <a:r>
              <a:rPr lang="en-US" dirty="0" err="1" smtClean="0"/>
              <a:t>kódu</a:t>
            </a:r>
            <a:r>
              <a:rPr lang="en-US" dirty="0" smtClean="0"/>
              <a:t> </a:t>
            </a:r>
            <a:r>
              <a:rPr lang="en-US" dirty="0" err="1" smtClean="0"/>
              <a:t>změnit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Řada</a:t>
            </a:r>
            <a:r>
              <a:rPr lang="en-US" dirty="0" smtClean="0"/>
              <a:t> </a:t>
            </a:r>
            <a:r>
              <a:rPr lang="en-US" dirty="0" err="1" smtClean="0"/>
              <a:t>agilních</a:t>
            </a:r>
            <a:r>
              <a:rPr lang="en-US" dirty="0" smtClean="0"/>
              <a:t> </a:t>
            </a:r>
            <a:r>
              <a:rPr lang="en-US" dirty="0" err="1" smtClean="0"/>
              <a:t>metodik</a:t>
            </a:r>
            <a:r>
              <a:rPr lang="en-US" dirty="0" smtClean="0"/>
              <a:t> (TDD, XP, </a:t>
            </a:r>
            <a:r>
              <a:rPr lang="en-US" dirty="0" err="1" smtClean="0"/>
              <a:t>apod</a:t>
            </a:r>
            <a:r>
              <a:rPr lang="en-US" dirty="0" smtClean="0"/>
              <a:t>.) </a:t>
            </a:r>
            <a:r>
              <a:rPr lang="en-US" dirty="0" err="1" smtClean="0"/>
              <a:t>používá</a:t>
            </a:r>
            <a:r>
              <a:rPr lang="en-US" dirty="0" smtClean="0"/>
              <a:t> </a:t>
            </a:r>
            <a:r>
              <a:rPr lang="en-US" dirty="0" err="1" smtClean="0"/>
              <a:t>refaktoring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základních</a:t>
            </a:r>
            <a:r>
              <a:rPr lang="en-US" dirty="0" smtClean="0"/>
              <a:t> </a:t>
            </a:r>
            <a:r>
              <a:rPr lang="en-US" dirty="0" err="1" smtClean="0"/>
              <a:t>nástrojů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18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při </a:t>
            </a:r>
            <a:r>
              <a:rPr lang="cs-CZ" dirty="0" err="1" smtClean="0"/>
              <a:t>refaktoringu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refaktoringu</a:t>
            </a:r>
            <a:r>
              <a:rPr lang="en-US" dirty="0" smtClean="0"/>
              <a:t> </a:t>
            </a:r>
            <a:r>
              <a:rPr lang="en-US" dirty="0" err="1" smtClean="0"/>
              <a:t>nikdy</a:t>
            </a:r>
            <a:r>
              <a:rPr lang="en-US" dirty="0" smtClean="0"/>
              <a:t> </a:t>
            </a:r>
            <a:r>
              <a:rPr lang="en-US" dirty="0" err="1" smtClean="0"/>
              <a:t>nepřidáváme</a:t>
            </a:r>
            <a:r>
              <a:rPr lang="en-US" dirty="0" smtClean="0"/>
              <a:t> </a:t>
            </a:r>
            <a:r>
              <a:rPr lang="en-US" dirty="0" err="1" smtClean="0"/>
              <a:t>novou</a:t>
            </a:r>
            <a:r>
              <a:rPr lang="en-US" dirty="0" smtClean="0"/>
              <a:t> </a:t>
            </a:r>
            <a:r>
              <a:rPr lang="en-US" dirty="0" err="1" smtClean="0"/>
              <a:t>funkcionalitu</a:t>
            </a:r>
            <a:r>
              <a:rPr lang="en-US" dirty="0" smtClean="0"/>
              <a:t>, </a:t>
            </a:r>
            <a:r>
              <a:rPr lang="en-US" dirty="0" err="1" smtClean="0"/>
              <a:t>pouze</a:t>
            </a:r>
            <a:r>
              <a:rPr lang="en-US" dirty="0" smtClean="0"/>
              <a:t> </a:t>
            </a:r>
            <a:r>
              <a:rPr lang="en-US" dirty="0" err="1" smtClean="0"/>
              <a:t>měníme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 </a:t>
            </a:r>
            <a:r>
              <a:rPr lang="en-US" dirty="0" err="1" smtClean="0"/>
              <a:t>kódu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Klíčem</a:t>
            </a:r>
            <a:r>
              <a:rPr lang="en-US" dirty="0" smtClean="0"/>
              <a:t> k </a:t>
            </a:r>
            <a:r>
              <a:rPr lang="en-US" dirty="0" err="1" smtClean="0"/>
              <a:t>úspěchu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jednotkové</a:t>
            </a:r>
            <a:r>
              <a:rPr lang="en-US" dirty="0" smtClean="0"/>
              <a:t> testy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19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Obsah</a:t>
            </a:r>
            <a:endParaRPr lang="en-US" dirty="0"/>
          </a:p>
        </p:txBody>
      </p:sp>
      <p:sp>
        <p:nvSpPr>
          <p:cNvPr id="17" name="Zástupný symbol pro obsah 1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Organizace předmětu</a:t>
            </a:r>
            <a:endParaRPr lang="en-US" dirty="0" smtClean="0"/>
          </a:p>
          <a:p>
            <a:r>
              <a:rPr lang="cs-CZ" dirty="0" smtClean="0"/>
              <a:t>Osnova předmětu</a:t>
            </a:r>
          </a:p>
          <a:p>
            <a:r>
              <a:rPr lang="cs-CZ" dirty="0" smtClean="0"/>
              <a:t>Nejdůležitější pravidlo</a:t>
            </a:r>
            <a:endParaRPr lang="en-US" dirty="0" smtClean="0"/>
          </a:p>
          <a:p>
            <a:r>
              <a:rPr lang="cs-CZ" dirty="0" smtClean="0"/>
              <a:t>Rekapitulace ostatních důležitých zásad</a:t>
            </a:r>
          </a:p>
          <a:p>
            <a:r>
              <a:rPr lang="cs-CZ" dirty="0" smtClean="0"/>
              <a:t>Úvod do objektové dekompozice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</a:t>
            </a:fld>
            <a:r>
              <a:rPr lang="en-US" dirty="0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9694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Refactoring: Improving the Design of Existing Code</a:t>
            </a:r>
          </a:p>
          <a:p>
            <a:pPr marL="0" indent="0">
              <a:buNone/>
            </a:pPr>
            <a:r>
              <a:rPr lang="en-US" sz="2400" b="0" dirty="0" smtClean="0"/>
              <a:t>Martin Fowler, Kent Beck, John Brant, William </a:t>
            </a:r>
            <a:r>
              <a:rPr lang="en-US" sz="2400" b="0" dirty="0" err="1" smtClean="0"/>
              <a:t>Opdyke</a:t>
            </a:r>
            <a:r>
              <a:rPr lang="en-US" sz="2400" b="0" dirty="0" smtClean="0"/>
              <a:t>, Don Roberts</a:t>
            </a:r>
          </a:p>
          <a:p>
            <a:pPr marL="0" indent="0">
              <a:buNone/>
            </a:pPr>
            <a:r>
              <a:rPr lang="en-US" sz="1800" dirty="0" smtClean="0">
                <a:hlinkClick r:id="rId2"/>
              </a:rPr>
              <a:t>http://amazon.com/dp/0201485672/</a:t>
            </a:r>
            <a:endParaRPr lang="cs-CZ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20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336" y="1460992"/>
            <a:ext cx="3541216" cy="4526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ctr">
              <a:buNone/>
            </a:pPr>
            <a:r>
              <a:rPr lang="cs-CZ" sz="25000" dirty="0" smtClean="0"/>
              <a:t>?</a:t>
            </a:r>
            <a:endParaRPr lang="en-US" sz="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21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a osnova předmětu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předmětu</a:t>
            </a:r>
          </a:p>
          <a:p>
            <a:pPr lvl="1"/>
            <a:r>
              <a:rPr lang="cs-CZ" dirty="0" smtClean="0">
                <a:hlinkClick r:id="rId2"/>
              </a:rPr>
              <a:t>http://is.muni.cz/el/1433/jaro2013/PV168/op/Organizace.html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Osnova předmětu</a:t>
            </a:r>
          </a:p>
          <a:p>
            <a:pPr lvl="1"/>
            <a:r>
              <a:rPr lang="cs-CZ" dirty="0" smtClean="0">
                <a:hlinkClick r:id="rId3"/>
              </a:rPr>
              <a:t>h</a:t>
            </a:r>
            <a:r>
              <a:rPr lang="en-US" dirty="0" smtClean="0">
                <a:hlinkClick r:id="rId3"/>
              </a:rPr>
              <a:t>ttps://is.muni.cz/auth/el/1433/jaro2013/PV168/index.qwarp</a:t>
            </a:r>
            <a:endParaRPr lang="cs-CZ" dirty="0" smtClean="0"/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3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Nejdůležitější pravidlo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algn="ctr">
              <a:buNone/>
            </a:pPr>
            <a:r>
              <a:rPr lang="cs-CZ" sz="25000" dirty="0" smtClean="0"/>
              <a:t>KISS</a:t>
            </a:r>
            <a:endParaRPr lang="en-US" sz="25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4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1037" y="4725144"/>
            <a:ext cx="2112963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Rekapitulace ostatních důležitých zásad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http://kore.fi.muni.cz/wiki/index.php/Jak_vyv%C3%ADjet_programy_v_Jav%C4%9B</a:t>
            </a:r>
            <a:r>
              <a:rPr lang="cs-CZ" dirty="0" smtClean="0"/>
              <a:t> </a:t>
            </a:r>
            <a:br>
              <a:rPr lang="cs-CZ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5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Effective Java (2nd Edition)</a:t>
            </a:r>
          </a:p>
          <a:p>
            <a:pPr marL="0" indent="0">
              <a:buNone/>
            </a:pPr>
            <a:r>
              <a:rPr lang="en-US" sz="2400" b="0" dirty="0" smtClean="0"/>
              <a:t>Joshua Bloch</a:t>
            </a:r>
          </a:p>
          <a:p>
            <a:pPr marL="0" indent="0">
              <a:buNone/>
            </a:pPr>
            <a:r>
              <a:rPr lang="en-US" sz="1800" dirty="0" smtClean="0">
                <a:hlinkClick r:id="rId2"/>
              </a:rPr>
              <a:t>http://amazon.com/dp/0321356683/</a:t>
            </a:r>
            <a:endParaRPr lang="cs-CZ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6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537" y="1460802"/>
            <a:ext cx="3592814" cy="4526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Objektová</a:t>
            </a:r>
            <a:r>
              <a:rPr lang="en-US" dirty="0" smtClean="0"/>
              <a:t> </a:t>
            </a:r>
            <a:r>
              <a:rPr lang="en-US" dirty="0" err="1" smtClean="0"/>
              <a:t>dekompozice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Dekompozice</a:t>
            </a:r>
            <a:r>
              <a:rPr lang="en-US" dirty="0" smtClean="0"/>
              <a:t> je </a:t>
            </a:r>
            <a:r>
              <a:rPr lang="en-US" dirty="0" err="1" smtClean="0"/>
              <a:t>rozklad</a:t>
            </a:r>
            <a:r>
              <a:rPr lang="en-US" dirty="0" smtClean="0"/>
              <a:t> </a:t>
            </a:r>
            <a:r>
              <a:rPr lang="en-US" dirty="0" err="1" smtClean="0"/>
              <a:t>problému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dílčí</a:t>
            </a:r>
            <a:r>
              <a:rPr lang="en-US" dirty="0" smtClean="0"/>
              <a:t> </a:t>
            </a:r>
            <a:r>
              <a:rPr lang="en-US" dirty="0" err="1" smtClean="0"/>
              <a:t>podproblémy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pak</a:t>
            </a:r>
            <a:r>
              <a:rPr lang="en-US" dirty="0" smtClean="0"/>
              <a:t> </a:t>
            </a:r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en-US" dirty="0" err="1" smtClean="0"/>
              <a:t>samostatně</a:t>
            </a:r>
            <a:r>
              <a:rPr lang="en-US" dirty="0" smtClean="0"/>
              <a:t>. V </a:t>
            </a:r>
            <a:r>
              <a:rPr lang="en-US" dirty="0" err="1" smtClean="0"/>
              <a:t>případě</a:t>
            </a:r>
            <a:r>
              <a:rPr lang="en-US" dirty="0" smtClean="0"/>
              <a:t> </a:t>
            </a:r>
            <a:r>
              <a:rPr lang="en-US" dirty="0" err="1" smtClean="0"/>
              <a:t>programování</a:t>
            </a:r>
            <a:r>
              <a:rPr lang="en-US" dirty="0" smtClean="0"/>
              <a:t> se </a:t>
            </a:r>
            <a:r>
              <a:rPr lang="en-US" dirty="0" err="1" smtClean="0"/>
              <a:t>jedná</a:t>
            </a:r>
            <a:r>
              <a:rPr lang="en-US" dirty="0" smtClean="0"/>
              <a:t> </a:t>
            </a:r>
            <a:r>
              <a:rPr lang="en-US" dirty="0" err="1" smtClean="0"/>
              <a:t>zejména</a:t>
            </a:r>
            <a:r>
              <a:rPr lang="en-US" dirty="0" smtClean="0"/>
              <a:t> o </a:t>
            </a:r>
            <a:r>
              <a:rPr lang="en-US" dirty="0" err="1" smtClean="0"/>
              <a:t>rozdělení</a:t>
            </a:r>
            <a:r>
              <a:rPr lang="en-US" dirty="0" smtClean="0"/>
              <a:t> </a:t>
            </a:r>
            <a:r>
              <a:rPr lang="en-US" dirty="0" err="1" smtClean="0"/>
              <a:t>programu</a:t>
            </a:r>
            <a:r>
              <a:rPr lang="en-US" dirty="0" smtClean="0"/>
              <a:t> do </a:t>
            </a:r>
            <a:r>
              <a:rPr lang="en-US" dirty="0" err="1" smtClean="0"/>
              <a:t>modulů</a:t>
            </a:r>
            <a:r>
              <a:rPr lang="en-US" dirty="0" smtClean="0"/>
              <a:t>, </a:t>
            </a:r>
            <a:r>
              <a:rPr lang="en-US" dirty="0" err="1" smtClean="0"/>
              <a:t>objektů</a:t>
            </a:r>
            <a:r>
              <a:rPr lang="en-US" dirty="0" smtClean="0"/>
              <a:t> a </a:t>
            </a:r>
            <a:r>
              <a:rPr lang="en-US" dirty="0" err="1" smtClean="0"/>
              <a:t>metod</a:t>
            </a:r>
            <a:r>
              <a:rPr lang="en-US" dirty="0" smtClean="0"/>
              <a:t>.</a:t>
            </a:r>
          </a:p>
          <a:p>
            <a:endParaRPr lang="cs-CZ" b="0" dirty="0" smtClean="0"/>
          </a:p>
          <a:p>
            <a:r>
              <a:rPr lang="en-US" b="0" dirty="0" err="1" smtClean="0"/>
              <a:t>Dobrá</a:t>
            </a:r>
            <a:r>
              <a:rPr lang="en-US" b="0" dirty="0" smtClean="0"/>
              <a:t> </a:t>
            </a:r>
            <a:r>
              <a:rPr lang="en-US" b="0" dirty="0" err="1" smtClean="0"/>
              <a:t>dekompozice</a:t>
            </a:r>
            <a:r>
              <a:rPr lang="en-US" b="0" dirty="0" smtClean="0"/>
              <a:t> je </a:t>
            </a:r>
            <a:r>
              <a:rPr lang="en-US" b="0" dirty="0" err="1" smtClean="0"/>
              <a:t>důležitou</a:t>
            </a:r>
            <a:r>
              <a:rPr lang="en-US" b="0" dirty="0" smtClean="0"/>
              <a:t> </a:t>
            </a:r>
            <a:r>
              <a:rPr lang="en-US" b="0" dirty="0" err="1" smtClean="0"/>
              <a:t>součástí</a:t>
            </a:r>
            <a:r>
              <a:rPr lang="en-US" b="0" dirty="0" smtClean="0"/>
              <a:t> </a:t>
            </a:r>
            <a:r>
              <a:rPr lang="en-US" b="0" dirty="0" err="1" smtClean="0"/>
              <a:t>dobrého</a:t>
            </a:r>
            <a:r>
              <a:rPr lang="en-US" b="0" dirty="0" smtClean="0"/>
              <a:t> </a:t>
            </a:r>
            <a:r>
              <a:rPr lang="en-US" b="0" dirty="0" err="1" smtClean="0"/>
              <a:t>návrhu</a:t>
            </a:r>
            <a:r>
              <a:rPr lang="en-US" b="0" dirty="0" smtClean="0"/>
              <a:t> </a:t>
            </a:r>
            <a:r>
              <a:rPr lang="en-US" b="0" dirty="0" err="1" smtClean="0"/>
              <a:t>programu</a:t>
            </a:r>
            <a:r>
              <a:rPr lang="en-US" b="0" dirty="0" smtClean="0"/>
              <a:t>.</a:t>
            </a:r>
          </a:p>
          <a:p>
            <a:endParaRPr lang="cs-CZ" dirty="0" smtClean="0"/>
          </a:p>
          <a:p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i="1" dirty="0" err="1" smtClean="0"/>
              <a:t>Rozděl</a:t>
            </a:r>
            <a:r>
              <a:rPr lang="en-US" i="1" dirty="0" smtClean="0"/>
              <a:t> a </a:t>
            </a:r>
            <a:r>
              <a:rPr lang="en-US" i="1" dirty="0" err="1" smtClean="0"/>
              <a:t>panuj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7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se pozná dobrá dekompozice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Dobře</a:t>
            </a:r>
            <a:r>
              <a:rPr lang="en-US" dirty="0" smtClean="0"/>
              <a:t> </a:t>
            </a:r>
            <a:r>
              <a:rPr lang="en-US" dirty="0" err="1" smtClean="0"/>
              <a:t>provedená</a:t>
            </a:r>
            <a:r>
              <a:rPr lang="en-US" dirty="0" smtClean="0"/>
              <a:t> </a:t>
            </a:r>
            <a:r>
              <a:rPr lang="en-US" dirty="0" err="1" smtClean="0"/>
              <a:t>dekompozice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Je </a:t>
            </a:r>
            <a:r>
              <a:rPr lang="en-US" dirty="0" err="1" smtClean="0"/>
              <a:t>jednoduchá</a:t>
            </a:r>
            <a:r>
              <a:rPr lang="en-US" dirty="0" smtClean="0"/>
              <a:t> (</a:t>
            </a:r>
            <a:r>
              <a:rPr lang="en-US" dirty="0" err="1" smtClean="0"/>
              <a:t>vyhýbáme</a:t>
            </a:r>
            <a:r>
              <a:rPr lang="en-US" dirty="0" smtClean="0"/>
              <a:t> se </a:t>
            </a:r>
            <a:r>
              <a:rPr lang="en-US" dirty="0" err="1" smtClean="0"/>
              <a:t>zbytečně</a:t>
            </a:r>
            <a:r>
              <a:rPr lang="en-US" dirty="0" smtClean="0"/>
              <a:t> </a:t>
            </a:r>
            <a:r>
              <a:rPr lang="en-US" dirty="0" err="1" smtClean="0"/>
              <a:t>komplikovaným</a:t>
            </a:r>
            <a:r>
              <a:rPr lang="en-US" dirty="0" smtClean="0"/>
              <a:t> </a:t>
            </a:r>
            <a:r>
              <a:rPr lang="en-US" dirty="0" err="1" smtClean="0"/>
              <a:t>návrhům</a:t>
            </a:r>
            <a:r>
              <a:rPr lang="en-US" dirty="0" smtClean="0"/>
              <a:t> a </a:t>
            </a:r>
            <a:r>
              <a:rPr lang="en-US" dirty="0" err="1" smtClean="0"/>
              <a:t>neřešíme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řešit</a:t>
            </a:r>
            <a:r>
              <a:rPr lang="en-US" dirty="0" smtClean="0"/>
              <a:t> </a:t>
            </a:r>
            <a:r>
              <a:rPr lang="en-US" dirty="0" err="1" smtClean="0"/>
              <a:t>nemusíme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Každá</a:t>
            </a:r>
            <a:r>
              <a:rPr lang="en-US" dirty="0" smtClean="0"/>
              <a:t> </a:t>
            </a:r>
            <a:r>
              <a:rPr lang="en-US" dirty="0" err="1" smtClean="0"/>
              <a:t>komponenta</a:t>
            </a:r>
            <a:r>
              <a:rPr lang="en-US" dirty="0" smtClean="0"/>
              <a:t> (</a:t>
            </a:r>
            <a:r>
              <a:rPr lang="en-US" dirty="0" err="1" smtClean="0"/>
              <a:t>třída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) je co </a:t>
            </a:r>
            <a:r>
              <a:rPr lang="en-US" dirty="0" err="1" smtClean="0"/>
              <a:t>nejjednodušší</a:t>
            </a:r>
            <a:r>
              <a:rPr lang="en-US" dirty="0" smtClean="0"/>
              <a:t> (ale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dávala</a:t>
            </a:r>
            <a:r>
              <a:rPr lang="en-US" dirty="0" smtClean="0"/>
              <a:t> </a:t>
            </a:r>
            <a:r>
              <a:rPr lang="en-US" dirty="0" err="1" smtClean="0"/>
              <a:t>smysl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komponentami</a:t>
            </a:r>
            <a:r>
              <a:rPr lang="en-US" dirty="0" smtClean="0"/>
              <a:t> je co </a:t>
            </a:r>
            <a:r>
              <a:rPr lang="en-US" dirty="0" err="1" smtClean="0"/>
              <a:t>nejméně</a:t>
            </a:r>
            <a:r>
              <a:rPr lang="en-US" dirty="0" smtClean="0"/>
              <a:t> </a:t>
            </a:r>
            <a:r>
              <a:rPr lang="en-US" dirty="0" err="1" smtClean="0"/>
              <a:t>závislostí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Neobsahuje</a:t>
            </a:r>
            <a:r>
              <a:rPr lang="en-US" dirty="0" smtClean="0"/>
              <a:t> </a:t>
            </a:r>
            <a:r>
              <a:rPr lang="en-US" dirty="0" err="1" smtClean="0"/>
              <a:t>duplicitní</a:t>
            </a:r>
            <a:r>
              <a:rPr lang="en-US" dirty="0" smtClean="0"/>
              <a:t> </a:t>
            </a:r>
            <a:r>
              <a:rPr lang="en-US" dirty="0" err="1" smtClean="0"/>
              <a:t>kód</a:t>
            </a:r>
            <a:endParaRPr lang="en-US" dirty="0" smtClean="0"/>
          </a:p>
          <a:p>
            <a:pPr lvl="1"/>
            <a:r>
              <a:rPr lang="en-US" dirty="0" err="1" smtClean="0"/>
              <a:t>Využívá</a:t>
            </a:r>
            <a:r>
              <a:rPr lang="en-US" dirty="0" smtClean="0"/>
              <a:t> </a:t>
            </a:r>
            <a:r>
              <a:rPr lang="en-US" dirty="0" err="1" smtClean="0"/>
              <a:t>výhody</a:t>
            </a:r>
            <a:r>
              <a:rPr lang="en-US" dirty="0" smtClean="0"/>
              <a:t> </a:t>
            </a:r>
            <a:r>
              <a:rPr lang="en-US" dirty="0" err="1" smtClean="0"/>
              <a:t>zapouzdření</a:t>
            </a:r>
            <a:r>
              <a:rPr lang="en-US" dirty="0" smtClean="0"/>
              <a:t> (</a:t>
            </a:r>
            <a:r>
              <a:rPr lang="en-US" dirty="0" err="1" smtClean="0"/>
              <a:t>skrývání</a:t>
            </a:r>
            <a:r>
              <a:rPr lang="en-US" dirty="0" smtClean="0"/>
              <a:t> </a:t>
            </a:r>
            <a:r>
              <a:rPr lang="en-US" dirty="0" err="1" smtClean="0"/>
              <a:t>složitosti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Používá</a:t>
            </a:r>
            <a:r>
              <a:rPr lang="en-US" dirty="0" smtClean="0"/>
              <a:t> </a:t>
            </a:r>
            <a:r>
              <a:rPr lang="en-US" dirty="0" err="1" smtClean="0"/>
              <a:t>správně</a:t>
            </a:r>
            <a:r>
              <a:rPr lang="en-US" dirty="0" smtClean="0"/>
              <a:t> </a:t>
            </a:r>
            <a:r>
              <a:rPr lang="en-US" dirty="0" err="1" smtClean="0"/>
              <a:t>definovanou</a:t>
            </a:r>
            <a:r>
              <a:rPr lang="en-US" dirty="0" smtClean="0"/>
              <a:t> </a:t>
            </a:r>
            <a:r>
              <a:rPr lang="en-US" dirty="0" err="1" smtClean="0"/>
              <a:t>hierarchii</a:t>
            </a:r>
            <a:r>
              <a:rPr lang="en-US" dirty="0" smtClean="0"/>
              <a:t> </a:t>
            </a:r>
            <a:r>
              <a:rPr lang="en-US" dirty="0" err="1" smtClean="0"/>
              <a:t>výjimek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8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se pozná dobrá dekompozice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Další</a:t>
            </a:r>
            <a:r>
              <a:rPr lang="en-US" dirty="0" smtClean="0"/>
              <a:t> </a:t>
            </a:r>
            <a:r>
              <a:rPr lang="en-US" dirty="0" err="1" smtClean="0"/>
              <a:t>tipy</a:t>
            </a:r>
            <a:r>
              <a:rPr lang="en-US" dirty="0" smtClean="0"/>
              <a:t> pro </a:t>
            </a:r>
            <a:r>
              <a:rPr lang="en-US" dirty="0" err="1" smtClean="0"/>
              <a:t>dekompozici</a:t>
            </a:r>
            <a:endParaRPr lang="en-US" dirty="0" smtClean="0"/>
          </a:p>
          <a:p>
            <a:pPr lvl="1"/>
            <a:r>
              <a:rPr lang="en-US" dirty="0" err="1" smtClean="0"/>
              <a:t>Pokud</a:t>
            </a:r>
            <a:r>
              <a:rPr lang="en-US" dirty="0" smtClean="0"/>
              <a:t> je to </a:t>
            </a:r>
            <a:r>
              <a:rPr lang="en-US" dirty="0" err="1" smtClean="0"/>
              <a:t>možné</a:t>
            </a:r>
            <a:r>
              <a:rPr lang="en-US" dirty="0" smtClean="0"/>
              <a:t>, </a:t>
            </a:r>
            <a:r>
              <a:rPr lang="en-US" dirty="0" err="1" smtClean="0"/>
              <a:t>používejte</a:t>
            </a:r>
            <a:r>
              <a:rPr lang="en-US" dirty="0" smtClean="0"/>
              <a:t> </a:t>
            </a:r>
            <a:r>
              <a:rPr lang="en-US" dirty="0" err="1" smtClean="0"/>
              <a:t>neměnitelné</a:t>
            </a:r>
            <a:r>
              <a:rPr lang="en-US" dirty="0" smtClean="0"/>
              <a:t> </a:t>
            </a:r>
            <a:r>
              <a:rPr lang="en-US" dirty="0" err="1" smtClean="0"/>
              <a:t>třídy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Pro </a:t>
            </a:r>
            <a:r>
              <a:rPr lang="en-US" dirty="0" err="1" smtClean="0"/>
              <a:t>definici</a:t>
            </a:r>
            <a:r>
              <a:rPr lang="en-US" dirty="0" smtClean="0"/>
              <a:t> </a:t>
            </a:r>
            <a:r>
              <a:rPr lang="en-US" dirty="0" err="1" smtClean="0"/>
              <a:t>typů</a:t>
            </a:r>
            <a:r>
              <a:rPr lang="en-US" dirty="0" smtClean="0"/>
              <a:t>, </a:t>
            </a:r>
            <a:r>
              <a:rPr lang="en-US" dirty="0" err="1" smtClean="0"/>
              <a:t>služeb</a:t>
            </a:r>
            <a:r>
              <a:rPr lang="en-US" dirty="0" smtClean="0"/>
              <a:t> a </a:t>
            </a:r>
            <a:r>
              <a:rPr lang="en-US" dirty="0" err="1" smtClean="0"/>
              <a:t>potenciálně</a:t>
            </a:r>
            <a:r>
              <a:rPr lang="en-US" dirty="0" smtClean="0"/>
              <a:t> </a:t>
            </a:r>
            <a:r>
              <a:rPr lang="en-US" dirty="0" err="1" smtClean="0"/>
              <a:t>vyměnitelných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obecných</a:t>
            </a:r>
            <a:r>
              <a:rPr lang="en-US" dirty="0" smtClean="0"/>
              <a:t> </a:t>
            </a:r>
            <a:r>
              <a:rPr lang="en-US" dirty="0" err="1" smtClean="0"/>
              <a:t>komponent</a:t>
            </a:r>
            <a:r>
              <a:rPr lang="en-US" dirty="0" smtClean="0"/>
              <a:t> </a:t>
            </a:r>
            <a:r>
              <a:rPr lang="en-US" dirty="0" err="1" smtClean="0"/>
              <a:t>používejte</a:t>
            </a:r>
            <a:r>
              <a:rPr lang="en-US" dirty="0" smtClean="0"/>
              <a:t> </a:t>
            </a:r>
            <a:r>
              <a:rPr lang="en-US" dirty="0" err="1" smtClean="0"/>
              <a:t>rozhraní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komponentami</a:t>
            </a:r>
            <a:r>
              <a:rPr lang="en-US" dirty="0" smtClean="0"/>
              <a:t> je co </a:t>
            </a:r>
            <a:r>
              <a:rPr lang="en-US" dirty="0" err="1" smtClean="0"/>
              <a:t>nejméně</a:t>
            </a:r>
            <a:r>
              <a:rPr lang="en-US" dirty="0" smtClean="0"/>
              <a:t> </a:t>
            </a:r>
            <a:r>
              <a:rPr lang="en-US" dirty="0" err="1" smtClean="0"/>
              <a:t>závislostí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Omezte</a:t>
            </a:r>
            <a:r>
              <a:rPr lang="en-US" dirty="0" smtClean="0"/>
              <a:t> </a:t>
            </a:r>
            <a:r>
              <a:rPr lang="en-US" dirty="0" err="1" smtClean="0"/>
              <a:t>použití</a:t>
            </a:r>
            <a:r>
              <a:rPr lang="en-US" dirty="0" smtClean="0"/>
              <a:t> </a:t>
            </a:r>
            <a:r>
              <a:rPr lang="en-US" dirty="0" err="1" smtClean="0"/>
              <a:t>dědičnosti</a:t>
            </a:r>
            <a:r>
              <a:rPr lang="en-US" dirty="0" smtClean="0"/>
              <a:t> (</a:t>
            </a:r>
            <a:r>
              <a:rPr lang="en-US" dirty="0" err="1" smtClean="0"/>
              <a:t>často</a:t>
            </a:r>
            <a:r>
              <a:rPr lang="en-US" dirty="0" smtClean="0"/>
              <a:t> je </a:t>
            </a:r>
            <a:r>
              <a:rPr lang="en-US" dirty="0" err="1" smtClean="0"/>
              <a:t>vhodnější</a:t>
            </a:r>
            <a:r>
              <a:rPr lang="en-US" dirty="0" smtClean="0"/>
              <a:t> </a:t>
            </a:r>
            <a:r>
              <a:rPr lang="en-US" dirty="0" err="1" smtClean="0"/>
              <a:t>kombinace</a:t>
            </a:r>
            <a:r>
              <a:rPr lang="en-US" dirty="0" smtClean="0"/>
              <a:t> </a:t>
            </a:r>
            <a:r>
              <a:rPr lang="en-US" dirty="0" err="1" smtClean="0"/>
              <a:t>kompozice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agregace</a:t>
            </a:r>
            <a:r>
              <a:rPr lang="en-US" dirty="0" smtClean="0"/>
              <a:t> a </a:t>
            </a:r>
            <a:r>
              <a:rPr lang="en-US" dirty="0" err="1" smtClean="0"/>
              <a:t>delegování</a:t>
            </a:r>
            <a:r>
              <a:rPr lang="en-US" dirty="0" smtClean="0"/>
              <a:t>).</a:t>
            </a:r>
          </a:p>
          <a:p>
            <a:pPr lvl="1"/>
            <a:r>
              <a:rPr lang="en-US" dirty="0" err="1" smtClean="0"/>
              <a:t>Klíčem</a:t>
            </a:r>
            <a:r>
              <a:rPr lang="en-US" dirty="0" smtClean="0"/>
              <a:t> je </a:t>
            </a:r>
            <a:r>
              <a:rPr lang="en-US" dirty="0" err="1" smtClean="0"/>
              <a:t>využití</a:t>
            </a:r>
            <a:r>
              <a:rPr lang="en-US" dirty="0" smtClean="0"/>
              <a:t> </a:t>
            </a:r>
            <a:r>
              <a:rPr lang="en-US" dirty="0" err="1" smtClean="0"/>
              <a:t>existujících</a:t>
            </a:r>
            <a:r>
              <a:rPr lang="en-US" dirty="0" smtClean="0"/>
              <a:t> </a:t>
            </a:r>
            <a:r>
              <a:rPr lang="en-US" dirty="0" err="1" smtClean="0"/>
              <a:t>komponent</a:t>
            </a:r>
            <a:r>
              <a:rPr lang="en-US" dirty="0" smtClean="0"/>
              <a:t> (</a:t>
            </a:r>
            <a:r>
              <a:rPr lang="en-US" dirty="0" err="1" smtClean="0"/>
              <a:t>knihovny</a:t>
            </a:r>
            <a:r>
              <a:rPr lang="en-US" dirty="0" smtClean="0"/>
              <a:t>, Java Core API, </a:t>
            </a:r>
            <a:r>
              <a:rPr lang="en-US" dirty="0" err="1" smtClean="0"/>
              <a:t>jakarta</a:t>
            </a:r>
            <a:r>
              <a:rPr lang="en-US" dirty="0" smtClean="0"/>
              <a:t>-commons, </a:t>
            </a:r>
            <a:r>
              <a:rPr lang="en-US" dirty="0" err="1" smtClean="0"/>
              <a:t>frameworky</a:t>
            </a:r>
            <a:r>
              <a:rPr lang="en-US" dirty="0" smtClean="0"/>
              <a:t>, </a:t>
            </a:r>
            <a:r>
              <a:rPr lang="en-US" dirty="0" err="1" smtClean="0"/>
              <a:t>apod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AD1C"/>
                </a:solidFill>
              </a:rPr>
              <a:t>&lt;</a:t>
            </a:r>
            <a:fld id="{0E259CFB-96C1-410A-B0F5-19B2A0669C55}" type="slidenum">
              <a:rPr lang="cs-CZ" smtClean="0"/>
              <a:pPr/>
              <a:t>9</a:t>
            </a:fld>
            <a:r>
              <a:rPr lang="en-US" smtClean="0">
                <a:solidFill>
                  <a:srgbClr val="77AD1C"/>
                </a:solidFill>
              </a:rPr>
              <a:t>&gt;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Vlastní 1">
      <a:dk1>
        <a:srgbClr val="666666"/>
      </a:dk1>
      <a:lt1>
        <a:sysClr val="window" lastClr="FFFFFF"/>
      </a:lt1>
      <a:dk2>
        <a:srgbClr val="007BA5"/>
      </a:dk2>
      <a:lt2>
        <a:srgbClr val="EEECE1"/>
      </a:lt2>
      <a:accent1>
        <a:srgbClr val="007BA5"/>
      </a:accent1>
      <a:accent2>
        <a:srgbClr val="66666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BA5"/>
      </a:hlink>
      <a:folHlink>
        <a:srgbClr val="007BA5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2701963A050B4B86E1C29105ED7319" ma:contentTypeVersion="0" ma:contentTypeDescription="Create a new document." ma:contentTypeScope="" ma:versionID="a71e71c678ba0de3dbf736906b25680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C779DB5-5C0F-45A1-BC21-B394F62534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A06ED2-B3FC-406E-B95F-55C39FA528ED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5AA54F0-FBFD-45FC-805F-D178851DE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710</Words>
  <Application>Microsoft Office PowerPoint</Application>
  <PresentationFormat>On-screen Show (4:3)</PresentationFormat>
  <Paragraphs>122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Motiv systému Office</vt:lpstr>
      <vt:lpstr>Úvod do objektového návrhu</vt:lpstr>
      <vt:lpstr>Obsah</vt:lpstr>
      <vt:lpstr>Organizace a osnova předmětu</vt:lpstr>
      <vt:lpstr>Nejdůležitější pravidlo</vt:lpstr>
      <vt:lpstr>Rekapitulace ostatních důležitých zásad</vt:lpstr>
      <vt:lpstr>Zdroje</vt:lpstr>
      <vt:lpstr>Objektová dekompozice</vt:lpstr>
      <vt:lpstr>Jak se pozná dobrá dekompozice</vt:lpstr>
      <vt:lpstr>Jak se pozná dobrá dekompozice</vt:lpstr>
      <vt:lpstr>Jak na dekompozici</vt:lpstr>
      <vt:lpstr>Entity</vt:lpstr>
      <vt:lpstr>Entity</vt:lpstr>
      <vt:lpstr>Příklad entity</vt:lpstr>
      <vt:lpstr>Závislosti mezi komponentami</vt:lpstr>
      <vt:lpstr>Problémy se závislosti</vt:lpstr>
      <vt:lpstr>Příklad problematických závislostí</vt:lpstr>
      <vt:lpstr>Jak odstranit závislosti?</vt:lpstr>
      <vt:lpstr>Refaktoring</vt:lpstr>
      <vt:lpstr>Zásady při refaktoringu</vt:lpstr>
      <vt:lpstr>Zdroje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samotné prezentace může být i na dva řádky</dc:title>
  <dc:creator>Adámek Petr</dc:creator>
  <cp:lastModifiedBy>adamekp</cp:lastModifiedBy>
  <cp:revision>40</cp:revision>
  <dcterms:created xsi:type="dcterms:W3CDTF">2012-09-26T13:14:54Z</dcterms:created>
  <dcterms:modified xsi:type="dcterms:W3CDTF">2013-02-19T12:57:59Z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0x010100552701963A050B4B86E1C29105ED7319</vt:lpwstr>
  </property>
</Properties>
</file>