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76" r:id="rId4"/>
    <p:sldId id="286" r:id="rId5"/>
    <p:sldId id="278" r:id="rId6"/>
    <p:sldId id="279" r:id="rId7"/>
    <p:sldId id="280" r:id="rId8"/>
    <p:sldId id="281" r:id="rId9"/>
    <p:sldId id="282" r:id="rId10"/>
    <p:sldId id="287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767"/>
    <a:srgbClr val="F0CA3E"/>
    <a:srgbClr val="091C59"/>
    <a:srgbClr val="FF8C8C"/>
    <a:srgbClr val="052D56"/>
    <a:srgbClr val="A1A1A1"/>
    <a:srgbClr val="82828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96"/>
      </p:cViewPr>
      <p:guideLst>
        <p:guide orient="horz" pos="4065"/>
        <p:guide pos="11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F3FAD-1F02-4733-A7F0-168242108AFE}" type="datetimeFigureOut">
              <a:rPr lang="en-GB" smtClean="0"/>
              <a:pPr/>
              <a:t>13/05/2012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2088C-0D25-4939-AE7E-ADF8829B52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FF5CDF-70F8-483E-B347-B63B5B87AB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252600" y="6556375"/>
            <a:ext cx="8640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2130425"/>
            <a:ext cx="6985000" cy="147002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700736"/>
            <a:ext cx="6400800" cy="1752600"/>
          </a:xfrm>
        </p:spPr>
        <p:txBody>
          <a:bodyPr anchor="b"/>
          <a:lstStyle>
            <a:lvl1pPr marL="0" indent="0">
              <a:buFont typeface="Arial" charset="0"/>
              <a:buNone/>
              <a:defRPr sz="1800" b="0"/>
            </a:lvl1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pic>
        <p:nvPicPr>
          <p:cNvPr id="7" name="Picture 2" descr="C:\Users\sahula\Desktop\aaa\home_credit_it_centre_logo_rgb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252800" cy="750438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240" y="6597352"/>
            <a:ext cx="21336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cs-CZ" dirty="0" err="1" smtClean="0"/>
              <a:t>Confidential</a:t>
            </a:r>
            <a:r>
              <a:rPr lang="cs-CZ" dirty="0" smtClean="0"/>
              <a:t>/Public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240" y="6597352"/>
            <a:ext cx="21336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268412"/>
            <a:ext cx="3960000" cy="5184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472" y="1268412"/>
            <a:ext cx="39600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257E-1950-475C-85F4-388D4295C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A19EC-F747-414B-AB5F-967832F1A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2125" y="152400"/>
            <a:ext cx="7094538" cy="909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62125" y="1600200"/>
            <a:ext cx="7094538" cy="431323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97463" y="5942013"/>
            <a:ext cx="3759200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0971-06AC-45A6-934A-6D8D5861A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2125" y="152400"/>
            <a:ext cx="70945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268760"/>
            <a:ext cx="8533135" cy="518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240" y="6597352"/>
            <a:ext cx="21336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1400" y="6556375"/>
            <a:ext cx="8640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8" name="Picture 2" descr="C:\Users\sahula\Desktop\aaa\home_credit_it_centre_logo_rgb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60648"/>
            <a:ext cx="1252800" cy="7504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69" r:id="rId3"/>
    <p:sldLayoutId id="2147483670" r:id="rId4"/>
    <p:sldLayoutId id="2147483671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F0000"/>
          </a:solidFill>
          <a:latin typeface="Arial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0000"/>
        <a:buFont typeface="Arial" charset="0"/>
        <a:buChar char="►"/>
        <a:defRPr sz="2000" b="1">
          <a:solidFill>
            <a:srgbClr val="828282"/>
          </a:solidFill>
          <a:latin typeface="+mn-lt"/>
          <a:ea typeface="+mn-ea"/>
          <a:cs typeface="+mn-cs"/>
        </a:defRPr>
      </a:lvl1pPr>
      <a:lvl2pPr marL="628650" indent="-18097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–"/>
        <a:defRPr sz="2000">
          <a:solidFill>
            <a:srgbClr val="828282"/>
          </a:solidFill>
          <a:latin typeface="+mn-lt"/>
        </a:defRPr>
      </a:lvl2pPr>
      <a:lvl3pPr marL="1073150" indent="-1730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600">
          <a:solidFill>
            <a:srgbClr val="828282"/>
          </a:solidFill>
          <a:latin typeface="+mn-lt"/>
        </a:defRPr>
      </a:lvl3pPr>
      <a:lvl4pPr marL="1431925" indent="-1762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–"/>
        <a:defRPr sz="1400">
          <a:solidFill>
            <a:srgbClr val="828282"/>
          </a:solidFill>
          <a:latin typeface="+mn-lt"/>
        </a:defRPr>
      </a:lvl4pPr>
      <a:lvl5pPr marL="1795463" indent="-1841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400">
          <a:solidFill>
            <a:srgbClr val="828282"/>
          </a:solidFill>
          <a:latin typeface="+mn-lt"/>
        </a:defRPr>
      </a:lvl5pPr>
      <a:lvl6pPr marL="2252663" indent="-1841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400">
          <a:solidFill>
            <a:srgbClr val="828282"/>
          </a:solidFill>
          <a:latin typeface="+mn-lt"/>
        </a:defRPr>
      </a:lvl6pPr>
      <a:lvl7pPr marL="2709863" indent="-1841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400">
          <a:solidFill>
            <a:srgbClr val="828282"/>
          </a:solidFill>
          <a:latin typeface="+mn-lt"/>
        </a:defRPr>
      </a:lvl7pPr>
      <a:lvl8pPr marL="3167063" indent="-1841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400">
          <a:solidFill>
            <a:srgbClr val="828282"/>
          </a:solidFill>
          <a:latin typeface="+mn-lt"/>
        </a:defRPr>
      </a:lvl8pPr>
      <a:lvl9pPr marL="3624263" indent="-1841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400">
          <a:solidFill>
            <a:srgbClr val="82828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00" y="2130425"/>
            <a:ext cx="6985000" cy="1470025"/>
          </a:xfrm>
        </p:spPr>
        <p:txBody>
          <a:bodyPr/>
          <a:lstStyle/>
          <a:p>
            <a:r>
              <a:rPr lang="en-US" dirty="0" err="1" smtClean="0"/>
              <a:t>Optimalizace</a:t>
            </a:r>
            <a:r>
              <a:rPr lang="en-US" dirty="0" smtClean="0"/>
              <a:t> a lad</a:t>
            </a:r>
            <a:r>
              <a:rPr lang="cs-CZ" dirty="0" err="1" smtClean="0"/>
              <a:t>ění</a:t>
            </a:r>
            <a:r>
              <a:rPr lang="cs-CZ" dirty="0" smtClean="0"/>
              <a:t> výkonu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00" y="4700736"/>
            <a:ext cx="6400800" cy="1752600"/>
          </a:xfrm>
        </p:spPr>
        <p:txBody>
          <a:bodyPr/>
          <a:lstStyle/>
          <a:p>
            <a:r>
              <a:rPr lang="cs-CZ" dirty="0" smtClean="0"/>
              <a:t>Petr Adámek</a:t>
            </a:r>
            <a:endParaRPr lang="en-US" dirty="0" smtClean="0"/>
          </a:p>
          <a:p>
            <a:r>
              <a:rPr lang="en-US" dirty="0" smtClean="0"/>
              <a:t>Home Credit International </a:t>
            </a:r>
            <a:r>
              <a:rPr lang="en-US" dirty="0" err="1" smtClean="0"/>
              <a:t>a.s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Výhody a nevýhody </a:t>
            </a:r>
            <a:r>
              <a:rPr lang="cs-CZ" dirty="0" err="1" smtClean="0">
                <a:latin typeface="Arial" charset="0"/>
                <a:cs typeface="Arial" charset="0"/>
              </a:rPr>
              <a:t>Garbage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Collectoru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Výhody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Eliminace chyb v práci s ukazatelovou aritmetikou (např. neplatné odkazy)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Redukce úniků paměti (memory leak)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Eliminace problémů s fragmentaci paměti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r>
              <a:rPr lang="cs-CZ" dirty="0" smtClean="0"/>
              <a:t>Nevýhody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Garbage collector spotřebovává strojový čas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Vyšší spotřeba paměti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Úniky paměti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Může v Javě dojít k úniku paměti (memory </a:t>
            </a:r>
            <a:r>
              <a:rPr lang="cs-CZ" dirty="0" err="1" smtClean="0"/>
              <a:t>leak</a:t>
            </a:r>
            <a:r>
              <a:rPr lang="cs-CZ" dirty="0" smtClean="0"/>
              <a:t>)?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Může, ale v menší množině případů, než např. v C/C++</a:t>
            </a:r>
          </a:p>
          <a:p>
            <a:pPr marL="720000" lvl="1" indent="-288000" eaLnBrk="0" hangingPunct="0">
              <a:spcBef>
                <a:spcPts val="300"/>
              </a:spcBef>
              <a:buClrTx/>
              <a:defRPr/>
            </a:pPr>
            <a:endParaRPr lang="cs-CZ" dirty="0" smtClean="0"/>
          </a:p>
          <a:p>
            <a:pPr marL="342900" lvl="0" indent="-342900" eaLnBrk="0" hangingPunct="0">
              <a:spcBef>
                <a:spcPts val="300"/>
              </a:spcBef>
              <a:buClrTx/>
              <a:buSzTx/>
              <a:buNone/>
              <a:defRPr/>
            </a:pPr>
            <a:r>
              <a:rPr lang="cs-CZ" dirty="0" smtClean="0"/>
              <a:t>Kdy může dojít k úniku paměti?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Pokud někde stále držíme odkaz na objekt, který už nepotřebujeme.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Typycké</a:t>
            </a:r>
            <a:r>
              <a:rPr lang="cs-CZ" dirty="0" smtClean="0"/>
              <a:t> např. u různých vyrovnávacích pamětí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Řešením je </a:t>
            </a:r>
            <a:r>
              <a:rPr lang="cs-CZ" dirty="0" err="1" smtClean="0"/>
              <a:t>WeakReference</a:t>
            </a:r>
            <a:r>
              <a:rPr lang="cs-CZ" dirty="0" smtClean="0"/>
              <a:t> (viz balík </a:t>
            </a:r>
            <a:r>
              <a:rPr lang="cs-CZ" dirty="0" err="1" smtClean="0"/>
              <a:t>java.lang.ref</a:t>
            </a:r>
            <a:r>
              <a:rPr lang="cs-CZ" dirty="0" smtClean="0"/>
              <a:t>)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Nástroje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Profiler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NetBeans profiler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Řada dalších komerčních nástrojů</a:t>
            </a:r>
          </a:p>
          <a:p>
            <a:pPr>
              <a:buFontTx/>
              <a:buNone/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r>
              <a:rPr lang="cs-CZ" dirty="0" smtClean="0"/>
              <a:t>Sledování běžící JVM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Java Console (JMX)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DTrace (pouze Solaris)</a:t>
            </a:r>
          </a:p>
          <a:p>
            <a:pPr>
              <a:buFontTx/>
              <a:buNone/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r>
              <a:rPr lang="cs-CZ" dirty="0" smtClean="0"/>
              <a:t>Analyzátory paměti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HAP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PMAT</a:t>
            </a:r>
          </a:p>
          <a:p>
            <a:pPr>
              <a:buFontTx/>
              <a:buNone/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r>
              <a:rPr lang="cs-CZ" dirty="0" smtClean="0"/>
              <a:t>Zátěžové testy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JMeter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Závěr</a:t>
            </a:r>
          </a:p>
        </p:txBody>
      </p:sp>
      <p:sp>
        <p:nvSpPr>
          <p:cNvPr id="152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sz="9600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cs-CZ" sz="9600" dirty="0" smtClean="0">
                <a:solidFill>
                  <a:srgbClr val="FF0000"/>
                </a:solidFill>
              </a:rPr>
              <a:t>?</a:t>
            </a:r>
            <a:endParaRPr lang="cs-CZ" sz="9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cs typeface="Arial" charset="0"/>
              </a:rPr>
              <a:t>Osnova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402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cs-CZ" dirty="0" smtClean="0"/>
              <a:t>Optimalizace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První pravidlo optimalizace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Druhé pravidlo optimalizace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  <a:p>
            <a:pPr>
              <a:spcBef>
                <a:spcPts val="300"/>
              </a:spcBef>
            </a:pPr>
            <a:r>
              <a:rPr lang="cs-CZ" dirty="0" smtClean="0"/>
              <a:t>Princip práce JVM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Vykonávání kódu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Správa paměti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  <a:p>
            <a:pPr>
              <a:spcBef>
                <a:spcPts val="300"/>
              </a:spcBef>
            </a:pPr>
            <a:r>
              <a:rPr lang="cs-CZ" dirty="0" smtClean="0"/>
              <a:t>Nástroje pro správu a ladění</a:t>
            </a:r>
          </a:p>
          <a:p>
            <a:pPr lvl="1">
              <a:spcBef>
                <a:spcPts val="300"/>
              </a:spcBef>
            </a:pPr>
            <a:endParaRPr lang="cs-CZ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První pravidlo optimalizace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Nejdůležitější pravidlo optimalizace zní:</a:t>
            </a:r>
          </a:p>
          <a:p>
            <a:pPr>
              <a:buNone/>
              <a:defRPr/>
            </a:pPr>
            <a:r>
              <a:rPr lang="cs-CZ" sz="5400" dirty="0" smtClean="0">
                <a:solidFill>
                  <a:srgbClr val="FF0000"/>
                </a:solidFill>
              </a:rPr>
              <a:t>Neoptimalizovat !</a:t>
            </a:r>
          </a:p>
          <a:p>
            <a:pPr>
              <a:buFontTx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cs-CZ" dirty="0" smtClean="0"/>
              <a:t>Předčasná optimalizace je ZLO!</a:t>
            </a:r>
          </a:p>
          <a:p>
            <a:pPr marL="719138" lvl="1" indent="-287338" eaLnBrk="0" hangingPunct="0">
              <a:spcBef>
                <a:spcPts val="300"/>
              </a:spcBef>
            </a:pPr>
            <a:r>
              <a:rPr lang="cs-CZ" dirty="0" smtClean="0"/>
              <a:t>Dopředu téměř nikdy nejsme schopni odhalit skutečná úzká místa, která způsobují výkonnostní problémy. </a:t>
            </a:r>
          </a:p>
          <a:p>
            <a:pPr marL="719138" lvl="1" indent="-287338" eaLnBrk="0" hangingPunct="0">
              <a:spcBef>
                <a:spcPts val="300"/>
              </a:spcBef>
            </a:pPr>
            <a:r>
              <a:rPr lang="cs-CZ" dirty="0" smtClean="0"/>
              <a:t>Pokud optimalizujeme brzo, optimalizujeme zbytečně.</a:t>
            </a:r>
          </a:p>
          <a:p>
            <a:pPr marL="719138" lvl="1" indent="-287338" eaLnBrk="0" hangingPunct="0">
              <a:spcBef>
                <a:spcPts val="300"/>
              </a:spcBef>
            </a:pPr>
            <a:r>
              <a:rPr lang="cs-CZ" dirty="0" smtClean="0"/>
              <a:t>Naším cílem by měl být vždy jednoduchý a přehledný kód (viz pravidlo KISS). </a:t>
            </a:r>
          </a:p>
          <a:p>
            <a:pPr marL="719138" lvl="1" indent="-287338" eaLnBrk="0" hangingPunct="0">
              <a:spcBef>
                <a:spcPts val="300"/>
              </a:spcBef>
            </a:pPr>
            <a:r>
              <a:rPr lang="cs-CZ" dirty="0" smtClean="0"/>
              <a:t>Takový kód se snadno udržuje a snadno optimalizuje.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Optimalizujeme až teprve tehdy, kdy je to nutné a kdy máme identifikovaná úzká místa v programu.</a:t>
            </a:r>
            <a:endParaRPr lang="cs-CZ" sz="1800" b="1" dirty="0" smtClean="0">
              <a:solidFill>
                <a:srgbClr val="FF0000"/>
              </a:solidFill>
            </a:endParaRPr>
          </a:p>
          <a:p>
            <a:pPr marL="0" lvl="1">
              <a:spcBef>
                <a:spcPts val="0"/>
              </a:spcBef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  <a:p>
            <a:pPr marL="0" lvl="1">
              <a:spcBef>
                <a:spcPts val="0"/>
              </a:spcBef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  <a:p>
            <a:pPr marL="0" lvl="1">
              <a:spcBef>
                <a:spcPts val="0"/>
              </a:spcBef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  <a:p>
            <a:pPr marL="0" lvl="1">
              <a:spcBef>
                <a:spcPts val="0"/>
              </a:spcBef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Mějme v aplikaci dvě metody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Metoda a(), ve které program tráví 2</a:t>
            </a:r>
            <a:r>
              <a:rPr lang="en-US" dirty="0" smtClean="0"/>
              <a:t> % </a:t>
            </a:r>
            <a:r>
              <a:rPr lang="cs-CZ" dirty="0" smtClean="0"/>
              <a:t>času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Metoda b(), ve které program tráví 30 </a:t>
            </a:r>
            <a:r>
              <a:rPr lang="en-US" dirty="0" smtClean="0"/>
              <a:t>%</a:t>
            </a:r>
            <a:r>
              <a:rPr lang="cs-CZ" dirty="0" smtClean="0"/>
              <a:t> času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Metodu a() je možné zrychlit 1000x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Metodu b() je možně zrychlit o 20 procent (1,2x)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Jaký vliv bude mít optimalizace těchto metod na celý program?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Počítejme úsporu za jednu sekundu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Metodu a() zrychlíme z 20 </a:t>
            </a:r>
            <a:r>
              <a:rPr lang="cs-CZ" dirty="0" err="1" smtClean="0"/>
              <a:t>ms</a:t>
            </a:r>
            <a:r>
              <a:rPr lang="cs-CZ" dirty="0" smtClean="0"/>
              <a:t> na 20 </a:t>
            </a:r>
            <a:r>
              <a:rPr lang="el-GR" dirty="0" smtClean="0"/>
              <a:t>μ</a:t>
            </a:r>
            <a:r>
              <a:rPr lang="cs-CZ" dirty="0" smtClean="0"/>
              <a:t>s, takže ušetříme 19,98 </a:t>
            </a:r>
            <a:r>
              <a:rPr lang="cs-CZ" dirty="0" err="1" smtClean="0"/>
              <a:t>ms</a:t>
            </a:r>
            <a:r>
              <a:rPr lang="cs-CZ" dirty="0" smtClean="0"/>
              <a:t>.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Metodu b() zrychlíme z 300 </a:t>
            </a:r>
            <a:r>
              <a:rPr lang="cs-CZ" dirty="0" err="1" smtClean="0"/>
              <a:t>ms</a:t>
            </a:r>
            <a:r>
              <a:rPr lang="cs-CZ" dirty="0" smtClean="0"/>
              <a:t> na 240 </a:t>
            </a:r>
            <a:r>
              <a:rPr lang="cs-CZ" dirty="0" err="1" smtClean="0"/>
              <a:t>ms</a:t>
            </a:r>
            <a:r>
              <a:rPr lang="cs-CZ" dirty="0" smtClean="0"/>
              <a:t>, takže ušetříme 60 </a:t>
            </a:r>
            <a:r>
              <a:rPr lang="cs-CZ" dirty="0" err="1" smtClean="0"/>
              <a:t>ms</a:t>
            </a:r>
            <a:r>
              <a:rPr lang="cs-CZ" dirty="0" smtClean="0"/>
              <a:t>.</a:t>
            </a:r>
          </a:p>
          <a:p>
            <a:pPr marL="342900" lvl="0" indent="-342900" eaLnBrk="0" hangingPunct="0">
              <a:spcBef>
                <a:spcPts val="300"/>
              </a:spcBef>
              <a:buClrTx/>
              <a:buSzTx/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Jak ale zjistit, kde jsou úzká místa a kolik času spotřebují jednotlivé metody?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Druhé pravidlo optimalizace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Druhé pravidlo optimalizace zní:</a:t>
            </a:r>
          </a:p>
          <a:p>
            <a:pPr>
              <a:buNone/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Neoptimalizovat bez </a:t>
            </a:r>
            <a:r>
              <a:rPr lang="cs-CZ" sz="3200" dirty="0" err="1" smtClean="0">
                <a:solidFill>
                  <a:srgbClr val="FF0000"/>
                </a:solidFill>
              </a:rPr>
              <a:t>profileru</a:t>
            </a:r>
            <a:r>
              <a:rPr lang="cs-CZ" sz="3200" dirty="0" smtClean="0">
                <a:solidFill>
                  <a:srgbClr val="FF0000"/>
                </a:solidFill>
              </a:rPr>
              <a:t>!</a:t>
            </a:r>
          </a:p>
          <a:p>
            <a:pPr>
              <a:buFontTx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cs-CZ" dirty="0" smtClean="0"/>
              <a:t>Proč </a:t>
            </a:r>
            <a:r>
              <a:rPr lang="cs-CZ" dirty="0" err="1" smtClean="0"/>
              <a:t>profiler</a:t>
            </a:r>
            <a:r>
              <a:rPr lang="cs-CZ" dirty="0" smtClean="0"/>
              <a:t>? </a:t>
            </a:r>
          </a:p>
          <a:p>
            <a:pPr marL="719138" lvl="1" indent="-287338" eaLnBrk="0" hangingPunct="0">
              <a:spcBef>
                <a:spcPts val="300"/>
              </a:spcBef>
            </a:pPr>
            <a:r>
              <a:rPr lang="cs-CZ" dirty="0" err="1" smtClean="0"/>
              <a:t>Profiler</a:t>
            </a:r>
            <a:r>
              <a:rPr lang="cs-CZ" dirty="0" smtClean="0"/>
              <a:t> je nástroj, který nám umožňuje sledovat spotřebu paměti a strojového času jednotlivými částmi programu.</a:t>
            </a:r>
          </a:p>
          <a:p>
            <a:pPr marL="719138" lvl="1" indent="-287338" eaLnBrk="0" hangingPunct="0">
              <a:spcBef>
                <a:spcPts val="300"/>
              </a:spcBef>
            </a:pPr>
            <a:r>
              <a:rPr lang="cs-CZ" dirty="0" smtClean="0"/>
              <a:t>Chod programu bývá ovlivněn tolika faktory, že bez použití </a:t>
            </a:r>
            <a:r>
              <a:rPr lang="cs-CZ" dirty="0" err="1" smtClean="0"/>
              <a:t>profileru</a:t>
            </a:r>
            <a:r>
              <a:rPr lang="cs-CZ" dirty="0" smtClean="0"/>
              <a:t> nejsme schopni identifikovat úzká místa programu.</a:t>
            </a:r>
          </a:p>
          <a:p>
            <a:pPr marL="719138" lvl="1" indent="-287338" eaLnBrk="0" hangingPunct="0">
              <a:spcBef>
                <a:spcPts val="300"/>
              </a:spcBef>
              <a:buFont typeface="Wingdings" pitchFamily="2" charset="2"/>
              <a:buChar char="§"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Spoléhání se na vlastní úsudek je v tomto případě spolehlivá cesta do míst, kde se nám rozhodně nebude líbit.</a:t>
            </a:r>
          </a:p>
          <a:p>
            <a:pPr>
              <a:buNone/>
              <a:defRPr/>
            </a:pPr>
            <a:endParaRPr lang="cs-CZ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Jak optimalizovat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Při optimalizaci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Neoptimalizujeme dříve, než je to nutné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Pro identifikaci úzkých míst používáme vhodné nástroje (např. profiler)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dirty="0" smtClean="0"/>
              <a:t>Jak se to dělá v praxi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Součástí specifikace by měly být také nefunkční požadavky definující požadavky na výkon (latence, propustnost, paměťové nároky)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Tyto parametry je nutné během vývoje sledovat a provádět zátěžové testy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Zátěžové testy i optimalizace by měly probíhat ve stejném prostředí, jako produkční systém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Princip JVM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JVM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Virtuální počítač pracující se zásobníkem, s vlastní instrukční sadou a správou paměti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javac kompiluje zdrojové kódy do bytekódu, což je strojový kód JVM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Automatická správa paměti (Garbage Collector)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dirty="0" smtClean="0"/>
              <a:t>Způsob zpracování bytekódu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Interpretace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JIT (just-in-time)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HotSpot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r>
              <a:rPr lang="cs-CZ" dirty="0" smtClean="0"/>
              <a:t>Interpretace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Pomalé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Staré verze JVM 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Dnes možno aktivovat parametrem -</a:t>
            </a:r>
            <a:r>
              <a:rPr lang="cs-CZ" dirty="0" err="1" smtClean="0"/>
              <a:t>Xint</a:t>
            </a:r>
            <a:endParaRPr lang="cs-CZ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Zpracování bytekódu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JIT (Just-in-time)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Ve chvíli, kdy se bytekód provádí, je přeložen do strojového nativního kódu (bez ukládání do cache) 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Pouze jednoduché optimalizace (překlad musí být rychlý)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r>
              <a:rPr lang="cs-CZ" dirty="0" smtClean="0"/>
              <a:t>HotSpot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Adaptivní optimalizace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Často používané části kódu jsou překládány s vysokou mírou optimalizace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r>
              <a:rPr lang="cs-CZ" dirty="0" smtClean="0"/>
              <a:t>Překlad do nativního kódu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Výsledkem je spustitelný soubor (.exe, elf)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Nepoužívá se, není rychlejší než moderní HotSpot JVM</a:t>
            </a:r>
          </a:p>
          <a:p>
            <a:pPr marL="720000" lvl="1" indent="-288000">
              <a:spcBef>
                <a:spcPts val="300"/>
              </a:spcBef>
              <a:buNone/>
              <a:defRPr/>
            </a:pPr>
            <a:endParaRPr lang="cs-CZ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Správa paměti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Garbage collector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Pravidelně prochází paměťový prostor a hledá nepoužívané (tj. neodkazované objekty)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Stop-The-World × paralelně pracující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Možno zavolat explicitně (System.gc())</a:t>
            </a:r>
          </a:p>
          <a:p>
            <a:pPr marL="1151800" lvl="2" indent="-288000">
              <a:spcBef>
                <a:spcPts val="300"/>
              </a:spcBef>
              <a:defRPr/>
            </a:pPr>
            <a:r>
              <a:rPr lang="cs-CZ" dirty="0" smtClean="0"/>
              <a:t>Nepoužívat, automatické volání je efektivnější!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Rozdělení paměti podle generací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E05A30-CA86-4925-AE18-82F5E7D272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I IT presentations">
  <a:themeElements>
    <a:clrScheme name="HC presentation 1">
      <a:dk1>
        <a:srgbClr val="828282"/>
      </a:dk1>
      <a:lt1>
        <a:srgbClr val="FFFFFF"/>
      </a:lt1>
      <a:dk2>
        <a:srgbClr val="FF0000"/>
      </a:dk2>
      <a:lt2>
        <a:srgbClr val="A0B8C8"/>
      </a:lt2>
      <a:accent1>
        <a:srgbClr val="F4C200"/>
      </a:accent1>
      <a:accent2>
        <a:srgbClr val="1C4A8C"/>
      </a:accent2>
      <a:accent3>
        <a:srgbClr val="FFFFFF"/>
      </a:accent3>
      <a:accent4>
        <a:srgbClr val="6E6E6E"/>
      </a:accent4>
      <a:accent5>
        <a:srgbClr val="F8DDAA"/>
      </a:accent5>
      <a:accent6>
        <a:srgbClr val="18427E"/>
      </a:accent6>
      <a:hlink>
        <a:srgbClr val="7FC643"/>
      </a:hlink>
      <a:folHlink>
        <a:srgbClr val="78A9DA"/>
      </a:folHlink>
    </a:clrScheme>
    <a:fontScheme name="HC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A1A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1A1A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C presentation 1">
        <a:dk1>
          <a:srgbClr val="828282"/>
        </a:dk1>
        <a:lt1>
          <a:srgbClr val="FFFFFF"/>
        </a:lt1>
        <a:dk2>
          <a:srgbClr val="FF0000"/>
        </a:dk2>
        <a:lt2>
          <a:srgbClr val="A0B8C8"/>
        </a:lt2>
        <a:accent1>
          <a:srgbClr val="F4C200"/>
        </a:accent1>
        <a:accent2>
          <a:srgbClr val="1C4A8C"/>
        </a:accent2>
        <a:accent3>
          <a:srgbClr val="FFFFFF"/>
        </a:accent3>
        <a:accent4>
          <a:srgbClr val="6E6E6E"/>
        </a:accent4>
        <a:accent5>
          <a:srgbClr val="F8DDAA"/>
        </a:accent5>
        <a:accent6>
          <a:srgbClr val="18427E"/>
        </a:accent6>
        <a:hlink>
          <a:srgbClr val="7FC643"/>
        </a:hlink>
        <a:folHlink>
          <a:srgbClr val="78A9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HCI IT presentations</Template>
  <TotalTime>2690</TotalTime>
  <Words>680</Words>
  <Application>Microsoft Office PowerPoint</Application>
  <PresentationFormat>On-screen Show (4:3)</PresentationFormat>
  <Paragraphs>147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HCI IT presentations</vt:lpstr>
      <vt:lpstr>Optimalizace a ladění výkonu</vt:lpstr>
      <vt:lpstr>Osnova</vt:lpstr>
      <vt:lpstr>První pravidlo optimalizace</vt:lpstr>
      <vt:lpstr>Příklad</vt:lpstr>
      <vt:lpstr>Druhé pravidlo optimalizace</vt:lpstr>
      <vt:lpstr>Jak optimalizovat</vt:lpstr>
      <vt:lpstr>Princip JVM</vt:lpstr>
      <vt:lpstr>Zpracování bytekódu</vt:lpstr>
      <vt:lpstr>Správa paměti</vt:lpstr>
      <vt:lpstr>Výhody a nevýhody Garbage Collectoru</vt:lpstr>
      <vt:lpstr>Úniky paměti</vt:lpstr>
      <vt:lpstr>Nástroje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the presentation</dc:title>
  <dc:creator>khachatryan</dc:creator>
  <cp:lastModifiedBy>Petr Adámek</cp:lastModifiedBy>
  <cp:revision>94</cp:revision>
  <dcterms:created xsi:type="dcterms:W3CDTF">2012-02-23T08:56:52Z</dcterms:created>
  <dcterms:modified xsi:type="dcterms:W3CDTF">2012-05-14T11:51:58Z</dcterms:modified>
</cp:coreProperties>
</file>