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theme/themeOverride7.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theme/themeOverride4.xml" ContentType="application/vnd.openxmlformats-officedocument.themeOverr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16"/>
  </p:notesMasterIdLst>
  <p:sldIdLst>
    <p:sldId id="256" r:id="rId3"/>
    <p:sldId id="265" r:id="rId4"/>
    <p:sldId id="266" r:id="rId5"/>
    <p:sldId id="267" r:id="rId6"/>
    <p:sldId id="268" r:id="rId7"/>
    <p:sldId id="257" r:id="rId8"/>
    <p:sldId id="258" r:id="rId9"/>
    <p:sldId id="261" r:id="rId10"/>
    <p:sldId id="262" r:id="rId11"/>
    <p:sldId id="263" r:id="rId12"/>
    <p:sldId id="264" r:id="rId13"/>
    <p:sldId id="259" r:id="rId14"/>
    <p:sldId id="260" r:id="rId15"/>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8667" autoAdjust="0"/>
  </p:normalViewPr>
  <p:slideViewPr>
    <p:cSldViewPr>
      <p:cViewPr varScale="1">
        <p:scale>
          <a:sx n="104" d="100"/>
          <a:sy n="104" d="100"/>
        </p:scale>
        <p:origin x="-90"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3B0F86-DC7C-4992-B341-AAC2D450B03A}" type="doc">
      <dgm:prSet loTypeId="urn:microsoft.com/office/officeart/2005/8/layout/vList6" loCatId="list" qsTypeId="urn:microsoft.com/office/officeart/2005/8/quickstyle/3d2" qsCatId="3D" csTypeId="urn:microsoft.com/office/officeart/2005/8/colors/accent0_1" csCatId="mainScheme" phldr="1"/>
      <dgm:spPr/>
      <dgm:t>
        <a:bodyPr/>
        <a:lstStyle/>
        <a:p>
          <a:endParaRPr lang="it-IT"/>
        </a:p>
      </dgm:t>
    </dgm:pt>
    <dgm:pt modelId="{37F002F4-6074-4819-812F-6D1328BB91FD}">
      <dgm:prSet phldrT="[Testo]"/>
      <dgm:spPr>
        <a:solidFill>
          <a:schemeClr val="accent3"/>
        </a:solidFill>
      </dgm:spPr>
      <dgm:t>
        <a:bodyPr/>
        <a:lstStyle/>
        <a:p>
          <a:r>
            <a:rPr lang="it-IT" dirty="0" err="1" smtClean="0"/>
            <a:t>Clients</a:t>
          </a:r>
          <a:endParaRPr lang="it-IT" dirty="0"/>
        </a:p>
      </dgm:t>
    </dgm:pt>
    <dgm:pt modelId="{781B06BD-F1EC-4638-B29D-F7FCE9ADA9B3}" type="parTrans" cxnId="{1B5E10B1-E1A6-42BC-A116-9C2D276CCB90}">
      <dgm:prSet/>
      <dgm:spPr/>
      <dgm:t>
        <a:bodyPr/>
        <a:lstStyle/>
        <a:p>
          <a:endParaRPr lang="it-IT"/>
        </a:p>
      </dgm:t>
    </dgm:pt>
    <dgm:pt modelId="{B8EAA32B-601C-4BD8-A2A0-267E246FFE35}" type="sibTrans" cxnId="{1B5E10B1-E1A6-42BC-A116-9C2D276CCB90}">
      <dgm:prSet/>
      <dgm:spPr/>
      <dgm:t>
        <a:bodyPr/>
        <a:lstStyle/>
        <a:p>
          <a:endParaRPr lang="it-IT"/>
        </a:p>
      </dgm:t>
    </dgm:pt>
    <dgm:pt modelId="{4C24F41C-2911-4ABF-B146-2BDA2153746F}">
      <dgm:prSet phldrT="[Testo]"/>
      <dgm:spPr>
        <a:solidFill>
          <a:schemeClr val="accent3"/>
        </a:solidFill>
      </dgm:spPr>
      <dgm:t>
        <a:bodyPr/>
        <a:lstStyle/>
        <a:p>
          <a:r>
            <a:rPr lang="it-IT" dirty="0" err="1" smtClean="0"/>
            <a:t>Tools</a:t>
          </a:r>
          <a:r>
            <a:rPr lang="it-IT" dirty="0" smtClean="0"/>
            <a:t> </a:t>
          </a:r>
          <a:r>
            <a:rPr lang="it-IT" dirty="0" err="1" smtClean="0"/>
            <a:t>Links</a:t>
          </a:r>
          <a:endParaRPr lang="it-IT" dirty="0"/>
        </a:p>
      </dgm:t>
    </dgm:pt>
    <dgm:pt modelId="{79F9FD67-93A5-449B-97F9-53289DCDAB6A}" type="parTrans" cxnId="{11DC14E7-2B1A-4691-A52F-AA7895D54064}">
      <dgm:prSet/>
      <dgm:spPr/>
      <dgm:t>
        <a:bodyPr/>
        <a:lstStyle/>
        <a:p>
          <a:endParaRPr lang="it-IT"/>
        </a:p>
      </dgm:t>
    </dgm:pt>
    <dgm:pt modelId="{A0E33E6B-C9C0-48B3-8D95-3CFA65770325}" type="sibTrans" cxnId="{11DC14E7-2B1A-4691-A52F-AA7895D54064}">
      <dgm:prSet/>
      <dgm:spPr/>
      <dgm:t>
        <a:bodyPr/>
        <a:lstStyle/>
        <a:p>
          <a:endParaRPr lang="it-IT"/>
        </a:p>
      </dgm:t>
    </dgm:pt>
    <dgm:pt modelId="{1AC1930E-4861-411E-89CE-A9A119D9E916}">
      <dgm:prSet phldrT="[Testo]"/>
      <dgm:spPr>
        <a:solidFill>
          <a:schemeClr val="accent3"/>
        </a:solidFill>
      </dgm:spPr>
      <dgm:t>
        <a:bodyPr/>
        <a:lstStyle/>
        <a:p>
          <a:r>
            <a:rPr lang="it-IT" dirty="0" err="1" smtClean="0"/>
            <a:t>Competences</a:t>
          </a:r>
          <a:endParaRPr lang="it-IT" dirty="0"/>
        </a:p>
      </dgm:t>
    </dgm:pt>
    <dgm:pt modelId="{2B38086F-6366-4B5F-BCF4-0CF6C03C00CF}" type="parTrans" cxnId="{722B755B-9087-4C59-9C93-D10F67F70E6E}">
      <dgm:prSet/>
      <dgm:spPr/>
      <dgm:t>
        <a:bodyPr/>
        <a:lstStyle/>
        <a:p>
          <a:endParaRPr lang="it-IT"/>
        </a:p>
      </dgm:t>
    </dgm:pt>
    <dgm:pt modelId="{76755705-5452-4D4C-BAC4-75E49AA55B7E}" type="sibTrans" cxnId="{722B755B-9087-4C59-9C93-D10F67F70E6E}">
      <dgm:prSet/>
      <dgm:spPr/>
      <dgm:t>
        <a:bodyPr/>
        <a:lstStyle/>
        <a:p>
          <a:endParaRPr lang="it-IT"/>
        </a:p>
      </dgm:t>
    </dgm:pt>
    <dgm:pt modelId="{21ED7190-651D-4DB6-8C3A-8408F0240DBD}">
      <dgm:prSet phldrT="[Testo]"/>
      <dgm:spPr>
        <a:solidFill>
          <a:schemeClr val="accent3"/>
        </a:solidFill>
      </dgm:spPr>
      <dgm:t>
        <a:bodyPr/>
        <a:lstStyle/>
        <a:p>
          <a:r>
            <a:rPr lang="it-IT" dirty="0" smtClean="0"/>
            <a:t>Common </a:t>
          </a:r>
          <a:r>
            <a:rPr lang="it-IT" dirty="0" err="1" smtClean="0"/>
            <a:t>Purpose</a:t>
          </a:r>
          <a:endParaRPr lang="it-IT" dirty="0"/>
        </a:p>
      </dgm:t>
    </dgm:pt>
    <dgm:pt modelId="{5A282F13-3F40-463E-BF50-0C003650B10F}" type="parTrans" cxnId="{24F70C27-511A-4BDD-B909-C3449BACC101}">
      <dgm:prSet/>
      <dgm:spPr/>
      <dgm:t>
        <a:bodyPr/>
        <a:lstStyle/>
        <a:p>
          <a:endParaRPr lang="it-IT"/>
        </a:p>
      </dgm:t>
    </dgm:pt>
    <dgm:pt modelId="{6F84CE5F-470C-421E-B8CC-C8654C0DEC4F}" type="sibTrans" cxnId="{24F70C27-511A-4BDD-B909-C3449BACC101}">
      <dgm:prSet/>
      <dgm:spPr/>
      <dgm:t>
        <a:bodyPr/>
        <a:lstStyle/>
        <a:p>
          <a:endParaRPr lang="it-IT"/>
        </a:p>
      </dgm:t>
    </dgm:pt>
    <dgm:pt modelId="{5F1E969E-36CF-49FD-BDCC-0BDE757D748E}">
      <dgm:prSet phldrT="[Testo]"/>
      <dgm:spPr>
        <a:solidFill>
          <a:schemeClr val="accent3"/>
        </a:solidFill>
      </dgm:spPr>
      <dgm:t>
        <a:bodyPr/>
        <a:lstStyle/>
        <a:p>
          <a:r>
            <a:rPr lang="it-IT" dirty="0" smtClean="0"/>
            <a:t>Information</a:t>
          </a:r>
          <a:endParaRPr lang="it-IT" dirty="0"/>
        </a:p>
      </dgm:t>
    </dgm:pt>
    <dgm:pt modelId="{2F1382FA-F246-46AE-84FC-EA6C8DA5C0C3}" type="parTrans" cxnId="{8ECFBAFC-A482-486E-91E1-EF57A0C82EF0}">
      <dgm:prSet/>
      <dgm:spPr/>
      <dgm:t>
        <a:bodyPr/>
        <a:lstStyle/>
        <a:p>
          <a:endParaRPr lang="it-IT"/>
        </a:p>
      </dgm:t>
    </dgm:pt>
    <dgm:pt modelId="{15F195C4-93B9-4CA8-AD56-EB3371C4E976}" type="sibTrans" cxnId="{8ECFBAFC-A482-486E-91E1-EF57A0C82EF0}">
      <dgm:prSet/>
      <dgm:spPr/>
      <dgm:t>
        <a:bodyPr/>
        <a:lstStyle/>
        <a:p>
          <a:endParaRPr lang="it-IT"/>
        </a:p>
      </dgm:t>
    </dgm:pt>
    <dgm:pt modelId="{C03A3161-0017-4C85-BC35-AD9623AA60D9}">
      <dgm:prSet phldrT="[Testo]"/>
      <dgm:spPr>
        <a:solidFill>
          <a:schemeClr val="accent3"/>
        </a:solidFill>
      </dgm:spPr>
      <dgm:t>
        <a:bodyPr/>
        <a:lstStyle/>
        <a:p>
          <a:r>
            <a:rPr lang="it-IT" dirty="0" smtClean="0"/>
            <a:t>Relations</a:t>
          </a:r>
          <a:endParaRPr lang="it-IT" dirty="0"/>
        </a:p>
      </dgm:t>
    </dgm:pt>
    <dgm:pt modelId="{C4AAF5DD-76DC-4448-BE44-57908252F716}" type="parTrans" cxnId="{A00F25C2-6E18-4542-8C95-7F7D99402897}">
      <dgm:prSet/>
      <dgm:spPr/>
      <dgm:t>
        <a:bodyPr/>
        <a:lstStyle/>
        <a:p>
          <a:endParaRPr lang="it-IT"/>
        </a:p>
      </dgm:t>
    </dgm:pt>
    <dgm:pt modelId="{A32E34E1-52E0-4BA7-BCF0-371A5172D8CC}" type="sibTrans" cxnId="{A00F25C2-6E18-4542-8C95-7F7D99402897}">
      <dgm:prSet/>
      <dgm:spPr/>
      <dgm:t>
        <a:bodyPr/>
        <a:lstStyle/>
        <a:p>
          <a:endParaRPr lang="it-IT"/>
        </a:p>
      </dgm:t>
    </dgm:pt>
    <dgm:pt modelId="{F937EFD3-51C8-43CD-82AA-BDDD51BF53B9}">
      <dgm:prSet phldrT="[Testo]"/>
      <dgm:spPr>
        <a:solidFill>
          <a:schemeClr val="accent3"/>
        </a:solidFill>
      </dgm:spPr>
      <dgm:t>
        <a:bodyPr/>
        <a:lstStyle/>
        <a:p>
          <a:r>
            <a:rPr lang="it-IT" dirty="0" err="1" smtClean="0"/>
            <a:t>Know</a:t>
          </a:r>
          <a:r>
            <a:rPr lang="it-IT" dirty="0" smtClean="0"/>
            <a:t> </a:t>
          </a:r>
          <a:r>
            <a:rPr lang="it-IT" dirty="0" err="1" smtClean="0"/>
            <a:t>How</a:t>
          </a:r>
          <a:endParaRPr lang="it-IT" dirty="0"/>
        </a:p>
      </dgm:t>
    </dgm:pt>
    <dgm:pt modelId="{D735953D-A7AA-46A5-B8CE-433FE1F71D12}" type="parTrans" cxnId="{EF28C94B-3945-4A4E-B4FE-357DE6B1B368}">
      <dgm:prSet/>
      <dgm:spPr/>
      <dgm:t>
        <a:bodyPr/>
        <a:lstStyle/>
        <a:p>
          <a:endParaRPr lang="it-IT"/>
        </a:p>
      </dgm:t>
    </dgm:pt>
    <dgm:pt modelId="{12C619DB-E72E-4CB4-A903-583C47B9E9C8}" type="sibTrans" cxnId="{EF28C94B-3945-4A4E-B4FE-357DE6B1B368}">
      <dgm:prSet/>
      <dgm:spPr/>
      <dgm:t>
        <a:bodyPr/>
        <a:lstStyle/>
        <a:p>
          <a:endParaRPr lang="it-IT"/>
        </a:p>
      </dgm:t>
    </dgm:pt>
    <dgm:pt modelId="{BE48B9AE-AF03-4C6A-BF17-338A07A267D6}">
      <dgm:prSet phldrT="[Testo]"/>
      <dgm:spPr>
        <a:solidFill>
          <a:schemeClr val="accent3"/>
        </a:solidFill>
      </dgm:spPr>
      <dgm:t>
        <a:bodyPr/>
        <a:lstStyle/>
        <a:p>
          <a:r>
            <a:rPr lang="it-IT" dirty="0" err="1" smtClean="0"/>
            <a:t>Distinctive</a:t>
          </a:r>
          <a:r>
            <a:rPr lang="it-IT" dirty="0" smtClean="0"/>
            <a:t> </a:t>
          </a:r>
          <a:r>
            <a:rPr lang="it-IT" dirty="0" err="1" smtClean="0"/>
            <a:t>Resource</a:t>
          </a:r>
          <a:endParaRPr lang="it-IT" dirty="0"/>
        </a:p>
      </dgm:t>
    </dgm:pt>
    <dgm:pt modelId="{045EA289-916A-46B2-97E7-4652E044228B}" type="parTrans" cxnId="{FCF4B573-1C91-4A71-A1A5-B88098956A52}">
      <dgm:prSet/>
      <dgm:spPr/>
      <dgm:t>
        <a:bodyPr/>
        <a:lstStyle/>
        <a:p>
          <a:endParaRPr lang="it-IT"/>
        </a:p>
      </dgm:t>
    </dgm:pt>
    <dgm:pt modelId="{F6E4AFE3-5830-4096-898E-2F48BEE707C7}" type="sibTrans" cxnId="{FCF4B573-1C91-4A71-A1A5-B88098956A52}">
      <dgm:prSet/>
      <dgm:spPr/>
      <dgm:t>
        <a:bodyPr/>
        <a:lstStyle/>
        <a:p>
          <a:endParaRPr lang="it-IT"/>
        </a:p>
      </dgm:t>
    </dgm:pt>
    <dgm:pt modelId="{47990B77-FDBC-4B40-AEF1-B02447889413}">
      <dgm:prSet phldrT="[Testo]"/>
      <dgm:spPr>
        <a:solidFill>
          <a:schemeClr val="accent3">
            <a:lumMod val="50000"/>
          </a:schemeClr>
        </a:solidFill>
      </dgm:spPr>
      <dgm:t>
        <a:bodyPr/>
        <a:lstStyle/>
        <a:p>
          <a:r>
            <a:rPr lang="it-IT" b="1" dirty="0" smtClean="0"/>
            <a:t>STATIC</a:t>
          </a:r>
          <a:endParaRPr lang="it-IT" b="1" dirty="0"/>
        </a:p>
      </dgm:t>
    </dgm:pt>
    <dgm:pt modelId="{E573C6A8-0040-492C-923B-2089D04C8EE3}" type="parTrans" cxnId="{55735456-4E1E-4776-924A-EBB1FDF05F6B}">
      <dgm:prSet/>
      <dgm:spPr/>
      <dgm:t>
        <a:bodyPr/>
        <a:lstStyle/>
        <a:p>
          <a:endParaRPr lang="it-IT"/>
        </a:p>
      </dgm:t>
    </dgm:pt>
    <dgm:pt modelId="{34ABB49A-5DFF-44EE-8246-77F9C19FC7B3}" type="sibTrans" cxnId="{55735456-4E1E-4776-924A-EBB1FDF05F6B}">
      <dgm:prSet/>
      <dgm:spPr/>
      <dgm:t>
        <a:bodyPr/>
        <a:lstStyle/>
        <a:p>
          <a:endParaRPr lang="it-IT"/>
        </a:p>
      </dgm:t>
    </dgm:pt>
    <dgm:pt modelId="{A255B948-2B56-4FB9-8233-15EFC055F9AE}">
      <dgm:prSet phldrT="[Testo]"/>
      <dgm:spPr>
        <a:solidFill>
          <a:schemeClr val="accent3"/>
        </a:solidFill>
      </dgm:spPr>
      <dgm:t>
        <a:bodyPr/>
        <a:lstStyle/>
        <a:p>
          <a:r>
            <a:rPr lang="it-IT" dirty="0" err="1" smtClean="0"/>
            <a:t>Operations</a:t>
          </a:r>
          <a:endParaRPr lang="it-IT" dirty="0"/>
        </a:p>
      </dgm:t>
    </dgm:pt>
    <dgm:pt modelId="{681F7994-0D7E-4CEE-A8E2-7A57FEBA3ED5}" type="parTrans" cxnId="{EA4E4745-7B48-479F-8277-9A16937CC31E}">
      <dgm:prSet/>
      <dgm:spPr/>
      <dgm:t>
        <a:bodyPr/>
        <a:lstStyle/>
        <a:p>
          <a:endParaRPr lang="it-IT"/>
        </a:p>
      </dgm:t>
    </dgm:pt>
    <dgm:pt modelId="{149D52D6-074E-4319-B518-AC0228462D74}" type="sibTrans" cxnId="{EA4E4745-7B48-479F-8277-9A16937CC31E}">
      <dgm:prSet/>
      <dgm:spPr/>
      <dgm:t>
        <a:bodyPr/>
        <a:lstStyle/>
        <a:p>
          <a:endParaRPr lang="it-IT"/>
        </a:p>
      </dgm:t>
    </dgm:pt>
    <dgm:pt modelId="{63FA967F-8E29-4141-93CF-9334DB98ADE7}" type="pres">
      <dgm:prSet presAssocID="{8C3B0F86-DC7C-4992-B341-AAC2D450B03A}" presName="Name0" presStyleCnt="0">
        <dgm:presLayoutVars>
          <dgm:dir/>
          <dgm:animLvl val="lvl"/>
          <dgm:resizeHandles/>
        </dgm:presLayoutVars>
      </dgm:prSet>
      <dgm:spPr/>
      <dgm:t>
        <a:bodyPr/>
        <a:lstStyle/>
        <a:p>
          <a:endParaRPr lang="it-IT"/>
        </a:p>
      </dgm:t>
    </dgm:pt>
    <dgm:pt modelId="{1420C588-4C00-4C3E-83D1-9FD2C2BC130D}" type="pres">
      <dgm:prSet presAssocID="{47990B77-FDBC-4B40-AEF1-B02447889413}" presName="linNode" presStyleCnt="0"/>
      <dgm:spPr/>
    </dgm:pt>
    <dgm:pt modelId="{9EAAAEDC-0386-43B1-9F53-74AB96AB95B2}" type="pres">
      <dgm:prSet presAssocID="{47990B77-FDBC-4B40-AEF1-B02447889413}" presName="parentShp" presStyleLbl="node1" presStyleIdx="0" presStyleCnt="10">
        <dgm:presLayoutVars>
          <dgm:bulletEnabled val="1"/>
        </dgm:presLayoutVars>
      </dgm:prSet>
      <dgm:spPr/>
      <dgm:t>
        <a:bodyPr/>
        <a:lstStyle/>
        <a:p>
          <a:endParaRPr lang="it-IT"/>
        </a:p>
      </dgm:t>
    </dgm:pt>
    <dgm:pt modelId="{685DBFC3-9834-46A8-B2ED-4D123E2331DE}" type="pres">
      <dgm:prSet presAssocID="{47990B77-FDBC-4B40-AEF1-B02447889413}" presName="childShp" presStyleLbl="bgAccFollowNode1" presStyleIdx="0" presStyleCnt="10" custLinFactNeighborX="-464" custLinFactNeighborY="-406">
        <dgm:presLayoutVars>
          <dgm:bulletEnabled val="1"/>
        </dgm:presLayoutVars>
      </dgm:prSet>
      <dgm:spPr>
        <a:solidFill>
          <a:schemeClr val="accent3">
            <a:lumMod val="40000"/>
            <a:lumOff val="60000"/>
            <a:alpha val="90000"/>
          </a:schemeClr>
        </a:solidFill>
      </dgm:spPr>
      <dgm:t>
        <a:bodyPr/>
        <a:lstStyle/>
        <a:p>
          <a:endParaRPr lang="it-IT"/>
        </a:p>
      </dgm:t>
    </dgm:pt>
    <dgm:pt modelId="{7CC5AAE3-E1E6-4FE9-89C9-BFABBDC936CD}" type="pres">
      <dgm:prSet presAssocID="{34ABB49A-5DFF-44EE-8246-77F9C19FC7B3}" presName="spacing" presStyleCnt="0"/>
      <dgm:spPr/>
    </dgm:pt>
    <dgm:pt modelId="{C003CE20-32A4-4746-BE47-A6BBB697E7AC}" type="pres">
      <dgm:prSet presAssocID="{BE48B9AE-AF03-4C6A-BF17-338A07A267D6}" presName="linNode" presStyleCnt="0"/>
      <dgm:spPr/>
    </dgm:pt>
    <dgm:pt modelId="{824F2C9A-CE87-4B18-8ABB-9F8409FBBF77}" type="pres">
      <dgm:prSet presAssocID="{BE48B9AE-AF03-4C6A-BF17-338A07A267D6}" presName="parentShp" presStyleLbl="node1" presStyleIdx="1" presStyleCnt="10">
        <dgm:presLayoutVars>
          <dgm:bulletEnabled val="1"/>
        </dgm:presLayoutVars>
      </dgm:prSet>
      <dgm:spPr/>
      <dgm:t>
        <a:bodyPr/>
        <a:lstStyle/>
        <a:p>
          <a:endParaRPr lang="it-IT"/>
        </a:p>
      </dgm:t>
    </dgm:pt>
    <dgm:pt modelId="{AB9FDED7-ED6B-47A9-A4A8-D5FE1917E6E7}" type="pres">
      <dgm:prSet presAssocID="{BE48B9AE-AF03-4C6A-BF17-338A07A267D6}" presName="childShp" presStyleLbl="bgAccFollowNode1" presStyleIdx="1" presStyleCnt="10" custLinFactY="-10406" custLinFactNeighborX="-464" custLinFactNeighborY="-100000">
        <dgm:presLayoutVars>
          <dgm:bulletEnabled val="1"/>
        </dgm:presLayoutVars>
      </dgm:prSet>
      <dgm:spPr>
        <a:solidFill>
          <a:schemeClr val="accent3">
            <a:lumMod val="20000"/>
            <a:lumOff val="80000"/>
            <a:alpha val="90000"/>
          </a:schemeClr>
        </a:solidFill>
      </dgm:spPr>
      <dgm:t>
        <a:bodyPr/>
        <a:lstStyle/>
        <a:p>
          <a:endParaRPr lang="it-IT"/>
        </a:p>
      </dgm:t>
    </dgm:pt>
    <dgm:pt modelId="{527FA068-E83C-46C3-87D9-7134673529D9}" type="pres">
      <dgm:prSet presAssocID="{F6E4AFE3-5830-4096-898E-2F48BEE707C7}" presName="spacing" presStyleCnt="0"/>
      <dgm:spPr/>
    </dgm:pt>
    <dgm:pt modelId="{0BC17C77-AB27-45AC-916E-41F3D2B0A314}" type="pres">
      <dgm:prSet presAssocID="{1AC1930E-4861-411E-89CE-A9A119D9E916}" presName="linNode" presStyleCnt="0"/>
      <dgm:spPr/>
    </dgm:pt>
    <dgm:pt modelId="{64463156-0970-420B-8206-63889098DE3F}" type="pres">
      <dgm:prSet presAssocID="{1AC1930E-4861-411E-89CE-A9A119D9E916}" presName="parentShp" presStyleLbl="node1" presStyleIdx="2" presStyleCnt="10">
        <dgm:presLayoutVars>
          <dgm:bulletEnabled val="1"/>
        </dgm:presLayoutVars>
      </dgm:prSet>
      <dgm:spPr/>
      <dgm:t>
        <a:bodyPr/>
        <a:lstStyle/>
        <a:p>
          <a:endParaRPr lang="it-IT"/>
        </a:p>
      </dgm:t>
    </dgm:pt>
    <dgm:pt modelId="{6DE3DF71-B1E6-4600-A69E-2DDD2832B641}" type="pres">
      <dgm:prSet presAssocID="{1AC1930E-4861-411E-89CE-A9A119D9E916}" presName="childShp" presStyleLbl="bgAccFollowNode1" presStyleIdx="2" presStyleCnt="10" custLinFactY="-100000" custLinFactNeighborX="-464" custLinFactNeighborY="-120406">
        <dgm:presLayoutVars>
          <dgm:bulletEnabled val="1"/>
        </dgm:presLayoutVars>
      </dgm:prSet>
      <dgm:spPr>
        <a:solidFill>
          <a:schemeClr val="accent3">
            <a:lumMod val="20000"/>
            <a:lumOff val="80000"/>
            <a:alpha val="90000"/>
          </a:schemeClr>
        </a:solidFill>
      </dgm:spPr>
      <dgm:t>
        <a:bodyPr/>
        <a:lstStyle/>
        <a:p>
          <a:endParaRPr lang="it-IT"/>
        </a:p>
      </dgm:t>
    </dgm:pt>
    <dgm:pt modelId="{F2586C30-1E78-4ADC-8738-74A4E058620A}" type="pres">
      <dgm:prSet presAssocID="{76755705-5452-4D4C-BAC4-75E49AA55B7E}" presName="spacing" presStyleCnt="0"/>
      <dgm:spPr/>
    </dgm:pt>
    <dgm:pt modelId="{2FB32E39-EA67-4C26-A807-D5DE77C4EE8E}" type="pres">
      <dgm:prSet presAssocID="{21ED7190-651D-4DB6-8C3A-8408F0240DBD}" presName="linNode" presStyleCnt="0"/>
      <dgm:spPr/>
    </dgm:pt>
    <dgm:pt modelId="{EBF216E9-C4EB-4152-9BCB-B0986A2C5630}" type="pres">
      <dgm:prSet presAssocID="{21ED7190-651D-4DB6-8C3A-8408F0240DBD}" presName="parentShp" presStyleLbl="node1" presStyleIdx="3" presStyleCnt="10">
        <dgm:presLayoutVars>
          <dgm:bulletEnabled val="1"/>
        </dgm:presLayoutVars>
      </dgm:prSet>
      <dgm:spPr/>
      <dgm:t>
        <a:bodyPr/>
        <a:lstStyle/>
        <a:p>
          <a:endParaRPr lang="it-IT"/>
        </a:p>
      </dgm:t>
    </dgm:pt>
    <dgm:pt modelId="{4538550D-D77C-45C3-A838-5BBC199E0F2B}" type="pres">
      <dgm:prSet presAssocID="{21ED7190-651D-4DB6-8C3A-8408F0240DBD}" presName="childShp" presStyleLbl="bgAccFollowNode1" presStyleIdx="3" presStyleCnt="10" custLinFactY="-130406" custLinFactNeighborX="-464" custLinFactNeighborY="-200000">
        <dgm:presLayoutVars>
          <dgm:bulletEnabled val="1"/>
        </dgm:presLayoutVars>
      </dgm:prSet>
      <dgm:spPr>
        <a:solidFill>
          <a:schemeClr val="accent3">
            <a:lumMod val="20000"/>
            <a:lumOff val="80000"/>
            <a:alpha val="90000"/>
          </a:schemeClr>
        </a:solidFill>
      </dgm:spPr>
      <dgm:t>
        <a:bodyPr/>
        <a:lstStyle/>
        <a:p>
          <a:endParaRPr lang="it-IT"/>
        </a:p>
      </dgm:t>
    </dgm:pt>
    <dgm:pt modelId="{8ADC8F13-8542-43B6-B547-16EADF3E9640}" type="pres">
      <dgm:prSet presAssocID="{6F84CE5F-470C-421E-B8CC-C8654C0DEC4F}" presName="spacing" presStyleCnt="0"/>
      <dgm:spPr/>
    </dgm:pt>
    <dgm:pt modelId="{123A25E0-098F-4755-B023-AEC3369A76E3}" type="pres">
      <dgm:prSet presAssocID="{5F1E969E-36CF-49FD-BDCC-0BDE757D748E}" presName="linNode" presStyleCnt="0"/>
      <dgm:spPr/>
    </dgm:pt>
    <dgm:pt modelId="{78A51AE5-DC98-4C14-B619-319C17EB6F15}" type="pres">
      <dgm:prSet presAssocID="{5F1E969E-36CF-49FD-BDCC-0BDE757D748E}" presName="parentShp" presStyleLbl="node1" presStyleIdx="4" presStyleCnt="10">
        <dgm:presLayoutVars>
          <dgm:bulletEnabled val="1"/>
        </dgm:presLayoutVars>
      </dgm:prSet>
      <dgm:spPr/>
      <dgm:t>
        <a:bodyPr/>
        <a:lstStyle/>
        <a:p>
          <a:endParaRPr lang="it-IT"/>
        </a:p>
      </dgm:t>
    </dgm:pt>
    <dgm:pt modelId="{4FA42189-8A0F-4025-8E69-7E6AFBA7A860}" type="pres">
      <dgm:prSet presAssocID="{5F1E969E-36CF-49FD-BDCC-0BDE757D748E}" presName="childShp" presStyleLbl="bgAccFollowNode1" presStyleIdx="4" presStyleCnt="10" custLinFactY="-200000" custLinFactNeighborX="-464" custLinFactNeighborY="-240406">
        <dgm:presLayoutVars>
          <dgm:bulletEnabled val="1"/>
        </dgm:presLayoutVars>
      </dgm:prSet>
      <dgm:spPr>
        <a:solidFill>
          <a:schemeClr val="accent3">
            <a:lumMod val="20000"/>
            <a:lumOff val="80000"/>
            <a:alpha val="90000"/>
          </a:schemeClr>
        </a:solidFill>
      </dgm:spPr>
      <dgm:t>
        <a:bodyPr/>
        <a:lstStyle/>
        <a:p>
          <a:endParaRPr lang="it-IT"/>
        </a:p>
      </dgm:t>
    </dgm:pt>
    <dgm:pt modelId="{CE1F3735-F6DA-4E53-9E4C-CF15A2A30AC6}" type="pres">
      <dgm:prSet presAssocID="{15F195C4-93B9-4CA8-AD56-EB3371C4E976}" presName="spacing" presStyleCnt="0"/>
      <dgm:spPr/>
    </dgm:pt>
    <dgm:pt modelId="{0D3D0947-B8DA-47BC-A3F6-5A650AADF0F8}" type="pres">
      <dgm:prSet presAssocID="{C03A3161-0017-4C85-BC35-AD9623AA60D9}" presName="linNode" presStyleCnt="0"/>
      <dgm:spPr/>
    </dgm:pt>
    <dgm:pt modelId="{3299B1DD-5062-4138-88BD-15DDD412E463}" type="pres">
      <dgm:prSet presAssocID="{C03A3161-0017-4C85-BC35-AD9623AA60D9}" presName="parentShp" presStyleLbl="node1" presStyleIdx="5" presStyleCnt="10">
        <dgm:presLayoutVars>
          <dgm:bulletEnabled val="1"/>
        </dgm:presLayoutVars>
      </dgm:prSet>
      <dgm:spPr/>
      <dgm:t>
        <a:bodyPr/>
        <a:lstStyle/>
        <a:p>
          <a:endParaRPr lang="it-IT"/>
        </a:p>
      </dgm:t>
    </dgm:pt>
    <dgm:pt modelId="{BCCF1C2B-B0DE-48CD-80D7-BFE8B2E926B5}" type="pres">
      <dgm:prSet presAssocID="{C03A3161-0017-4C85-BC35-AD9623AA60D9}" presName="childShp" presStyleLbl="bgAccFollowNode1" presStyleIdx="5" presStyleCnt="10" custLinFactY="-250406" custLinFactNeighborX="-464" custLinFactNeighborY="-300000">
        <dgm:presLayoutVars>
          <dgm:bulletEnabled val="1"/>
        </dgm:presLayoutVars>
      </dgm:prSet>
      <dgm:spPr>
        <a:solidFill>
          <a:schemeClr val="accent3">
            <a:lumMod val="20000"/>
            <a:lumOff val="80000"/>
            <a:alpha val="90000"/>
          </a:schemeClr>
        </a:solidFill>
      </dgm:spPr>
      <dgm:t>
        <a:bodyPr/>
        <a:lstStyle/>
        <a:p>
          <a:endParaRPr lang="it-IT"/>
        </a:p>
      </dgm:t>
    </dgm:pt>
    <dgm:pt modelId="{82B9E56F-8901-4770-AC86-EE6E493D1994}" type="pres">
      <dgm:prSet presAssocID="{A32E34E1-52E0-4BA7-BCF0-371A5172D8CC}" presName="spacing" presStyleCnt="0"/>
      <dgm:spPr/>
    </dgm:pt>
    <dgm:pt modelId="{A59ADD58-7884-485D-9232-8788FFA3782E}" type="pres">
      <dgm:prSet presAssocID="{F937EFD3-51C8-43CD-82AA-BDDD51BF53B9}" presName="linNode" presStyleCnt="0"/>
      <dgm:spPr/>
    </dgm:pt>
    <dgm:pt modelId="{E9EE1E6B-DD7E-4FD7-852F-4A88BCA3E7D5}" type="pres">
      <dgm:prSet presAssocID="{F937EFD3-51C8-43CD-82AA-BDDD51BF53B9}" presName="parentShp" presStyleLbl="node1" presStyleIdx="6" presStyleCnt="10">
        <dgm:presLayoutVars>
          <dgm:bulletEnabled val="1"/>
        </dgm:presLayoutVars>
      </dgm:prSet>
      <dgm:spPr/>
      <dgm:t>
        <a:bodyPr/>
        <a:lstStyle/>
        <a:p>
          <a:endParaRPr lang="it-IT"/>
        </a:p>
      </dgm:t>
    </dgm:pt>
    <dgm:pt modelId="{B4A25381-B740-4DD5-82E5-0EAA82562F8D}" type="pres">
      <dgm:prSet presAssocID="{F937EFD3-51C8-43CD-82AA-BDDD51BF53B9}" presName="childShp" presStyleLbl="bgAccFollowNode1" presStyleIdx="6" presStyleCnt="10" custLinFactY="-300000" custLinFactNeighborX="-464" custLinFactNeighborY="-360406">
        <dgm:presLayoutVars>
          <dgm:bulletEnabled val="1"/>
        </dgm:presLayoutVars>
      </dgm:prSet>
      <dgm:spPr>
        <a:solidFill>
          <a:schemeClr val="accent3">
            <a:lumMod val="20000"/>
            <a:lumOff val="80000"/>
            <a:alpha val="90000"/>
          </a:schemeClr>
        </a:solidFill>
      </dgm:spPr>
      <dgm:t>
        <a:bodyPr/>
        <a:lstStyle/>
        <a:p>
          <a:endParaRPr lang="it-IT"/>
        </a:p>
      </dgm:t>
    </dgm:pt>
    <dgm:pt modelId="{1C8AE5C9-3C05-4AFF-B0B4-EB84606D30EF}" type="pres">
      <dgm:prSet presAssocID="{12C619DB-E72E-4CB4-A903-583C47B9E9C8}" presName="spacing" presStyleCnt="0"/>
      <dgm:spPr/>
    </dgm:pt>
    <dgm:pt modelId="{CCF44C18-70F9-421B-80CB-10A1EE453FD4}" type="pres">
      <dgm:prSet presAssocID="{A255B948-2B56-4FB9-8233-15EFC055F9AE}" presName="linNode" presStyleCnt="0"/>
      <dgm:spPr/>
    </dgm:pt>
    <dgm:pt modelId="{A0952CA6-58B1-4366-A15D-53F072B24B30}" type="pres">
      <dgm:prSet presAssocID="{A255B948-2B56-4FB9-8233-15EFC055F9AE}" presName="parentShp" presStyleLbl="node1" presStyleIdx="7" presStyleCnt="10">
        <dgm:presLayoutVars>
          <dgm:bulletEnabled val="1"/>
        </dgm:presLayoutVars>
      </dgm:prSet>
      <dgm:spPr/>
      <dgm:t>
        <a:bodyPr/>
        <a:lstStyle/>
        <a:p>
          <a:endParaRPr lang="it-IT"/>
        </a:p>
      </dgm:t>
    </dgm:pt>
    <dgm:pt modelId="{2407F54E-3EB2-40BB-9C30-3B5A4FA05958}" type="pres">
      <dgm:prSet presAssocID="{A255B948-2B56-4FB9-8233-15EFC055F9AE}" presName="childShp" presStyleLbl="bgAccFollowNode1" presStyleIdx="7" presStyleCnt="10" custLinFactY="-370406" custLinFactNeighborX="-464" custLinFactNeighborY="-400000">
        <dgm:presLayoutVars>
          <dgm:bulletEnabled val="1"/>
        </dgm:presLayoutVars>
      </dgm:prSet>
      <dgm:spPr>
        <a:solidFill>
          <a:schemeClr val="accent3">
            <a:lumMod val="20000"/>
            <a:lumOff val="80000"/>
            <a:alpha val="90000"/>
          </a:schemeClr>
        </a:solidFill>
      </dgm:spPr>
      <dgm:t>
        <a:bodyPr/>
        <a:lstStyle/>
        <a:p>
          <a:endParaRPr lang="it-IT"/>
        </a:p>
      </dgm:t>
    </dgm:pt>
    <dgm:pt modelId="{0DFFDED9-FB9F-4856-9F13-2350E0EECF64}" type="pres">
      <dgm:prSet presAssocID="{149D52D6-074E-4319-B518-AC0228462D74}" presName="spacing" presStyleCnt="0"/>
      <dgm:spPr/>
    </dgm:pt>
    <dgm:pt modelId="{B8732D97-AED2-4F27-824F-DB6E08B4FD96}" type="pres">
      <dgm:prSet presAssocID="{4C24F41C-2911-4ABF-B146-2BDA2153746F}" presName="linNode" presStyleCnt="0"/>
      <dgm:spPr/>
    </dgm:pt>
    <dgm:pt modelId="{E03EF237-1722-48AD-BC7B-DC05513DE165}" type="pres">
      <dgm:prSet presAssocID="{4C24F41C-2911-4ABF-B146-2BDA2153746F}" presName="parentShp" presStyleLbl="node1" presStyleIdx="8" presStyleCnt="10">
        <dgm:presLayoutVars>
          <dgm:bulletEnabled val="1"/>
        </dgm:presLayoutVars>
      </dgm:prSet>
      <dgm:spPr/>
      <dgm:t>
        <a:bodyPr/>
        <a:lstStyle/>
        <a:p>
          <a:endParaRPr lang="it-IT"/>
        </a:p>
      </dgm:t>
    </dgm:pt>
    <dgm:pt modelId="{351D76A3-BA0E-46AF-A690-C6C5F02048C9}" type="pres">
      <dgm:prSet presAssocID="{4C24F41C-2911-4ABF-B146-2BDA2153746F}" presName="childShp" presStyleLbl="bgAccFollowNode1" presStyleIdx="8" presStyleCnt="10" custLinFactY="-400000" custLinFactNeighborX="-464" custLinFactNeighborY="-480406">
        <dgm:presLayoutVars>
          <dgm:bulletEnabled val="1"/>
        </dgm:presLayoutVars>
      </dgm:prSet>
      <dgm:spPr>
        <a:solidFill>
          <a:schemeClr val="accent3">
            <a:lumMod val="20000"/>
            <a:lumOff val="80000"/>
            <a:alpha val="90000"/>
          </a:schemeClr>
        </a:solidFill>
      </dgm:spPr>
      <dgm:t>
        <a:bodyPr/>
        <a:lstStyle/>
        <a:p>
          <a:endParaRPr lang="it-IT"/>
        </a:p>
      </dgm:t>
    </dgm:pt>
    <dgm:pt modelId="{540E00B4-6304-4E0A-89B5-6D4D912B3636}" type="pres">
      <dgm:prSet presAssocID="{A0E33E6B-C9C0-48B3-8D95-3CFA65770325}" presName="spacing" presStyleCnt="0"/>
      <dgm:spPr/>
    </dgm:pt>
    <dgm:pt modelId="{19FD4CFF-C052-496F-8A6A-24E58C2EAC2E}" type="pres">
      <dgm:prSet presAssocID="{37F002F4-6074-4819-812F-6D1328BB91FD}" presName="linNode" presStyleCnt="0"/>
      <dgm:spPr/>
    </dgm:pt>
    <dgm:pt modelId="{AE000BD1-062D-44F9-A6A8-DFD9F406F2C4}" type="pres">
      <dgm:prSet presAssocID="{37F002F4-6074-4819-812F-6D1328BB91FD}" presName="parentShp" presStyleLbl="node1" presStyleIdx="9" presStyleCnt="10">
        <dgm:presLayoutVars>
          <dgm:bulletEnabled val="1"/>
        </dgm:presLayoutVars>
      </dgm:prSet>
      <dgm:spPr/>
      <dgm:t>
        <a:bodyPr/>
        <a:lstStyle/>
        <a:p>
          <a:endParaRPr lang="it-IT"/>
        </a:p>
      </dgm:t>
    </dgm:pt>
    <dgm:pt modelId="{85AA89B3-0482-4617-9077-9E9E9BB29CAB}" type="pres">
      <dgm:prSet presAssocID="{37F002F4-6074-4819-812F-6D1328BB91FD}" presName="childShp" presStyleLbl="bgAccFollowNode1" presStyleIdx="9" presStyleCnt="10" custLinFactY="-490406" custLinFactNeighborX="-464" custLinFactNeighborY="-500000">
        <dgm:presLayoutVars>
          <dgm:bulletEnabled val="1"/>
        </dgm:presLayoutVars>
      </dgm:prSet>
      <dgm:spPr>
        <a:solidFill>
          <a:schemeClr val="accent3">
            <a:lumMod val="20000"/>
            <a:lumOff val="80000"/>
            <a:alpha val="90000"/>
          </a:schemeClr>
        </a:solidFill>
      </dgm:spPr>
      <dgm:t>
        <a:bodyPr/>
        <a:lstStyle/>
        <a:p>
          <a:endParaRPr lang="it-IT"/>
        </a:p>
      </dgm:t>
    </dgm:pt>
  </dgm:ptLst>
  <dgm:cxnLst>
    <dgm:cxn modelId="{9B1CB9A3-2FA7-47CC-8129-095E50BF7355}" type="presOf" srcId="{8C3B0F86-DC7C-4992-B341-AAC2D450B03A}" destId="{63FA967F-8E29-4141-93CF-9334DB98ADE7}" srcOrd="0" destOrd="0" presId="urn:microsoft.com/office/officeart/2005/8/layout/vList6"/>
    <dgm:cxn modelId="{11DC14E7-2B1A-4691-A52F-AA7895D54064}" srcId="{8C3B0F86-DC7C-4992-B341-AAC2D450B03A}" destId="{4C24F41C-2911-4ABF-B146-2BDA2153746F}" srcOrd="8" destOrd="0" parTransId="{79F9FD67-93A5-449B-97F9-53289DCDAB6A}" sibTransId="{A0E33E6B-C9C0-48B3-8D95-3CFA65770325}"/>
    <dgm:cxn modelId="{9F14D531-E372-4F19-8282-659EFC26AAAA}" type="presOf" srcId="{A255B948-2B56-4FB9-8233-15EFC055F9AE}" destId="{A0952CA6-58B1-4366-A15D-53F072B24B30}" srcOrd="0" destOrd="0" presId="urn:microsoft.com/office/officeart/2005/8/layout/vList6"/>
    <dgm:cxn modelId="{5092F825-E853-4C87-B5EE-3A0F83E0B2AB}" type="presOf" srcId="{C03A3161-0017-4C85-BC35-AD9623AA60D9}" destId="{3299B1DD-5062-4138-88BD-15DDD412E463}" srcOrd="0" destOrd="0" presId="urn:microsoft.com/office/officeart/2005/8/layout/vList6"/>
    <dgm:cxn modelId="{29D707B5-4188-4863-8D76-F349F47A8660}" type="presOf" srcId="{37F002F4-6074-4819-812F-6D1328BB91FD}" destId="{AE000BD1-062D-44F9-A6A8-DFD9F406F2C4}" srcOrd="0" destOrd="0" presId="urn:microsoft.com/office/officeart/2005/8/layout/vList6"/>
    <dgm:cxn modelId="{FCF4B573-1C91-4A71-A1A5-B88098956A52}" srcId="{8C3B0F86-DC7C-4992-B341-AAC2D450B03A}" destId="{BE48B9AE-AF03-4C6A-BF17-338A07A267D6}" srcOrd="1" destOrd="0" parTransId="{045EA289-916A-46B2-97E7-4652E044228B}" sibTransId="{F6E4AFE3-5830-4096-898E-2F48BEE707C7}"/>
    <dgm:cxn modelId="{5BA418B4-7C3D-4F4F-AFF3-671E5E8BAD8E}" type="presOf" srcId="{47990B77-FDBC-4B40-AEF1-B02447889413}" destId="{9EAAAEDC-0386-43B1-9F53-74AB96AB95B2}" srcOrd="0" destOrd="0" presId="urn:microsoft.com/office/officeart/2005/8/layout/vList6"/>
    <dgm:cxn modelId="{96A07ED2-4C61-4373-B441-F496B6C3332C}" type="presOf" srcId="{1AC1930E-4861-411E-89CE-A9A119D9E916}" destId="{64463156-0970-420B-8206-63889098DE3F}" srcOrd="0" destOrd="0" presId="urn:microsoft.com/office/officeart/2005/8/layout/vList6"/>
    <dgm:cxn modelId="{A00F25C2-6E18-4542-8C95-7F7D99402897}" srcId="{8C3B0F86-DC7C-4992-B341-AAC2D450B03A}" destId="{C03A3161-0017-4C85-BC35-AD9623AA60D9}" srcOrd="5" destOrd="0" parTransId="{C4AAF5DD-76DC-4448-BE44-57908252F716}" sibTransId="{A32E34E1-52E0-4BA7-BCF0-371A5172D8CC}"/>
    <dgm:cxn modelId="{722B755B-9087-4C59-9C93-D10F67F70E6E}" srcId="{8C3B0F86-DC7C-4992-B341-AAC2D450B03A}" destId="{1AC1930E-4861-411E-89CE-A9A119D9E916}" srcOrd="2" destOrd="0" parTransId="{2B38086F-6366-4B5F-BCF4-0CF6C03C00CF}" sibTransId="{76755705-5452-4D4C-BAC4-75E49AA55B7E}"/>
    <dgm:cxn modelId="{1C5F7833-11E5-4974-9A56-B8830930E72A}" type="presOf" srcId="{21ED7190-651D-4DB6-8C3A-8408F0240DBD}" destId="{EBF216E9-C4EB-4152-9BCB-B0986A2C5630}" srcOrd="0" destOrd="0" presId="urn:microsoft.com/office/officeart/2005/8/layout/vList6"/>
    <dgm:cxn modelId="{945825E3-3609-40AA-BBC2-7E7EDCA6FFEB}" type="presOf" srcId="{5F1E969E-36CF-49FD-BDCC-0BDE757D748E}" destId="{78A51AE5-DC98-4C14-B619-319C17EB6F15}" srcOrd="0" destOrd="0" presId="urn:microsoft.com/office/officeart/2005/8/layout/vList6"/>
    <dgm:cxn modelId="{8ECFBAFC-A482-486E-91E1-EF57A0C82EF0}" srcId="{8C3B0F86-DC7C-4992-B341-AAC2D450B03A}" destId="{5F1E969E-36CF-49FD-BDCC-0BDE757D748E}" srcOrd="4" destOrd="0" parTransId="{2F1382FA-F246-46AE-84FC-EA6C8DA5C0C3}" sibTransId="{15F195C4-93B9-4CA8-AD56-EB3371C4E976}"/>
    <dgm:cxn modelId="{24F70C27-511A-4BDD-B909-C3449BACC101}" srcId="{8C3B0F86-DC7C-4992-B341-AAC2D450B03A}" destId="{21ED7190-651D-4DB6-8C3A-8408F0240DBD}" srcOrd="3" destOrd="0" parTransId="{5A282F13-3F40-463E-BF50-0C003650B10F}" sibTransId="{6F84CE5F-470C-421E-B8CC-C8654C0DEC4F}"/>
    <dgm:cxn modelId="{EF28C94B-3945-4A4E-B4FE-357DE6B1B368}" srcId="{8C3B0F86-DC7C-4992-B341-AAC2D450B03A}" destId="{F937EFD3-51C8-43CD-82AA-BDDD51BF53B9}" srcOrd="6" destOrd="0" parTransId="{D735953D-A7AA-46A5-B8CE-433FE1F71D12}" sibTransId="{12C619DB-E72E-4CB4-A903-583C47B9E9C8}"/>
    <dgm:cxn modelId="{55735456-4E1E-4776-924A-EBB1FDF05F6B}" srcId="{8C3B0F86-DC7C-4992-B341-AAC2D450B03A}" destId="{47990B77-FDBC-4B40-AEF1-B02447889413}" srcOrd="0" destOrd="0" parTransId="{E573C6A8-0040-492C-923B-2089D04C8EE3}" sibTransId="{34ABB49A-5DFF-44EE-8246-77F9C19FC7B3}"/>
    <dgm:cxn modelId="{19AE47A3-7B59-4A2D-A95C-D76D8E692A83}" type="presOf" srcId="{BE48B9AE-AF03-4C6A-BF17-338A07A267D6}" destId="{824F2C9A-CE87-4B18-8ABB-9F8409FBBF77}" srcOrd="0" destOrd="0" presId="urn:microsoft.com/office/officeart/2005/8/layout/vList6"/>
    <dgm:cxn modelId="{9D0FDE87-07FA-4D3A-90F1-9B1B9ECB35B5}" type="presOf" srcId="{F937EFD3-51C8-43CD-82AA-BDDD51BF53B9}" destId="{E9EE1E6B-DD7E-4FD7-852F-4A88BCA3E7D5}" srcOrd="0" destOrd="0" presId="urn:microsoft.com/office/officeart/2005/8/layout/vList6"/>
    <dgm:cxn modelId="{1B5E10B1-E1A6-42BC-A116-9C2D276CCB90}" srcId="{8C3B0F86-DC7C-4992-B341-AAC2D450B03A}" destId="{37F002F4-6074-4819-812F-6D1328BB91FD}" srcOrd="9" destOrd="0" parTransId="{781B06BD-F1EC-4638-B29D-F7FCE9ADA9B3}" sibTransId="{B8EAA32B-601C-4BD8-A2A0-267E246FFE35}"/>
    <dgm:cxn modelId="{014B2975-C8EF-462E-BE06-70112F6A48C5}" type="presOf" srcId="{4C24F41C-2911-4ABF-B146-2BDA2153746F}" destId="{E03EF237-1722-48AD-BC7B-DC05513DE165}" srcOrd="0" destOrd="0" presId="urn:microsoft.com/office/officeart/2005/8/layout/vList6"/>
    <dgm:cxn modelId="{EA4E4745-7B48-479F-8277-9A16937CC31E}" srcId="{8C3B0F86-DC7C-4992-B341-AAC2D450B03A}" destId="{A255B948-2B56-4FB9-8233-15EFC055F9AE}" srcOrd="7" destOrd="0" parTransId="{681F7994-0D7E-4CEE-A8E2-7A57FEBA3ED5}" sibTransId="{149D52D6-074E-4319-B518-AC0228462D74}"/>
    <dgm:cxn modelId="{1D3D0BE7-E861-43E2-B7DC-61351E1489A6}" type="presParOf" srcId="{63FA967F-8E29-4141-93CF-9334DB98ADE7}" destId="{1420C588-4C00-4C3E-83D1-9FD2C2BC130D}" srcOrd="0" destOrd="0" presId="urn:microsoft.com/office/officeart/2005/8/layout/vList6"/>
    <dgm:cxn modelId="{0AEAFC3E-1467-43C0-BDA7-1DAB9260E42D}" type="presParOf" srcId="{1420C588-4C00-4C3E-83D1-9FD2C2BC130D}" destId="{9EAAAEDC-0386-43B1-9F53-74AB96AB95B2}" srcOrd="0" destOrd="0" presId="urn:microsoft.com/office/officeart/2005/8/layout/vList6"/>
    <dgm:cxn modelId="{22D7C79F-9B44-4813-B51C-E288396CA5F5}" type="presParOf" srcId="{1420C588-4C00-4C3E-83D1-9FD2C2BC130D}" destId="{685DBFC3-9834-46A8-B2ED-4D123E2331DE}" srcOrd="1" destOrd="0" presId="urn:microsoft.com/office/officeart/2005/8/layout/vList6"/>
    <dgm:cxn modelId="{28672EA2-515E-4939-8288-B1B94DF91D19}" type="presParOf" srcId="{63FA967F-8E29-4141-93CF-9334DB98ADE7}" destId="{7CC5AAE3-E1E6-4FE9-89C9-BFABBDC936CD}" srcOrd="1" destOrd="0" presId="urn:microsoft.com/office/officeart/2005/8/layout/vList6"/>
    <dgm:cxn modelId="{EAC7B7CB-8857-4D13-8340-BC874ADB04A2}" type="presParOf" srcId="{63FA967F-8E29-4141-93CF-9334DB98ADE7}" destId="{C003CE20-32A4-4746-BE47-A6BBB697E7AC}" srcOrd="2" destOrd="0" presId="urn:microsoft.com/office/officeart/2005/8/layout/vList6"/>
    <dgm:cxn modelId="{8DC3733B-7080-4A18-931E-9518B51F4FFB}" type="presParOf" srcId="{C003CE20-32A4-4746-BE47-A6BBB697E7AC}" destId="{824F2C9A-CE87-4B18-8ABB-9F8409FBBF77}" srcOrd="0" destOrd="0" presId="urn:microsoft.com/office/officeart/2005/8/layout/vList6"/>
    <dgm:cxn modelId="{93B706E3-C9E1-40CF-89A2-2EBF127F3FFC}" type="presParOf" srcId="{C003CE20-32A4-4746-BE47-A6BBB697E7AC}" destId="{AB9FDED7-ED6B-47A9-A4A8-D5FE1917E6E7}" srcOrd="1" destOrd="0" presId="urn:microsoft.com/office/officeart/2005/8/layout/vList6"/>
    <dgm:cxn modelId="{CFA709FB-FF6B-4F77-A033-05E0049022C3}" type="presParOf" srcId="{63FA967F-8E29-4141-93CF-9334DB98ADE7}" destId="{527FA068-E83C-46C3-87D9-7134673529D9}" srcOrd="3" destOrd="0" presId="urn:microsoft.com/office/officeart/2005/8/layout/vList6"/>
    <dgm:cxn modelId="{9E22DAF7-C155-49CE-8E1A-5F02D1808A5A}" type="presParOf" srcId="{63FA967F-8E29-4141-93CF-9334DB98ADE7}" destId="{0BC17C77-AB27-45AC-916E-41F3D2B0A314}" srcOrd="4" destOrd="0" presId="urn:microsoft.com/office/officeart/2005/8/layout/vList6"/>
    <dgm:cxn modelId="{4AC4B2B6-ADDB-4EAC-93B7-C5CC88157645}" type="presParOf" srcId="{0BC17C77-AB27-45AC-916E-41F3D2B0A314}" destId="{64463156-0970-420B-8206-63889098DE3F}" srcOrd="0" destOrd="0" presId="urn:microsoft.com/office/officeart/2005/8/layout/vList6"/>
    <dgm:cxn modelId="{DCBC77E2-605E-435C-9BEF-89B4A454679E}" type="presParOf" srcId="{0BC17C77-AB27-45AC-916E-41F3D2B0A314}" destId="{6DE3DF71-B1E6-4600-A69E-2DDD2832B641}" srcOrd="1" destOrd="0" presId="urn:microsoft.com/office/officeart/2005/8/layout/vList6"/>
    <dgm:cxn modelId="{522EC0AE-66A4-4F08-93B0-1C19766CB327}" type="presParOf" srcId="{63FA967F-8E29-4141-93CF-9334DB98ADE7}" destId="{F2586C30-1E78-4ADC-8738-74A4E058620A}" srcOrd="5" destOrd="0" presId="urn:microsoft.com/office/officeart/2005/8/layout/vList6"/>
    <dgm:cxn modelId="{836CA06A-7DCA-4156-9940-A948BF5E984F}" type="presParOf" srcId="{63FA967F-8E29-4141-93CF-9334DB98ADE7}" destId="{2FB32E39-EA67-4C26-A807-D5DE77C4EE8E}" srcOrd="6" destOrd="0" presId="urn:microsoft.com/office/officeart/2005/8/layout/vList6"/>
    <dgm:cxn modelId="{D2FAB1A9-8DAA-4F72-8B4F-8071412AB1D2}" type="presParOf" srcId="{2FB32E39-EA67-4C26-A807-D5DE77C4EE8E}" destId="{EBF216E9-C4EB-4152-9BCB-B0986A2C5630}" srcOrd="0" destOrd="0" presId="urn:microsoft.com/office/officeart/2005/8/layout/vList6"/>
    <dgm:cxn modelId="{C97D0D05-799D-4028-99E9-8EAE83D1548C}" type="presParOf" srcId="{2FB32E39-EA67-4C26-A807-D5DE77C4EE8E}" destId="{4538550D-D77C-45C3-A838-5BBC199E0F2B}" srcOrd="1" destOrd="0" presId="urn:microsoft.com/office/officeart/2005/8/layout/vList6"/>
    <dgm:cxn modelId="{7C275756-0A35-47DD-9AA0-11F4E1CFC41F}" type="presParOf" srcId="{63FA967F-8E29-4141-93CF-9334DB98ADE7}" destId="{8ADC8F13-8542-43B6-B547-16EADF3E9640}" srcOrd="7" destOrd="0" presId="urn:microsoft.com/office/officeart/2005/8/layout/vList6"/>
    <dgm:cxn modelId="{CEF494BF-E983-4701-8D63-746544727E6C}" type="presParOf" srcId="{63FA967F-8E29-4141-93CF-9334DB98ADE7}" destId="{123A25E0-098F-4755-B023-AEC3369A76E3}" srcOrd="8" destOrd="0" presId="urn:microsoft.com/office/officeart/2005/8/layout/vList6"/>
    <dgm:cxn modelId="{BAB2B380-3675-4954-A513-0A20EB056539}" type="presParOf" srcId="{123A25E0-098F-4755-B023-AEC3369A76E3}" destId="{78A51AE5-DC98-4C14-B619-319C17EB6F15}" srcOrd="0" destOrd="0" presId="urn:microsoft.com/office/officeart/2005/8/layout/vList6"/>
    <dgm:cxn modelId="{9EC23DC1-6DFB-4462-9CBA-B7B4337F980C}" type="presParOf" srcId="{123A25E0-098F-4755-B023-AEC3369A76E3}" destId="{4FA42189-8A0F-4025-8E69-7E6AFBA7A860}" srcOrd="1" destOrd="0" presId="urn:microsoft.com/office/officeart/2005/8/layout/vList6"/>
    <dgm:cxn modelId="{9FD89966-F836-42A3-A9DF-E61881A0ACAA}" type="presParOf" srcId="{63FA967F-8E29-4141-93CF-9334DB98ADE7}" destId="{CE1F3735-F6DA-4E53-9E4C-CF15A2A30AC6}" srcOrd="9" destOrd="0" presId="urn:microsoft.com/office/officeart/2005/8/layout/vList6"/>
    <dgm:cxn modelId="{B3EF39F7-A47B-426B-97B3-3FEAF24F2B56}" type="presParOf" srcId="{63FA967F-8E29-4141-93CF-9334DB98ADE7}" destId="{0D3D0947-B8DA-47BC-A3F6-5A650AADF0F8}" srcOrd="10" destOrd="0" presId="urn:microsoft.com/office/officeart/2005/8/layout/vList6"/>
    <dgm:cxn modelId="{25617DA7-4CF2-40DF-A7CD-684BC3CF5EBE}" type="presParOf" srcId="{0D3D0947-B8DA-47BC-A3F6-5A650AADF0F8}" destId="{3299B1DD-5062-4138-88BD-15DDD412E463}" srcOrd="0" destOrd="0" presId="urn:microsoft.com/office/officeart/2005/8/layout/vList6"/>
    <dgm:cxn modelId="{6FD473D9-05BC-439D-8056-B8F519A912B3}" type="presParOf" srcId="{0D3D0947-B8DA-47BC-A3F6-5A650AADF0F8}" destId="{BCCF1C2B-B0DE-48CD-80D7-BFE8B2E926B5}" srcOrd="1" destOrd="0" presId="urn:microsoft.com/office/officeart/2005/8/layout/vList6"/>
    <dgm:cxn modelId="{22E9297F-2770-4369-B8AD-E2E596FE74AA}" type="presParOf" srcId="{63FA967F-8E29-4141-93CF-9334DB98ADE7}" destId="{82B9E56F-8901-4770-AC86-EE6E493D1994}" srcOrd="11" destOrd="0" presId="urn:microsoft.com/office/officeart/2005/8/layout/vList6"/>
    <dgm:cxn modelId="{D1445D05-E6AD-41E4-B2AA-7D9B86AFFDFA}" type="presParOf" srcId="{63FA967F-8E29-4141-93CF-9334DB98ADE7}" destId="{A59ADD58-7884-485D-9232-8788FFA3782E}" srcOrd="12" destOrd="0" presId="urn:microsoft.com/office/officeart/2005/8/layout/vList6"/>
    <dgm:cxn modelId="{D1BA5AA0-6577-4250-9805-FF0FEFFE22BA}" type="presParOf" srcId="{A59ADD58-7884-485D-9232-8788FFA3782E}" destId="{E9EE1E6B-DD7E-4FD7-852F-4A88BCA3E7D5}" srcOrd="0" destOrd="0" presId="urn:microsoft.com/office/officeart/2005/8/layout/vList6"/>
    <dgm:cxn modelId="{815F6E68-AAC4-471B-8C2B-17D43F7F0172}" type="presParOf" srcId="{A59ADD58-7884-485D-9232-8788FFA3782E}" destId="{B4A25381-B740-4DD5-82E5-0EAA82562F8D}" srcOrd="1" destOrd="0" presId="urn:microsoft.com/office/officeart/2005/8/layout/vList6"/>
    <dgm:cxn modelId="{44654CCE-6C8B-4A25-8813-CD9BA806637F}" type="presParOf" srcId="{63FA967F-8E29-4141-93CF-9334DB98ADE7}" destId="{1C8AE5C9-3C05-4AFF-B0B4-EB84606D30EF}" srcOrd="13" destOrd="0" presId="urn:microsoft.com/office/officeart/2005/8/layout/vList6"/>
    <dgm:cxn modelId="{11E2703B-94A0-40D0-9A80-B3ED8F0F8640}" type="presParOf" srcId="{63FA967F-8E29-4141-93CF-9334DB98ADE7}" destId="{CCF44C18-70F9-421B-80CB-10A1EE453FD4}" srcOrd="14" destOrd="0" presId="urn:microsoft.com/office/officeart/2005/8/layout/vList6"/>
    <dgm:cxn modelId="{A4249219-F433-4E49-932F-0E8CD93ECF4A}" type="presParOf" srcId="{CCF44C18-70F9-421B-80CB-10A1EE453FD4}" destId="{A0952CA6-58B1-4366-A15D-53F072B24B30}" srcOrd="0" destOrd="0" presId="urn:microsoft.com/office/officeart/2005/8/layout/vList6"/>
    <dgm:cxn modelId="{09A3C44D-42D5-47EC-A4BD-F6412201C71F}" type="presParOf" srcId="{CCF44C18-70F9-421B-80CB-10A1EE453FD4}" destId="{2407F54E-3EB2-40BB-9C30-3B5A4FA05958}" srcOrd="1" destOrd="0" presId="urn:microsoft.com/office/officeart/2005/8/layout/vList6"/>
    <dgm:cxn modelId="{2FD5549A-AD67-40AB-88D6-7E5A65373390}" type="presParOf" srcId="{63FA967F-8E29-4141-93CF-9334DB98ADE7}" destId="{0DFFDED9-FB9F-4856-9F13-2350E0EECF64}" srcOrd="15" destOrd="0" presId="urn:microsoft.com/office/officeart/2005/8/layout/vList6"/>
    <dgm:cxn modelId="{0DC833BC-9664-4AB8-A650-A54B5D7594BA}" type="presParOf" srcId="{63FA967F-8E29-4141-93CF-9334DB98ADE7}" destId="{B8732D97-AED2-4F27-824F-DB6E08B4FD96}" srcOrd="16" destOrd="0" presId="urn:microsoft.com/office/officeart/2005/8/layout/vList6"/>
    <dgm:cxn modelId="{5EB0FCA4-74CC-4353-AA7D-22BC0301D156}" type="presParOf" srcId="{B8732D97-AED2-4F27-824F-DB6E08B4FD96}" destId="{E03EF237-1722-48AD-BC7B-DC05513DE165}" srcOrd="0" destOrd="0" presId="urn:microsoft.com/office/officeart/2005/8/layout/vList6"/>
    <dgm:cxn modelId="{D2B326BB-F0C0-4701-A9B4-B22DC4722555}" type="presParOf" srcId="{B8732D97-AED2-4F27-824F-DB6E08B4FD96}" destId="{351D76A3-BA0E-46AF-A690-C6C5F02048C9}" srcOrd="1" destOrd="0" presId="urn:microsoft.com/office/officeart/2005/8/layout/vList6"/>
    <dgm:cxn modelId="{286D66FA-EE22-48BB-A5D4-6628E0D660AF}" type="presParOf" srcId="{63FA967F-8E29-4141-93CF-9334DB98ADE7}" destId="{540E00B4-6304-4E0A-89B5-6D4D912B3636}" srcOrd="17" destOrd="0" presId="urn:microsoft.com/office/officeart/2005/8/layout/vList6"/>
    <dgm:cxn modelId="{084C055D-A688-4324-BAC2-B83C465B5A5C}" type="presParOf" srcId="{63FA967F-8E29-4141-93CF-9334DB98ADE7}" destId="{19FD4CFF-C052-496F-8A6A-24E58C2EAC2E}" srcOrd="18" destOrd="0" presId="urn:microsoft.com/office/officeart/2005/8/layout/vList6"/>
    <dgm:cxn modelId="{7D0E3E43-B092-4264-BA13-F63506B71BCE}" type="presParOf" srcId="{19FD4CFF-C052-496F-8A6A-24E58C2EAC2E}" destId="{AE000BD1-062D-44F9-A6A8-DFD9F406F2C4}" srcOrd="0" destOrd="0" presId="urn:microsoft.com/office/officeart/2005/8/layout/vList6"/>
    <dgm:cxn modelId="{36024874-BCDE-44F7-A448-0F0F85C25E1F}" type="presParOf" srcId="{19FD4CFF-C052-496F-8A6A-24E58C2EAC2E}" destId="{85AA89B3-0482-4617-9077-9E9E9BB29CAB}" srcOrd="1" destOrd="0" presId="urn:microsoft.com/office/officeart/2005/8/layout/vList6"/>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A8B6A68-097D-48AD-AC85-01B39E7F326C}"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38661FA9-21D7-42C8-AF61-B975A688D99A}"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dirty="0" smtClean="0"/>
              <a:t>How many faces has a sphere?</a:t>
            </a:r>
            <a:br>
              <a:rPr lang="en-US" dirty="0" smtClean="0"/>
            </a:br>
            <a:r>
              <a:rPr lang="en-US" dirty="0" smtClean="0"/>
              <a:t>How do we imagine it as a body contiguous and what does it do?</a:t>
            </a:r>
            <a:endParaRPr lang="it-IT" dirty="0"/>
          </a:p>
        </p:txBody>
      </p:sp>
      <p:sp>
        <p:nvSpPr>
          <p:cNvPr id="4" name="Segnaposto numero diapositiva 3"/>
          <p:cNvSpPr>
            <a:spLocks noGrp="1"/>
          </p:cNvSpPr>
          <p:nvPr>
            <p:ph type="sldNum" sz="quarter" idx="10"/>
          </p:nvPr>
        </p:nvSpPr>
        <p:spPr/>
        <p:txBody>
          <a:bodyPr/>
          <a:lstStyle/>
          <a:p>
            <a:fld id="{38661FA9-21D7-42C8-AF61-B975A688D99A}" type="slidenum">
              <a:rPr lang="it-IT" smtClean="0"/>
              <a:pPr/>
              <a:t>2</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872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value is considered an improvement in the system, as perceived by the system itself or on the ability of the system to integrate into its environment. </a:t>
            </a:r>
            <a:br>
              <a:rPr lang="en-US" smtClean="0"/>
            </a:br>
            <a:r>
              <a:rPr lang="en-US" smtClean="0"/>
              <a:t>Value creation takes place as a potential resource is converted into an actual specific benefit. </a:t>
            </a:r>
            <a:br>
              <a:rPr lang="en-US" smtClean="0"/>
            </a:br>
            <a:r>
              <a:rPr lang="en-US" smtClean="0"/>
              <a:t>The logic of co-creation of value is a win-win, which considers the interaction between different entities represented by a number of Service Systems and the desire to gain a collective mutual satisfaction, in which the active contribution is multiple, the ' integration is maximal, complementarity is crucial; </a:t>
            </a:r>
            <a:br>
              <a:rPr lang="en-US" smtClean="0"/>
            </a:br>
            <a:r>
              <a:rPr lang="en-US" smtClean="0"/>
              <a:t>economic exchange is ultimately voluntary, and reciprocal use of resources for mutual value creation through two or more interacting systems. </a:t>
            </a:r>
            <a:br>
              <a:rPr lang="en-US" smtClean="0"/>
            </a:br>
            <a:r>
              <a:rPr lang="en-US" smtClean="0"/>
              <a:t>The service systems of today (so smart and viable) are not defined only by simple relations and interactions between resources: some resources must be operating, must be ensured to propose, agree and assess the processes of co-creating value, often if not always reticular in nature. </a:t>
            </a:r>
            <a:br>
              <a:rPr lang="en-US" smtClean="0"/>
            </a:br>
            <a:r>
              <a:rPr lang="en-US" smtClean="0"/>
              <a:t>The supply chain is re-conceptualized as a network of service systems and therefore has a configuration can not be defined a priori, but rather can be changing, to adapt and evolve in relation to changing contextual conditions. </a:t>
            </a:r>
            <a:br>
              <a:rPr lang="en-US" smtClean="0"/>
            </a:br>
            <a:r>
              <a:rPr lang="en-US" smtClean="0"/>
              <a:t>The contribution of knowledge, application skills, the ability to configure and re-configure itself, the desire to weave long-standing relationships with individuals representing all considered to be strategic elements of a systemic way to be adaptive. </a:t>
            </a:r>
            <a:br>
              <a:rPr lang="en-US" smtClean="0"/>
            </a:br>
            <a:r>
              <a:rPr lang="en-US" smtClean="0"/>
              <a:t>The value is perceived and determined by the customer based on value in use (Consumption process), so something to be defined ex-post ex-ante but achievable mainly through the contribution of the recipients concerned in the process of co-creation of value. </a:t>
            </a:r>
            <a:br>
              <a:rPr lang="en-US" smtClean="0"/>
            </a:br>
            <a:r>
              <a:rPr lang="en-US" smtClean="0"/>
              <a:t>The service can be seen as an end, rather than opens as a means of creating in the process! </a:t>
            </a:r>
            <a:endParaRPr lang="it-IT" smtClean="0">
              <a:ea typeface="Calibri" pitchFamily="34" charset="0"/>
              <a:cs typeface="Arial" charset="0"/>
            </a:endParaRPr>
          </a:p>
        </p:txBody>
      </p:sp>
      <p:sp>
        <p:nvSpPr>
          <p:cNvPr id="194564"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AD19B8-DFC0-4B71-8745-905B3D38360A}" type="slidenum">
              <a:rPr lang="it-IT" smtClean="0"/>
              <a:pPr fontAlgn="base">
                <a:spcBef>
                  <a:spcPct val="0"/>
                </a:spcBef>
                <a:spcAft>
                  <a:spcPct val="0"/>
                </a:spcAft>
                <a:defRPr/>
              </a:pPr>
              <a:t>13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dirty="0" smtClean="0"/>
              <a:t>Why we need to observe the earth in this way?</a:t>
            </a:r>
            <a:br>
              <a:rPr lang="en-US" dirty="0" smtClean="0"/>
            </a:br>
            <a:r>
              <a:rPr lang="en-US" dirty="0" smtClean="0"/>
              <a:t>What is to look at an object with multiple faces and sizes in an overall (taking advantage of the wide picture)?</a:t>
            </a:r>
            <a:br>
              <a:rPr lang="en-US" dirty="0" smtClean="0"/>
            </a:br>
            <a:r>
              <a:rPr lang="en-US" dirty="0" smtClean="0"/>
              <a:t>What benefits can be influenced by your point of view or perspective of observation (in terms of interpretation and government)?</a:t>
            </a:r>
            <a:br>
              <a:rPr lang="en-US" dirty="0" smtClean="0"/>
            </a:br>
            <a:r>
              <a:rPr lang="en-US" dirty="0" smtClean="0"/>
              <a:t>How does the systemic interpretive approach helps us in the study of phenomena?</a:t>
            </a:r>
            <a:br>
              <a:rPr lang="en-US" dirty="0" smtClean="0"/>
            </a:br>
            <a:r>
              <a:rPr lang="en-US" dirty="0" smtClean="0"/>
              <a:t>What we should know and be able to try to dominate them?</a:t>
            </a:r>
            <a:endParaRPr lang="it-IT" dirty="0"/>
          </a:p>
        </p:txBody>
      </p:sp>
      <p:sp>
        <p:nvSpPr>
          <p:cNvPr id="4" name="Segnaposto numero diapositiva 3"/>
          <p:cNvSpPr>
            <a:spLocks noGrp="1"/>
          </p:cNvSpPr>
          <p:nvPr>
            <p:ph type="sldNum" sz="quarter" idx="10"/>
          </p:nvPr>
        </p:nvSpPr>
        <p:spPr/>
        <p:txBody>
          <a:bodyPr/>
          <a:lstStyle/>
          <a:p>
            <a:fld id="{38661FA9-21D7-42C8-AF61-B975A688D99A}" type="slidenum">
              <a:rPr lang="it-IT" smtClean="0"/>
              <a:pPr/>
              <a:t>3</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dirty="0" smtClean="0"/>
              <a:t>How many elements has influenced the human brain?</a:t>
            </a:r>
            <a:br>
              <a:rPr lang="en-US" dirty="0" smtClean="0"/>
            </a:br>
            <a:r>
              <a:rPr lang="en-US" dirty="0" smtClean="0"/>
              <a:t>What can really be considered relevant and what is not? How do you tell?</a:t>
            </a:r>
            <a:br>
              <a:rPr lang="en-US" dirty="0" smtClean="0"/>
            </a:br>
            <a:r>
              <a:rPr lang="en-US" dirty="0" smtClean="0"/>
              <a:t>What benefits can learning in adaptive?</a:t>
            </a:r>
            <a:br>
              <a:rPr lang="en-US" dirty="0" smtClean="0"/>
            </a:br>
            <a:r>
              <a:rPr lang="en-US" dirty="0" smtClean="0"/>
              <a:t>How changes the behavior of living beings because of the experience?</a:t>
            </a:r>
            <a:br>
              <a:rPr lang="en-US" dirty="0" smtClean="0"/>
            </a:br>
            <a:r>
              <a:rPr lang="en-US" dirty="0" smtClean="0"/>
              <a:t>Submissions of the rules / procedures as those tacit and codified in the viability of organisms?</a:t>
            </a:r>
            <a:endParaRPr lang="it-IT" dirty="0"/>
          </a:p>
        </p:txBody>
      </p:sp>
      <p:sp>
        <p:nvSpPr>
          <p:cNvPr id="4" name="Segnaposto numero diapositiva 3"/>
          <p:cNvSpPr>
            <a:spLocks noGrp="1"/>
          </p:cNvSpPr>
          <p:nvPr>
            <p:ph type="sldNum" sz="quarter" idx="10"/>
          </p:nvPr>
        </p:nvSpPr>
        <p:spPr/>
        <p:txBody>
          <a:bodyPr/>
          <a:lstStyle/>
          <a:p>
            <a:fld id="{38661FA9-21D7-42C8-AF61-B975A688D99A}" type="slidenum">
              <a:rPr lang="it-IT" smtClean="0"/>
              <a:pPr/>
              <a:t>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dirty="0" smtClean="0"/>
              <a:t>How plants respond to changes in habitat reference?</a:t>
            </a:r>
            <a:br>
              <a:rPr lang="en-US" dirty="0" smtClean="0"/>
            </a:br>
            <a:r>
              <a:rPr lang="en-US" dirty="0" smtClean="0"/>
              <a:t>How important are external factors in their survival?</a:t>
            </a:r>
            <a:br>
              <a:rPr lang="en-US" dirty="0" smtClean="0"/>
            </a:br>
            <a:r>
              <a:rPr lang="en-US" dirty="0" smtClean="0"/>
              <a:t>In many systems a super-organism should really see?</a:t>
            </a:r>
            <a:br>
              <a:rPr lang="en-US" dirty="0" smtClean="0"/>
            </a:br>
            <a:r>
              <a:rPr lang="en-US" dirty="0" smtClean="0"/>
              <a:t>How it must act to acquire the characteristics of Vitality?</a:t>
            </a:r>
            <a:br>
              <a:rPr lang="en-US" dirty="0" smtClean="0"/>
            </a:br>
            <a:r>
              <a:rPr lang="en-US" dirty="0" smtClean="0"/>
              <a:t>Therefore, when a person can be called "life"?</a:t>
            </a:r>
            <a:endParaRPr lang="it-IT" dirty="0"/>
          </a:p>
        </p:txBody>
      </p:sp>
      <p:sp>
        <p:nvSpPr>
          <p:cNvPr id="4" name="Segnaposto numero diapositiva 3"/>
          <p:cNvSpPr>
            <a:spLocks noGrp="1"/>
          </p:cNvSpPr>
          <p:nvPr>
            <p:ph type="sldNum" sz="quarter" idx="10"/>
          </p:nvPr>
        </p:nvSpPr>
        <p:spPr/>
        <p:txBody>
          <a:bodyPr/>
          <a:lstStyle/>
          <a:p>
            <a:fld id="{38661FA9-21D7-42C8-AF61-B975A688D99A}" type="slidenum">
              <a:rPr lang="it-IT" smtClean="0"/>
              <a:pPr/>
              <a:t>5</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7699"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it-IT" smtClean="0">
                <a:cs typeface="Arial" charset="0"/>
              </a:rPr>
              <a:t>The </a:t>
            </a:r>
            <a:r>
              <a:rPr lang="it-IT" b="1" smtClean="0">
                <a:cs typeface="Arial" charset="0"/>
              </a:rPr>
              <a:t>viable system </a:t>
            </a:r>
            <a:r>
              <a:rPr lang="it-IT" smtClean="0">
                <a:cs typeface="Arial" charset="0"/>
              </a:rPr>
              <a:t>is a system that survives, remains united and it is integral; it is homeostatically, internally and externally balanced and also it has mechanisms and opportunities to grow and to learn, to develop and to adapt, (i.e.  to become increasingly effective in its environment). V</a:t>
            </a:r>
            <a:r>
              <a:rPr lang="en-US" smtClean="0">
                <a:ea typeface="Times New Roman" pitchFamily="18" charset="0"/>
                <a:cs typeface="Arial" charset="0"/>
              </a:rPr>
              <a:t>iable, in this sense, is used to refer to the firm’s need to constantly increase its survival capacity through time, representing the finality of the firm as a system. On the other hand, the accomplishment of a viable behavior depends on the characteristics of the interaction between the components. The firm as a viable system interacting with other systems gives rise to a unique system. Thus, homogenous groups of stakeholders with whom the firm as a viable system has relations that can be identified as over-systems and subsystems with which the enterprise interacts</a:t>
            </a:r>
            <a:endParaRPr lang="it-IT" smtClean="0">
              <a:cs typeface="Arial" charset="0"/>
            </a:endParaRPr>
          </a:p>
          <a:p>
            <a:pPr eaLnBrk="1" hangingPunct="1">
              <a:spcBef>
                <a:spcPct val="0"/>
              </a:spcBef>
            </a:pPr>
            <a:endParaRPr lang="it-IT" smtClean="0"/>
          </a:p>
        </p:txBody>
      </p:sp>
      <p:sp>
        <p:nvSpPr>
          <p:cNvPr id="19354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20E7E5-7F11-46C4-BBA5-C069F0B142B1}"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9939" name="Segnaposto note 2"/>
          <p:cNvSpPr>
            <a:spLocks noGrp="1"/>
          </p:cNvSpPr>
          <p:nvPr>
            <p:ph type="body" idx="1"/>
          </p:nvPr>
        </p:nvSpPr>
        <p:spPr bwMode="auto"/>
        <p:txBody>
          <a:bodyPr wrap="square" numCol="1" anchor="t" anchorCtr="0" compatLnSpc="1">
            <a:prstTxWarp prst="textNoShape">
              <a:avLst/>
            </a:prstTxWarp>
          </a:bodyPr>
          <a:lstStyle/>
          <a:p>
            <a:pPr indent="247620">
              <a:defRPr/>
            </a:pPr>
            <a:r>
              <a:rPr lang="en-US" dirty="0" smtClean="0">
                <a:latin typeface="Arial" pitchFamily="34" charset="0"/>
                <a:ea typeface="Times New Roman" pitchFamily="18" charset="0"/>
                <a:cs typeface="Arial" pitchFamily="34" charset="0"/>
              </a:rPr>
              <a:t>The effective contribution from these three distinct approaches to scientific studies, research and experimentation, moves in the direction of a stimulus for identifying new systems of value creation as opposed to the well documented traditional models present in the literature.</a:t>
            </a:r>
          </a:p>
          <a:p>
            <a:pPr indent="247620">
              <a:spcBef>
                <a:spcPct val="0"/>
              </a:spcBef>
              <a:defRPr/>
            </a:pPr>
            <a:r>
              <a:rPr lang="en-US" dirty="0" smtClean="0">
                <a:latin typeface="Arial" pitchFamily="34" charset="0"/>
                <a:ea typeface="Times New Roman" pitchFamily="18" charset="0"/>
                <a:cs typeface="Arial" pitchFamily="34" charset="0"/>
              </a:rPr>
              <a:t>Value creation is the result of the interactive dynamics in play between systems, also underlines how components, activities and processes are relevant in providing services to others (i.e. consumers) in order to obtain mutual value (i.e. providers) </a:t>
            </a:r>
          </a:p>
          <a:p>
            <a:pPr indent="486642">
              <a:spcBef>
                <a:spcPct val="0"/>
              </a:spcBef>
              <a:defRPr/>
            </a:pPr>
            <a:r>
              <a:rPr lang="en-US" dirty="0" smtClean="0">
                <a:latin typeface="Arial" pitchFamily="34" charset="0"/>
                <a:ea typeface="Times New Roman" pitchFamily="18" charset="0"/>
                <a:cs typeface="Arial" pitchFamily="34" charset="0"/>
              </a:rPr>
              <a:t>Every social system, contextual consonance and the search for resonance are firmly linked to the capacity to create value and consequently, to the capacity of creating competitive advantage. As a result, the co-evolving of the system, favoring processes of harmonious development and reciprocal satisfaction, enhancement of long term relationships with (more or less relevant) supra-systems of references, cannot and should not be analyzed regardless of the potential of the context for competitiveness.</a:t>
            </a:r>
            <a:r>
              <a:rPr lang="it-IT" dirty="0" smtClean="0">
                <a:latin typeface="Arial" pitchFamily="34" charset="0"/>
                <a:cs typeface="Arial" pitchFamily="34" charset="0"/>
              </a:rPr>
              <a:t> </a:t>
            </a:r>
          </a:p>
          <a:p>
            <a:pPr algn="just">
              <a:spcBef>
                <a:spcPct val="0"/>
              </a:spcBef>
              <a:defRPr/>
            </a:pPr>
            <a:endParaRPr lang="it-IT" dirty="0" smtClean="0"/>
          </a:p>
        </p:txBody>
      </p:sp>
      <p:sp>
        <p:nvSpPr>
          <p:cNvPr id="189444"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64AC7C-2F23-4E2E-B5E4-7C95C03BE1B0}" type="slidenum">
              <a:rPr lang="it-IT" smtClean="0"/>
              <a:pPr fontAlgn="base">
                <a:spcBef>
                  <a:spcPct val="0"/>
                </a:spcBef>
                <a:spcAft>
                  <a:spcPct val="0"/>
                </a:spcAft>
                <a:defRPr/>
              </a:pPr>
              <a:t>8</a:t>
            </a:fld>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normAutofit fontScale="92500"/>
          </a:bodyPr>
          <a:lstStyle/>
          <a:p>
            <a:pPr algn="just">
              <a:defRPr/>
            </a:pPr>
            <a:r>
              <a:rPr lang="it-IT" b="1" dirty="0" err="1" smtClean="0"/>
              <a:t>Context</a:t>
            </a:r>
            <a:r>
              <a:rPr lang="it-IT" dirty="0" smtClean="0"/>
              <a:t>: </a:t>
            </a:r>
            <a:r>
              <a:rPr lang="en-GB" dirty="0" smtClean="0"/>
              <a:t>Life nowadays is complex, dense, articulated, interconnected. All what we are observing, or researching on, always it deals with a complex mainframe in which individuals, communities, organizations, businesses, public and private entities daily interact with each other, constantly demonstrating how knowledge, know how, relations and interconnections may contribute to a powerful value proposition in growing service needs. </a:t>
            </a:r>
            <a:endParaRPr lang="it-IT" dirty="0" smtClean="0"/>
          </a:p>
          <a:p>
            <a:pPr algn="just">
              <a:defRPr/>
            </a:pPr>
            <a:r>
              <a:rPr lang="en-GB" b="1" dirty="0" smtClean="0"/>
              <a:t>Viability: </a:t>
            </a:r>
            <a:r>
              <a:rPr lang="en-US" dirty="0" smtClean="0"/>
              <a:t>Win-win logic, mutual satisfaction, long time relationships. Survive as a final common purpose. Growth for survive in nowadays competition influence business government and strategies.</a:t>
            </a:r>
            <a:endParaRPr lang="en-GB" b="1" dirty="0" smtClean="0"/>
          </a:p>
          <a:p>
            <a:pPr algn="just">
              <a:defRPr/>
            </a:pPr>
            <a:r>
              <a:rPr lang="en-GB" b="1" dirty="0" smtClean="0"/>
              <a:t>Service Economy: </a:t>
            </a:r>
            <a:r>
              <a:rPr lang="en-GB" dirty="0" smtClean="0"/>
              <a:t>the classical dichotomy between goods and services tends gradually to shade and loose significance; Today firms, including industrial companies, always consider the possibility of enriching its whole supply with the services addition, looking for interaction opportunities, respect and loyalty, not traditionally involved in the physical asset itself, reviewing business role and its relation to the market; real valuable element for customer perceptions. Considering the arising of investments and employment on service business, recent interpretations based on networked relationships, continuing interactions, value co-creation, all considered more confident with the modern economy.</a:t>
            </a:r>
          </a:p>
          <a:p>
            <a:pPr algn="just">
              <a:defRPr/>
            </a:pPr>
            <a:r>
              <a:rPr lang="en-GB" b="1" dirty="0" smtClean="0"/>
              <a:t>Service Systems and System thinking</a:t>
            </a:r>
            <a:r>
              <a:rPr lang="en-GB" dirty="0" smtClean="0"/>
              <a:t>: These “relational” systems, following service logics, now are also considered as dynamic configuration of resources (people, technology, organisations and shared information) that creates and delivers value between the provider and the customer through service, reinforcing the relevance of multipart contributions to value generation processes. </a:t>
            </a:r>
          </a:p>
          <a:p>
            <a:pPr algn="just">
              <a:defRPr/>
            </a:pPr>
            <a:r>
              <a:rPr lang="en-GB" b="1" dirty="0" smtClean="0"/>
              <a:t>Value Creation: </a:t>
            </a:r>
            <a:r>
              <a:rPr lang="en-GB" dirty="0" smtClean="0"/>
              <a:t>Considering a strict link between new considerations of service and modern value creation interpretations.  Co-creation for many actors participation (including consumers); </a:t>
            </a:r>
            <a:r>
              <a:rPr lang="en-GB" b="1" i="1" dirty="0" smtClean="0"/>
              <a:t>models evolution</a:t>
            </a:r>
            <a:r>
              <a:rPr lang="en-GB" dirty="0" smtClean="0"/>
              <a:t>.</a:t>
            </a:r>
          </a:p>
          <a:p>
            <a:pPr>
              <a:defRPr/>
            </a:pPr>
            <a:r>
              <a:rPr lang="en-GB" b="1" dirty="0" smtClean="0"/>
              <a:t>Convergence: </a:t>
            </a:r>
            <a:r>
              <a:rPr lang="en-GB" dirty="0" smtClean="0"/>
              <a:t>We can look for a sort a visions convergence about value creation interpretation.</a:t>
            </a:r>
            <a:endParaRPr lang="it-IT" dirty="0"/>
          </a:p>
        </p:txBody>
      </p:sp>
      <p:sp>
        <p:nvSpPr>
          <p:cNvPr id="191492"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1CBE6F-A992-4BAB-97CF-70F2294702E4}"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565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In the service age we can consider relevant dynamic expressions of static elements, taken in strict and positive relation with each other, all of which are useful to understanding the origins of business competitiveness over the long run</a:t>
            </a:r>
          </a:p>
          <a:p>
            <a:pPr eaLnBrk="1" hangingPunct="1">
              <a:spcBef>
                <a:spcPct val="0"/>
              </a:spcBef>
            </a:pPr>
            <a:endParaRPr lang="en-GB" smtClean="0"/>
          </a:p>
          <a:p>
            <a:pPr eaLnBrk="1" hangingPunct="1">
              <a:spcBef>
                <a:spcPct val="0"/>
              </a:spcBef>
            </a:pPr>
            <a:r>
              <a:rPr lang="en-GB" smtClean="0"/>
              <a:t>We can easily identify the relationship existing between firm competences and useful knowledge, between entities; relationships and active interactions, between static information (data collection, data mining) and dynamic inter-system communication, between common goals and real intra-system convergence, between general resources and their sharing, between connection instruments and effectively enabling ICTs, between firms’ know how and learning processes, between service operations and individuals’ experiences, and finally between final customers and active co-makers of services.</a:t>
            </a:r>
            <a:endParaRPr lang="it-IT" smtClean="0"/>
          </a:p>
          <a:p>
            <a:pPr eaLnBrk="1" hangingPunct="1">
              <a:spcBef>
                <a:spcPct val="0"/>
              </a:spcBef>
            </a:pPr>
            <a:endParaRPr lang="it-IT" smtClean="0"/>
          </a:p>
        </p:txBody>
      </p:sp>
      <p:sp>
        <p:nvSpPr>
          <p:cNvPr id="15565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F1BB44-89C5-4199-93EB-79896C034C9F}" type="slidenum">
              <a:rPr lang="it-IT" smtClean="0">
                <a:latin typeface="Arial" charset="0"/>
                <a:cs typeface="Arial" charset="0"/>
              </a:rPr>
              <a:pPr fontAlgn="base">
                <a:spcBef>
                  <a:spcPct val="0"/>
                </a:spcBef>
                <a:spcAft>
                  <a:spcPct val="0"/>
                </a:spcAft>
              </a:pPr>
              <a:t>10</a:t>
            </a:fld>
            <a:endParaRPr lang="it-IT"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667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b="1" smtClean="0"/>
              <a:t>Linear: </a:t>
            </a:r>
          </a:p>
          <a:p>
            <a:pPr eaLnBrk="1" hangingPunct="1">
              <a:spcBef>
                <a:spcPct val="0"/>
              </a:spcBef>
            </a:pPr>
            <a:r>
              <a:rPr lang="it-IT" smtClean="0"/>
              <a:t>One-to-one;</a:t>
            </a:r>
          </a:p>
          <a:p>
            <a:pPr algn="just" eaLnBrk="1" hangingPunct="1">
              <a:spcBef>
                <a:spcPct val="0"/>
              </a:spcBef>
            </a:pPr>
            <a:r>
              <a:rPr lang="it-IT" b="1" smtClean="0"/>
              <a:t>Iterative:</a:t>
            </a:r>
          </a:p>
          <a:p>
            <a:pPr algn="just" eaLnBrk="1" hangingPunct="1">
              <a:spcBef>
                <a:spcPct val="0"/>
              </a:spcBef>
            </a:pPr>
            <a:r>
              <a:rPr lang="it-IT" smtClean="0"/>
              <a:t>Many to many. </a:t>
            </a:r>
            <a:r>
              <a:rPr lang="en-GB" smtClean="0"/>
              <a:t>According to Relational optic, the S-D Logic suggests that all actors in the process of value creation are considered as dynamic, operant and active resources, enabling reticular/networked interactions; therefore, activities and entities are not associate to dyadic relations, but always close to many to many relationships </a:t>
            </a:r>
            <a:r>
              <a:rPr lang="en-US" smtClean="0"/>
              <a:t>that seldom can be limited to relationships among business actors, and have to be considered within a wider set of actors which include many more involved parts, thus starting from B2B relation and comprising B2C, C2B and C2C</a:t>
            </a:r>
            <a:r>
              <a:rPr lang="en-GB" smtClean="0"/>
              <a:t>. </a:t>
            </a:r>
            <a:endParaRPr lang="it-IT" smtClean="0"/>
          </a:p>
          <a:p>
            <a:pPr algn="just" eaLnBrk="1" hangingPunct="1">
              <a:spcBef>
                <a:spcPct val="0"/>
              </a:spcBef>
            </a:pPr>
            <a:r>
              <a:rPr lang="en-US" b="1" smtClean="0"/>
              <a:t>Transactional:</a:t>
            </a:r>
          </a:p>
          <a:p>
            <a:pPr algn="just" eaLnBrk="1" hangingPunct="1">
              <a:spcBef>
                <a:spcPct val="0"/>
              </a:spcBef>
            </a:pPr>
            <a:r>
              <a:rPr lang="en-US" smtClean="0"/>
              <a:t>Traditional, market related, only surplus and margins</a:t>
            </a:r>
          </a:p>
          <a:p>
            <a:pPr algn="just" eaLnBrk="1" hangingPunct="1">
              <a:spcBef>
                <a:spcPct val="0"/>
              </a:spcBef>
            </a:pPr>
            <a:r>
              <a:rPr lang="en-US" b="1" smtClean="0"/>
              <a:t>Viable:</a:t>
            </a:r>
          </a:p>
          <a:p>
            <a:pPr algn="just" eaLnBrk="1" hangingPunct="1">
              <a:spcBef>
                <a:spcPct val="0"/>
              </a:spcBef>
            </a:pPr>
            <a:r>
              <a:rPr lang="en-US" smtClean="0"/>
              <a:t>Win-win logic, mutual satisfaction, long time relationships.</a:t>
            </a:r>
          </a:p>
          <a:p>
            <a:pPr algn="just" eaLnBrk="1" hangingPunct="1">
              <a:spcBef>
                <a:spcPct val="0"/>
              </a:spcBef>
            </a:pPr>
            <a:r>
              <a:rPr lang="en-US" smtClean="0"/>
              <a:t>Survive as a final common purpose. Growth for survive in nowadays competition influence business government and strategies.</a:t>
            </a:r>
          </a:p>
          <a:p>
            <a:pPr eaLnBrk="1" hangingPunct="1">
              <a:spcBef>
                <a:spcPct val="0"/>
              </a:spcBef>
            </a:pPr>
            <a:r>
              <a:rPr lang="en-US" b="1" smtClean="0"/>
              <a:t>Single</a:t>
            </a:r>
            <a:r>
              <a:rPr lang="en-US" smtClean="0"/>
              <a:t>:</a:t>
            </a:r>
          </a:p>
          <a:p>
            <a:pPr eaLnBrk="1" hangingPunct="1">
              <a:spcBef>
                <a:spcPct val="0"/>
              </a:spcBef>
            </a:pPr>
            <a:r>
              <a:rPr lang="en-US" smtClean="0"/>
              <a:t>No more stand alone</a:t>
            </a:r>
          </a:p>
          <a:p>
            <a:pPr eaLnBrk="1" hangingPunct="1">
              <a:spcBef>
                <a:spcPct val="0"/>
              </a:spcBef>
            </a:pPr>
            <a:r>
              <a:rPr lang="en-US" b="1" smtClean="0"/>
              <a:t>System:</a:t>
            </a:r>
          </a:p>
          <a:p>
            <a:pPr algn="just" eaLnBrk="1" hangingPunct="1">
              <a:spcBef>
                <a:spcPct val="0"/>
              </a:spcBef>
            </a:pPr>
            <a:r>
              <a:rPr lang="en-GB" smtClean="0"/>
              <a:t>These relations are then consciously determined and finalized to a </a:t>
            </a:r>
            <a:r>
              <a:rPr lang="en-US" smtClean="0"/>
              <a:t>necessary mutual satisfaction</a:t>
            </a:r>
            <a:r>
              <a:rPr lang="en-GB" smtClean="0"/>
              <a:t> </a:t>
            </a:r>
            <a:r>
              <a:rPr lang="en-US" smtClean="0"/>
              <a:t>in function of a systemic consonance and competitiveness .</a:t>
            </a:r>
          </a:p>
          <a:p>
            <a:pPr eaLnBrk="1" hangingPunct="1">
              <a:spcBef>
                <a:spcPct val="0"/>
              </a:spcBef>
            </a:pPr>
            <a:r>
              <a:rPr lang="en-US" b="1" smtClean="0"/>
              <a:t>Generally, </a:t>
            </a:r>
            <a:r>
              <a:rPr lang="en-US" smtClean="0"/>
              <a:t>the vision are integrating previous, not substituting previous interpretations</a:t>
            </a:r>
            <a:endParaRPr lang="it-IT" smtClean="0"/>
          </a:p>
        </p:txBody>
      </p:sp>
      <p:sp>
        <p:nvSpPr>
          <p:cNvPr id="19251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6C6045-1A45-40D8-8C08-51920F2CA463}" type="slidenum">
              <a:rPr lang="en-US" smtClean="0"/>
              <a:pPr fontAlgn="base">
                <a:spcBef>
                  <a:spcPct val="0"/>
                </a:spcBef>
                <a:spcAft>
                  <a:spcPct val="0"/>
                </a:spcAft>
                <a:defRPr/>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cstate="print"/>
          <a:srcRect/>
          <a:stretch>
            <a:fillRect/>
          </a:stretch>
        </p:blipFill>
        <p:spPr bwMode="auto">
          <a:xfrm>
            <a:off x="142877" y="3731520"/>
            <a:ext cx="8929719" cy="3126480"/>
          </a:xfrm>
          <a:prstGeom prst="rect">
            <a:avLst/>
          </a:prstGeom>
          <a:gradFill>
            <a:gsLst>
              <a:gs pos="63000">
                <a:schemeClr val="accent1">
                  <a:tint val="66000"/>
                  <a:satMod val="160000"/>
                  <a:alpha val="18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a:scene3d>
            <a:camera prst="perspectiveRelaxedModerately"/>
            <a:lightRig rig="threePt" dir="t"/>
          </a:scene3d>
        </p:spPr>
      </p:pic>
      <p:cxnSp>
        <p:nvCxnSpPr>
          <p:cNvPr id="3" name="Connettore 1 2"/>
          <p:cNvCxnSpPr/>
          <p:nvPr/>
        </p:nvCxnSpPr>
        <p:spPr>
          <a:xfrm>
            <a:off x="785813" y="4071938"/>
            <a:ext cx="7786687" cy="15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386258" y="142852"/>
            <a:ext cx="4614898" cy="274654"/>
          </a:xfrm>
        </p:spPr>
        <p:txBody>
          <a:bodyPr/>
          <a:lstStyle>
            <a:lvl1pPr marL="0" marR="0" indent="0" algn="ctr" defTabSz="914400" rtl="0" eaLnBrk="0" fontAlgn="base" latinLnBrk="0" hangingPunct="0">
              <a:lnSpc>
                <a:spcPct val="100000"/>
              </a:lnSpc>
              <a:spcBef>
                <a:spcPct val="0"/>
              </a:spcBef>
              <a:spcAft>
                <a:spcPct val="0"/>
              </a:spcAft>
              <a:buClrTx/>
              <a:buSzTx/>
              <a:buFontTx/>
              <a:buNone/>
              <a:tabLst/>
              <a:defRPr sz="4400"/>
            </a:lvl1pPr>
          </a:lstStyle>
          <a:p>
            <a:pPr lvl="0"/>
            <a:r>
              <a:rPr lang="it-IT" smtClean="0"/>
              <a:t>Fare clic per modificare lo stile del titolo</a:t>
            </a:r>
            <a:endParaRPr lang="it-IT" dirty="0"/>
          </a:p>
        </p:txBody>
      </p:sp>
      <p:sp>
        <p:nvSpPr>
          <p:cNvPr id="3" name="Segnaposto contenuto 2"/>
          <p:cNvSpPr>
            <a:spLocks noGrp="1"/>
          </p:cNvSpPr>
          <p:nvPr>
            <p:ph idx="1"/>
          </p:nvPr>
        </p:nvSpPr>
        <p:spPr/>
        <p:txBody>
          <a:bodyPr/>
          <a:lstStyle>
            <a:lvl1pPr>
              <a:defRPr sz="3200"/>
            </a:lvl1pPr>
          </a:lstStyle>
          <a:p>
            <a:pPr lvl="0"/>
            <a:endParaRPr lang="it-IT" dirty="0"/>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a:xfrm>
            <a:off x="3124200" y="6356350"/>
            <a:ext cx="3948113" cy="365125"/>
          </a:xfrm>
        </p:spPr>
        <p:txBody>
          <a:bodyPr/>
          <a:lstStyle>
            <a:lvl1pPr>
              <a:defRPr/>
            </a:lvl1pPr>
          </a:lstStyle>
          <a:p>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Titolo 1"/>
          <p:cNvSpPr txBox="1">
            <a:spLocks/>
          </p:cNvSpPr>
          <p:nvPr/>
        </p:nvSpPr>
        <p:spPr bwMode="auto">
          <a:xfrm>
            <a:off x="4386263" y="142875"/>
            <a:ext cx="4614862" cy="274638"/>
          </a:xfrm>
          <a:prstGeom prst="rect">
            <a:avLst/>
          </a:prstGeom>
          <a:noFill/>
          <a:ln w="9525">
            <a:noFill/>
            <a:miter lim="800000"/>
            <a:headEnd/>
            <a:tailEnd/>
          </a:ln>
        </p:spPr>
        <p:txBody>
          <a:bodyPr anchor="ctr"/>
          <a:lstStyle>
            <a:lvl1pPr marL="0" marR="0" indent="0" algn="ctr" defTabSz="914400" rtl="0" eaLnBrk="0" fontAlgn="base" latinLnBrk="0" hangingPunct="0">
              <a:lnSpc>
                <a:spcPct val="100000"/>
              </a:lnSpc>
              <a:spcBef>
                <a:spcPct val="0"/>
              </a:spcBef>
              <a:spcAft>
                <a:spcPct val="0"/>
              </a:spcAft>
              <a:buClrTx/>
              <a:buSzTx/>
              <a:buFontTx/>
              <a:buNone/>
              <a:tabLst/>
              <a:defRPr sz="4400"/>
            </a:lvl1pPr>
          </a:lstStyle>
          <a:p>
            <a:pPr>
              <a:defRPr/>
            </a:pPr>
            <a:r>
              <a:rPr lang="it-IT" sz="1400" smtClean="0">
                <a:solidFill>
                  <a:schemeClr val="bg1">
                    <a:lumMod val="50000"/>
                  </a:schemeClr>
                </a:solidFill>
                <a:latin typeface="Arial" pitchFamily="34" charset="0"/>
                <a:ea typeface="Calibri" pitchFamily="34" charset="0"/>
                <a:cs typeface="Times New Roman" pitchFamily="18" charset="0"/>
              </a:rPr>
              <a:t>Tesi di Dottorato in Direzione Aziendale (XXIII° CICLO)</a:t>
            </a:r>
            <a:endParaRPr lang="it-IT" dirty="0">
              <a:latin typeface="+mj-lt"/>
              <a:ea typeface="+mj-ea"/>
              <a:cs typeface="+mj-cs"/>
            </a:endParaRPr>
          </a:p>
        </p:txBody>
      </p:sp>
      <p:sp>
        <p:nvSpPr>
          <p:cNvPr id="5" name="Segnaposto data 3"/>
          <p:cNvSpPr txBox="1">
            <a:spLocks/>
          </p:cNvSpPr>
          <p:nvPr/>
        </p:nvSpPr>
        <p:spPr>
          <a:xfrm>
            <a:off x="457200" y="6356350"/>
            <a:ext cx="2133600" cy="365125"/>
          </a:xfrm>
          <a:prstGeom prst="rect">
            <a:avLst/>
          </a:prstGeom>
        </p:spPr>
        <p:txBody>
          <a:bodyPr anchor="ctr"/>
          <a:lstStyle>
            <a:lvl1pPr>
              <a:defRPr/>
            </a:lvl1pPr>
          </a:lstStyle>
          <a:p>
            <a:pPr fontAlgn="auto">
              <a:spcBef>
                <a:spcPts val="0"/>
              </a:spcBef>
              <a:spcAft>
                <a:spcPts val="0"/>
              </a:spcAft>
              <a:defRPr/>
            </a:pPr>
            <a:r>
              <a:rPr lang="it-IT" sz="1200" smtClean="0">
                <a:solidFill>
                  <a:schemeClr val="tx1">
                    <a:tint val="75000"/>
                  </a:schemeClr>
                </a:solidFill>
                <a:latin typeface="+mn-lt"/>
                <a:cs typeface="+mn-cs"/>
              </a:rPr>
              <a:t>DIAM Dept. UniCAS</a:t>
            </a:r>
            <a:endParaRPr lang="it-IT" sz="1200" dirty="0">
              <a:solidFill>
                <a:schemeClr val="tx1">
                  <a:tint val="75000"/>
                </a:schemeClr>
              </a:solidFill>
              <a:latin typeface="+mn-lt"/>
              <a:cs typeface="+mn-cs"/>
            </a:endParaRPr>
          </a:p>
        </p:txBody>
      </p:sp>
      <p:sp>
        <p:nvSpPr>
          <p:cNvPr id="6" name="Segnaposto piè di pagina 4"/>
          <p:cNvSpPr txBox="1">
            <a:spLocks/>
          </p:cNvSpPr>
          <p:nvPr/>
        </p:nvSpPr>
        <p:spPr>
          <a:xfrm>
            <a:off x="3124200" y="6356350"/>
            <a:ext cx="3948113" cy="365125"/>
          </a:xfrm>
          <a:prstGeom prst="rect">
            <a:avLst/>
          </a:prstGeom>
        </p:spPr>
        <p:txBody>
          <a:bodyPr anchor="ctr"/>
          <a:lstStyle>
            <a:lvl1pPr>
              <a:defRPr/>
            </a:lvl1pPr>
          </a:lstStyle>
          <a:p>
            <a:pPr algn="ctr" fontAlgn="auto">
              <a:spcBef>
                <a:spcPts val="0"/>
              </a:spcBef>
              <a:spcAft>
                <a:spcPts val="0"/>
              </a:spcAft>
              <a:defRPr/>
            </a:pPr>
            <a:r>
              <a:rPr lang="it-IT" sz="1200" smtClean="0">
                <a:solidFill>
                  <a:schemeClr val="tx1">
                    <a:tint val="75000"/>
                  </a:schemeClr>
                </a:solidFill>
                <a:latin typeface="+mn-lt"/>
                <a:cs typeface="+mn-cs"/>
              </a:rPr>
              <a:t>Luca Carrubbo – Ph.D Candidate in Business Management</a:t>
            </a:r>
            <a:endParaRPr lang="it-IT" sz="1200" dirty="0">
              <a:solidFill>
                <a:schemeClr val="tx1">
                  <a:tint val="75000"/>
                </a:schemeClr>
              </a:solidFill>
              <a:latin typeface="+mn-lt"/>
              <a:cs typeface="+mn-cs"/>
            </a:endParaRPr>
          </a:p>
        </p:txBody>
      </p:sp>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7"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4"/>
          <p:cNvSpPr>
            <a:spLocks noGrp="1"/>
          </p:cNvSpPr>
          <p:nvPr>
            <p:ph type="ftr" sz="quarter" idx="11"/>
          </p:nvPr>
        </p:nvSpPr>
        <p:spPr/>
        <p:txBody>
          <a:bodyPr/>
          <a:lstStyle>
            <a:lvl1pPr>
              <a:defRPr/>
            </a:lvl1pPr>
          </a:lstStyle>
          <a:p>
            <a:endParaRPr lang="it-IT"/>
          </a:p>
        </p:txBody>
      </p:sp>
      <p:sp>
        <p:nvSpPr>
          <p:cNvPr id="9"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
        <p:nvSpPr>
          <p:cNvPr id="10" name="CasellaDiTesto 9"/>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4"/>
          <p:cNvSpPr>
            <a:spLocks noGrp="1"/>
          </p:cNvSpPr>
          <p:nvPr>
            <p:ph type="ftr" sz="quarter" idx="11"/>
          </p:nvPr>
        </p:nvSpPr>
        <p:spPr/>
        <p:txBody>
          <a:bodyPr/>
          <a:lstStyle>
            <a:lvl1pPr>
              <a:defRPr/>
            </a:lvl1pPr>
          </a:lstStyle>
          <a:p>
            <a:endParaRPr lang="it-IT"/>
          </a:p>
        </p:txBody>
      </p:sp>
      <p:sp>
        <p:nvSpPr>
          <p:cNvPr id="9"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4" name="Segnaposto piè di pagina 4"/>
          <p:cNvSpPr>
            <a:spLocks noGrp="1"/>
          </p:cNvSpPr>
          <p:nvPr>
            <p:ph type="ftr" sz="quarter" idx="11"/>
          </p:nvPr>
        </p:nvSpPr>
        <p:spPr/>
        <p:txBody>
          <a:bodyPr/>
          <a:lstStyle>
            <a:lvl1pPr>
              <a:defRPr/>
            </a:lvl1pPr>
          </a:lstStyle>
          <a:p>
            <a:endParaRPr lang="it-IT"/>
          </a:p>
        </p:txBody>
      </p:sp>
      <p:sp>
        <p:nvSpPr>
          <p:cNvPr id="5"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piè di pagina 4"/>
          <p:cNvSpPr>
            <a:spLocks noGrp="1"/>
          </p:cNvSpPr>
          <p:nvPr>
            <p:ph type="ftr" sz="quarter" idx="10"/>
          </p:nvPr>
        </p:nvSpPr>
        <p:spPr/>
        <p:txBody>
          <a:bodyPr/>
          <a:lstStyle>
            <a:lvl1pPr>
              <a:defRPr/>
            </a:lvl1pPr>
          </a:lstStyle>
          <a:p>
            <a:endParaRPr lang="it-IT"/>
          </a:p>
        </p:txBody>
      </p:sp>
      <p:sp>
        <p:nvSpPr>
          <p:cNvPr id="3"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
        <p:nvSpPr>
          <p:cNvPr id="4" name="CasellaDiTesto 3"/>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piè di pagina 4"/>
          <p:cNvSpPr>
            <a:spLocks noGrp="1"/>
          </p:cNvSpPr>
          <p:nvPr>
            <p:ph type="ftr" sz="quarter" idx="10"/>
          </p:nvPr>
        </p:nvSpPr>
        <p:spPr>
          <a:xfrm>
            <a:off x="2571750" y="6072188"/>
            <a:ext cx="2895600" cy="365125"/>
          </a:xfrm>
        </p:spPr>
        <p:txBody>
          <a:bodyPr/>
          <a:lstStyle>
            <a:lvl1pPr>
              <a:defRPr/>
            </a:lvl1pPr>
          </a:lstStyle>
          <a:p>
            <a:endParaRPr lang="it-IT"/>
          </a:p>
        </p:txBody>
      </p:sp>
      <p:sp>
        <p:nvSpPr>
          <p:cNvPr id="6"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a:xfrm>
            <a:off x="142875" y="5572125"/>
            <a:ext cx="2133600" cy="365125"/>
          </a:xfrm>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1143000" y="6357938"/>
            <a:ext cx="2133600" cy="365125"/>
          </a:xfrm>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9"/>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piè di pagina 4"/>
          <p:cNvSpPr>
            <a:spLocks noGrp="1"/>
          </p:cNvSpPr>
          <p:nvPr>
            <p:ph type="ftr" sz="quarter" idx="10"/>
          </p:nvPr>
        </p:nvSpPr>
        <p:spPr/>
        <p:txBody>
          <a:bodyPr/>
          <a:lstStyle>
            <a:lvl1pPr>
              <a:defRPr/>
            </a:lvl1pPr>
          </a:lstStyle>
          <a:p>
            <a:endParaRPr lang="it-IT"/>
          </a:p>
        </p:txBody>
      </p:sp>
      <p:sp>
        <p:nvSpPr>
          <p:cNvPr id="5"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7_Titolo e contenuto">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5_Titolo e contenuto">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8.xml"/><Relationship Id="rId7" Type="http://schemas.openxmlformats.org/officeDocument/2006/relationships/diagramColors" Target="../diagrams/colors1.xml"/><Relationship Id="rId2" Type="http://schemas.openxmlformats.org/officeDocument/2006/relationships/slideLayout" Target="../slideLayouts/slideLayout23.xml"/><Relationship Id="rId1" Type="http://schemas.openxmlformats.org/officeDocument/2006/relationships/themeOverride" Target="../theme/themeOverride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8.xml"/><Relationship Id="rId1" Type="http://schemas.openxmlformats.org/officeDocument/2006/relationships/themeOverride" Target="../theme/themeOverride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8.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8.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18.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themeOverride" Target="../theme/themeOverride4.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43172" y="538522"/>
            <a:ext cx="3398526" cy="2646878"/>
          </a:xfrm>
          <a:prstGeom prst="rect">
            <a:avLst/>
          </a:prstGeom>
          <a:noFill/>
          <a:ln w="9525">
            <a:noFill/>
            <a:miter lim="800000"/>
            <a:headEnd/>
            <a:tailEnd/>
          </a:ln>
          <a:effectLst/>
        </p:spPr>
        <p:txBody>
          <a:bodyPr wrap="square" anchor="ctr">
            <a:spAutoFit/>
          </a:bodyPr>
          <a:lstStyle/>
          <a:p>
            <a:pPr fontAlgn="auto">
              <a:spcBef>
                <a:spcPts val="0"/>
              </a:spcBef>
              <a:spcAft>
                <a:spcPts val="0"/>
              </a:spcAft>
              <a:tabLst>
                <a:tab pos="3060700" algn="ctr"/>
                <a:tab pos="6119813" algn="r"/>
              </a:tabLst>
              <a:defRPr/>
            </a:pPr>
            <a:r>
              <a:rPr lang="it-IT" sz="16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2</a:t>
            </a:r>
            <a:r>
              <a:rPr lang="it-IT" sz="115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a:t>
            </a:r>
            <a:r>
              <a:rPr lang="it-IT" sz="16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857250" y="3214688"/>
            <a:ext cx="7858125" cy="1200150"/>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3600" b="1" dirty="0">
                <a:solidFill>
                  <a:schemeClr val="bg1">
                    <a:lumMod val="50000"/>
                  </a:schemeClr>
                </a:solidFill>
                <a:latin typeface="Arial" pitchFamily="34" charset="0"/>
                <a:ea typeface="Calibri" pitchFamily="34" charset="0"/>
                <a:cs typeface="Times New Roman" pitchFamily="18" charset="0"/>
              </a:rPr>
              <a:t>Building the service model, </a:t>
            </a:r>
          </a:p>
          <a:p>
            <a:pPr fontAlgn="auto">
              <a:spcBef>
                <a:spcPts val="0"/>
              </a:spcBef>
              <a:spcAft>
                <a:spcPts val="0"/>
              </a:spcAft>
              <a:tabLst>
                <a:tab pos="3060700" algn="ctr"/>
                <a:tab pos="6119813" algn="r"/>
              </a:tabLst>
              <a:defRPr/>
            </a:pPr>
            <a:r>
              <a:rPr lang="en-US" sz="3600" i="1" dirty="0">
                <a:solidFill>
                  <a:schemeClr val="bg1">
                    <a:lumMod val="50000"/>
                  </a:schemeClr>
                </a:solidFill>
                <a:latin typeface="Arial" pitchFamily="34" charset="0"/>
                <a:ea typeface="Calibri" pitchFamily="34" charset="0"/>
                <a:cs typeface="Times New Roman" pitchFamily="18" charset="0"/>
              </a:rPr>
              <a:t>looking for its conceptual evolution</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a:ln>
            <a:solidFill>
              <a:srgbClr val="92D050"/>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
        <p:nvSpPr>
          <p:cNvPr id="6" name="Rettangolo 5"/>
          <p:cNvSpPr/>
          <p:nvPr/>
        </p:nvSpPr>
        <p:spPr>
          <a:xfrm>
            <a:off x="3203848" y="6309320"/>
            <a:ext cx="2736304" cy="476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7"/>
          <p:cNvGrpSpPr/>
          <p:nvPr/>
        </p:nvGrpSpPr>
        <p:grpSpPr>
          <a:xfrm>
            <a:off x="3827377" y="1480224"/>
            <a:ext cx="4629163" cy="497728"/>
            <a:chOff x="3086108" y="549523"/>
            <a:chExt cx="4629163" cy="497728"/>
          </a:xfrm>
          <a:solidFill>
            <a:schemeClr val="accent3">
              <a:lumMod val="60000"/>
              <a:lumOff val="40000"/>
            </a:schemeClr>
          </a:solidFill>
          <a:scene3d>
            <a:camera prst="orthographicFront"/>
            <a:lightRig rig="threePt" dir="t">
              <a:rot lat="0" lon="0" rev="7500000"/>
            </a:lightRig>
          </a:scene3d>
        </p:grpSpPr>
        <p:sp>
          <p:nvSpPr>
            <p:cNvPr id="9" name="Freccia a destra 8"/>
            <p:cNvSpPr/>
            <p:nvPr/>
          </p:nvSpPr>
          <p:spPr>
            <a:xfrm>
              <a:off x="3086108" y="549523"/>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10" name="Freccia a destra 4"/>
            <p:cNvSpPr/>
            <p:nvPr/>
          </p:nvSpPr>
          <p:spPr>
            <a:xfrm>
              <a:off x="3086108" y="611739"/>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Resource</a:t>
              </a:r>
              <a:r>
                <a:rPr lang="it-IT" sz="2400" dirty="0"/>
                <a:t> </a:t>
              </a:r>
              <a:r>
                <a:rPr lang="it-IT" sz="2400" dirty="0" err="1"/>
                <a:t>Sharing</a:t>
              </a:r>
              <a:endParaRPr lang="it-IT" sz="2400" dirty="0"/>
            </a:p>
          </p:txBody>
        </p:sp>
      </p:grpSp>
      <p:grpSp>
        <p:nvGrpSpPr>
          <p:cNvPr id="3" name="Gruppo 10"/>
          <p:cNvGrpSpPr/>
          <p:nvPr/>
        </p:nvGrpSpPr>
        <p:grpSpPr>
          <a:xfrm>
            <a:off x="3827377" y="2054066"/>
            <a:ext cx="4629163" cy="497728"/>
            <a:chOff x="3086108" y="1097025"/>
            <a:chExt cx="4629163" cy="497728"/>
          </a:xfrm>
          <a:solidFill>
            <a:schemeClr val="accent3">
              <a:lumMod val="60000"/>
              <a:lumOff val="40000"/>
            </a:schemeClr>
          </a:solidFill>
          <a:scene3d>
            <a:camera prst="orthographicFront"/>
            <a:lightRig rig="threePt" dir="t">
              <a:rot lat="0" lon="0" rev="7500000"/>
            </a:lightRig>
          </a:scene3d>
        </p:grpSpPr>
        <p:sp>
          <p:nvSpPr>
            <p:cNvPr id="12" name="Freccia a destra 11"/>
            <p:cNvSpPr/>
            <p:nvPr/>
          </p:nvSpPr>
          <p:spPr>
            <a:xfrm>
              <a:off x="3086108" y="1097025"/>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13" name="Freccia a destra 4"/>
            <p:cNvSpPr/>
            <p:nvPr/>
          </p:nvSpPr>
          <p:spPr>
            <a:xfrm>
              <a:off x="3086108" y="1159241"/>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Knowledge</a:t>
              </a:r>
              <a:endParaRPr lang="it-IT" sz="2400" dirty="0"/>
            </a:p>
          </p:txBody>
        </p:sp>
      </p:grpSp>
      <p:grpSp>
        <p:nvGrpSpPr>
          <p:cNvPr id="5" name="Gruppo 13"/>
          <p:cNvGrpSpPr/>
          <p:nvPr/>
        </p:nvGrpSpPr>
        <p:grpSpPr>
          <a:xfrm>
            <a:off x="3827377" y="2551794"/>
            <a:ext cx="4629163" cy="497728"/>
            <a:chOff x="3086108" y="1644526"/>
            <a:chExt cx="4629163" cy="497728"/>
          </a:xfrm>
          <a:solidFill>
            <a:schemeClr val="accent3">
              <a:lumMod val="60000"/>
              <a:lumOff val="40000"/>
            </a:schemeClr>
          </a:solidFill>
          <a:scene3d>
            <a:camera prst="orthographicFront"/>
            <a:lightRig rig="threePt" dir="t">
              <a:rot lat="0" lon="0" rev="7500000"/>
            </a:lightRig>
          </a:scene3d>
        </p:grpSpPr>
        <p:sp>
          <p:nvSpPr>
            <p:cNvPr id="15" name="Freccia a destra 14"/>
            <p:cNvSpPr/>
            <p:nvPr/>
          </p:nvSpPr>
          <p:spPr>
            <a:xfrm>
              <a:off x="3086108" y="1644526"/>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16" name="Freccia a destra 4"/>
            <p:cNvSpPr/>
            <p:nvPr/>
          </p:nvSpPr>
          <p:spPr>
            <a:xfrm>
              <a:off x="3086108" y="1706742"/>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Convergence</a:t>
              </a:r>
              <a:endParaRPr lang="it-IT" sz="2400" dirty="0"/>
            </a:p>
          </p:txBody>
        </p:sp>
      </p:grpSp>
      <p:grpSp>
        <p:nvGrpSpPr>
          <p:cNvPr id="8" name="Gruppo 16"/>
          <p:cNvGrpSpPr/>
          <p:nvPr/>
        </p:nvGrpSpPr>
        <p:grpSpPr>
          <a:xfrm>
            <a:off x="3827377" y="3125636"/>
            <a:ext cx="4629163" cy="497728"/>
            <a:chOff x="3086108" y="2192028"/>
            <a:chExt cx="4629163" cy="497728"/>
          </a:xfrm>
          <a:solidFill>
            <a:schemeClr val="accent3">
              <a:lumMod val="60000"/>
              <a:lumOff val="40000"/>
            </a:schemeClr>
          </a:solidFill>
          <a:scene3d>
            <a:camera prst="orthographicFront"/>
            <a:lightRig rig="threePt" dir="t">
              <a:rot lat="0" lon="0" rev="7500000"/>
            </a:lightRig>
          </a:scene3d>
        </p:grpSpPr>
        <p:sp>
          <p:nvSpPr>
            <p:cNvPr id="18" name="Freccia a destra 17"/>
            <p:cNvSpPr/>
            <p:nvPr/>
          </p:nvSpPr>
          <p:spPr>
            <a:xfrm>
              <a:off x="3086108" y="2192028"/>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19" name="Freccia a destra 4"/>
            <p:cNvSpPr/>
            <p:nvPr/>
          </p:nvSpPr>
          <p:spPr>
            <a:xfrm>
              <a:off x="3086108" y="2254244"/>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Communication</a:t>
              </a:r>
              <a:endParaRPr lang="it-IT" sz="2400" dirty="0"/>
            </a:p>
          </p:txBody>
        </p:sp>
      </p:grpSp>
      <p:grpSp>
        <p:nvGrpSpPr>
          <p:cNvPr id="11" name="Gruppo 19"/>
          <p:cNvGrpSpPr/>
          <p:nvPr/>
        </p:nvGrpSpPr>
        <p:grpSpPr>
          <a:xfrm>
            <a:off x="3827377" y="3623364"/>
            <a:ext cx="4629163" cy="497728"/>
            <a:chOff x="3086108" y="2739530"/>
            <a:chExt cx="4629163" cy="497728"/>
          </a:xfrm>
          <a:solidFill>
            <a:schemeClr val="accent3">
              <a:lumMod val="60000"/>
              <a:lumOff val="40000"/>
            </a:schemeClr>
          </a:solidFill>
          <a:scene3d>
            <a:camera prst="orthographicFront"/>
            <a:lightRig rig="threePt" dir="t">
              <a:rot lat="0" lon="0" rev="7500000"/>
            </a:lightRig>
          </a:scene3d>
        </p:grpSpPr>
        <p:sp>
          <p:nvSpPr>
            <p:cNvPr id="21" name="Freccia a destra 20"/>
            <p:cNvSpPr/>
            <p:nvPr/>
          </p:nvSpPr>
          <p:spPr>
            <a:xfrm>
              <a:off x="3086108" y="2739530"/>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22" name="Freccia a destra 4"/>
            <p:cNvSpPr/>
            <p:nvPr/>
          </p:nvSpPr>
          <p:spPr>
            <a:xfrm>
              <a:off x="3086108" y="2801746"/>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Interactions</a:t>
              </a:r>
              <a:endParaRPr lang="it-IT" sz="2400" dirty="0"/>
            </a:p>
          </p:txBody>
        </p:sp>
      </p:grpSp>
      <p:grpSp>
        <p:nvGrpSpPr>
          <p:cNvPr id="14" name="Gruppo 22"/>
          <p:cNvGrpSpPr/>
          <p:nvPr/>
        </p:nvGrpSpPr>
        <p:grpSpPr>
          <a:xfrm>
            <a:off x="3827377" y="4194868"/>
            <a:ext cx="4629163" cy="497728"/>
            <a:chOff x="3086108" y="3287032"/>
            <a:chExt cx="4629163" cy="497728"/>
          </a:xfrm>
          <a:solidFill>
            <a:schemeClr val="accent3">
              <a:lumMod val="60000"/>
              <a:lumOff val="40000"/>
            </a:schemeClr>
          </a:solidFill>
          <a:scene3d>
            <a:camera prst="orthographicFront"/>
            <a:lightRig rig="threePt" dir="t">
              <a:rot lat="0" lon="0" rev="7500000"/>
            </a:lightRig>
          </a:scene3d>
        </p:grpSpPr>
        <p:sp>
          <p:nvSpPr>
            <p:cNvPr id="24" name="Freccia a destra 23"/>
            <p:cNvSpPr/>
            <p:nvPr/>
          </p:nvSpPr>
          <p:spPr>
            <a:xfrm>
              <a:off x="3086108" y="3287032"/>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25" name="Freccia a destra 4"/>
            <p:cNvSpPr/>
            <p:nvPr/>
          </p:nvSpPr>
          <p:spPr>
            <a:xfrm>
              <a:off x="3086108" y="3349248"/>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Learning</a:t>
              </a:r>
              <a:endParaRPr lang="it-IT" sz="2400" dirty="0"/>
            </a:p>
          </p:txBody>
        </p:sp>
      </p:grpSp>
      <p:grpSp>
        <p:nvGrpSpPr>
          <p:cNvPr id="17" name="Gruppo 25"/>
          <p:cNvGrpSpPr/>
          <p:nvPr/>
        </p:nvGrpSpPr>
        <p:grpSpPr>
          <a:xfrm>
            <a:off x="3827377" y="4768710"/>
            <a:ext cx="4629163" cy="497728"/>
            <a:chOff x="3086108" y="3834534"/>
            <a:chExt cx="4629163" cy="497728"/>
          </a:xfrm>
          <a:solidFill>
            <a:schemeClr val="accent3">
              <a:lumMod val="60000"/>
              <a:lumOff val="40000"/>
            </a:schemeClr>
          </a:solidFill>
          <a:scene3d>
            <a:camera prst="orthographicFront"/>
            <a:lightRig rig="threePt" dir="t">
              <a:rot lat="0" lon="0" rev="7500000"/>
            </a:lightRig>
          </a:scene3d>
        </p:grpSpPr>
        <p:sp>
          <p:nvSpPr>
            <p:cNvPr id="27" name="Freccia a destra 26"/>
            <p:cNvSpPr/>
            <p:nvPr/>
          </p:nvSpPr>
          <p:spPr>
            <a:xfrm>
              <a:off x="3086108" y="3834534"/>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28" name="Freccia a destra 4"/>
            <p:cNvSpPr/>
            <p:nvPr/>
          </p:nvSpPr>
          <p:spPr>
            <a:xfrm>
              <a:off x="3086108" y="3896750"/>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Experiences</a:t>
              </a:r>
              <a:endParaRPr lang="it-IT" sz="2400" dirty="0"/>
            </a:p>
          </p:txBody>
        </p:sp>
      </p:grpSp>
      <p:grpSp>
        <p:nvGrpSpPr>
          <p:cNvPr id="20" name="Gruppo 28"/>
          <p:cNvGrpSpPr/>
          <p:nvPr/>
        </p:nvGrpSpPr>
        <p:grpSpPr>
          <a:xfrm>
            <a:off x="3827377" y="5266438"/>
            <a:ext cx="4629163" cy="497728"/>
            <a:chOff x="3086108" y="4382035"/>
            <a:chExt cx="4629163" cy="497728"/>
          </a:xfrm>
          <a:solidFill>
            <a:schemeClr val="accent3">
              <a:lumMod val="60000"/>
              <a:lumOff val="40000"/>
            </a:schemeClr>
          </a:solidFill>
          <a:scene3d>
            <a:camera prst="orthographicFront"/>
            <a:lightRig rig="threePt" dir="t">
              <a:rot lat="0" lon="0" rev="7500000"/>
            </a:lightRig>
          </a:scene3d>
        </p:grpSpPr>
        <p:sp>
          <p:nvSpPr>
            <p:cNvPr id="30" name="Freccia a destra 29"/>
            <p:cNvSpPr/>
            <p:nvPr/>
          </p:nvSpPr>
          <p:spPr>
            <a:xfrm>
              <a:off x="3086108" y="4382035"/>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31" name="Freccia a destra 4"/>
            <p:cNvSpPr/>
            <p:nvPr/>
          </p:nvSpPr>
          <p:spPr>
            <a:xfrm>
              <a:off x="3086108" y="4444251"/>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err="1"/>
                <a:t>ICTs</a:t>
              </a:r>
              <a:r>
                <a:rPr lang="it-IT" sz="2400" dirty="0"/>
                <a:t> (SOA) </a:t>
              </a:r>
              <a:r>
                <a:rPr lang="it-IT" sz="2400" dirty="0" err="1"/>
                <a:t>Enabling</a:t>
              </a:r>
              <a:endParaRPr lang="it-IT" sz="2400" dirty="0"/>
            </a:p>
          </p:txBody>
        </p:sp>
      </p:grpSp>
      <p:grpSp>
        <p:nvGrpSpPr>
          <p:cNvPr id="23" name="Gruppo 31"/>
          <p:cNvGrpSpPr/>
          <p:nvPr/>
        </p:nvGrpSpPr>
        <p:grpSpPr>
          <a:xfrm>
            <a:off x="3827377" y="5837942"/>
            <a:ext cx="4629163" cy="497728"/>
            <a:chOff x="3086108" y="4929537"/>
            <a:chExt cx="4629163" cy="497728"/>
          </a:xfrm>
          <a:solidFill>
            <a:schemeClr val="accent3">
              <a:lumMod val="60000"/>
              <a:lumOff val="40000"/>
            </a:schemeClr>
          </a:solidFill>
          <a:scene3d>
            <a:camera prst="orthographicFront"/>
            <a:lightRig rig="threePt" dir="t">
              <a:rot lat="0" lon="0" rev="7500000"/>
            </a:lightRig>
          </a:scene3d>
        </p:grpSpPr>
        <p:sp>
          <p:nvSpPr>
            <p:cNvPr id="33" name="Freccia a destra 32"/>
            <p:cNvSpPr/>
            <p:nvPr/>
          </p:nvSpPr>
          <p:spPr>
            <a:xfrm>
              <a:off x="3086108" y="4929537"/>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34" name="Freccia a destra 4"/>
            <p:cNvSpPr/>
            <p:nvPr/>
          </p:nvSpPr>
          <p:spPr>
            <a:xfrm>
              <a:off x="3086108" y="4991753"/>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dirty="0"/>
                <a:t>Service </a:t>
              </a:r>
              <a:r>
                <a:rPr lang="it-IT" sz="2400" dirty="0" err="1"/>
                <a:t>Partners</a:t>
              </a:r>
              <a:endParaRPr lang="it-IT" sz="2400" dirty="0"/>
            </a:p>
          </p:txBody>
        </p:sp>
      </p:grpSp>
      <p:graphicFrame>
        <p:nvGraphicFramePr>
          <p:cNvPr id="4" name="Diagramma 3"/>
          <p:cNvGraphicFramePr/>
          <p:nvPr/>
        </p:nvGraphicFramePr>
        <p:xfrm>
          <a:off x="755576" y="908721"/>
          <a:ext cx="7715272" cy="54292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6812" name="CasellaDiTesto 4"/>
          <p:cNvSpPr txBox="1">
            <a:spLocks noChangeArrowheads="1"/>
          </p:cNvSpPr>
          <p:nvPr/>
        </p:nvSpPr>
        <p:spPr bwMode="auto">
          <a:xfrm>
            <a:off x="500063" y="285750"/>
            <a:ext cx="8286750" cy="400050"/>
          </a:xfrm>
          <a:prstGeom prst="rect">
            <a:avLst/>
          </a:prstGeom>
          <a:noFill/>
          <a:ln w="9525">
            <a:noFill/>
            <a:miter lim="800000"/>
            <a:headEnd/>
            <a:tailEnd/>
          </a:ln>
        </p:spPr>
        <p:txBody>
          <a:bodyPr>
            <a:spAutoFit/>
          </a:bodyPr>
          <a:lstStyle/>
          <a:p>
            <a:pPr algn="ctr"/>
            <a:r>
              <a:rPr lang="en-GB" sz="2000" b="1">
                <a:latin typeface="Calibri" pitchFamily="34" charset="0"/>
              </a:rPr>
              <a:t>Service Oriented Approach </a:t>
            </a:r>
            <a:r>
              <a:rPr lang="en-GB" sz="2000">
                <a:latin typeface="Calibri" pitchFamily="34" charset="0"/>
              </a:rPr>
              <a:t>- dynamic expressions of static elements</a:t>
            </a:r>
            <a:endParaRPr lang="it-IT" sz="2000">
              <a:latin typeface="Calibri" pitchFamily="34" charset="0"/>
            </a:endParaRPr>
          </a:p>
        </p:txBody>
      </p:sp>
      <p:grpSp>
        <p:nvGrpSpPr>
          <p:cNvPr id="26" name="Gruppo 4"/>
          <p:cNvGrpSpPr/>
          <p:nvPr/>
        </p:nvGrpSpPr>
        <p:grpSpPr>
          <a:xfrm>
            <a:off x="3827377" y="908720"/>
            <a:ext cx="4629163" cy="497728"/>
            <a:chOff x="3086108" y="2021"/>
            <a:chExt cx="4629163" cy="497728"/>
          </a:xfrm>
          <a:solidFill>
            <a:schemeClr val="accent3">
              <a:lumMod val="75000"/>
            </a:schemeClr>
          </a:solidFill>
          <a:scene3d>
            <a:camera prst="orthographicFront"/>
            <a:lightRig rig="threePt" dir="t">
              <a:rot lat="0" lon="0" rev="7500000"/>
            </a:lightRig>
          </a:scene3d>
        </p:grpSpPr>
        <p:sp>
          <p:nvSpPr>
            <p:cNvPr id="6" name="Freccia a destra 5"/>
            <p:cNvSpPr/>
            <p:nvPr/>
          </p:nvSpPr>
          <p:spPr>
            <a:xfrm>
              <a:off x="3086108" y="2021"/>
              <a:ext cx="4629163" cy="497728"/>
            </a:xfrm>
            <a:prstGeom prst="rightArrow">
              <a:avLst>
                <a:gd name="adj1" fmla="val 75000"/>
                <a:gd name="adj2" fmla="val 50000"/>
              </a:avLst>
            </a:prstGeom>
            <a:grpFill/>
            <a:sp3d z="-152400" extrusionH="63500" prstMaterial="dkEdge">
              <a:bevelT w="144450" h="36350" prst="relaxedInset"/>
              <a:contourClr>
                <a:schemeClr val="bg1"/>
              </a:contourClr>
            </a:sp3d>
          </p:spPr>
          <p:style>
            <a:lnRef idx="1">
              <a:schemeClr val="dk1">
                <a:alpha val="90000"/>
                <a:hueOff val="0"/>
                <a:satOff val="0"/>
                <a:lumOff val="0"/>
                <a:alphaOff val="0"/>
              </a:schemeClr>
            </a:lnRef>
            <a:fillRef idx="1">
              <a:scrgbClr r="0" g="0" b="0"/>
            </a:fillRef>
            <a:effectRef idx="2">
              <a:schemeClr val="lt1">
                <a:alpha val="90000"/>
                <a:tint val="40000"/>
                <a:hueOff val="0"/>
                <a:satOff val="0"/>
                <a:lumOff val="0"/>
                <a:alphaOff val="0"/>
              </a:schemeClr>
            </a:effectRef>
            <a:fontRef idx="minor">
              <a:schemeClr val="dk1">
                <a:hueOff val="0"/>
                <a:satOff val="0"/>
                <a:lumOff val="0"/>
                <a:alphaOff val="0"/>
              </a:schemeClr>
            </a:fontRef>
          </p:style>
        </p:sp>
        <p:sp>
          <p:nvSpPr>
            <p:cNvPr id="7" name="Freccia a destra 4"/>
            <p:cNvSpPr/>
            <p:nvPr/>
          </p:nvSpPr>
          <p:spPr>
            <a:xfrm>
              <a:off x="3086108" y="64237"/>
              <a:ext cx="4442515" cy="373296"/>
            </a:xfrm>
            <a:prstGeom prst="rect">
              <a:avLst/>
            </a:prstGeom>
            <a:grpFill/>
            <a:sp3d z="-152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lstStyle/>
            <a:p>
              <a:pPr marL="228600" lvl="1" indent="-228600" defTabSz="1066800" fontAlgn="auto">
                <a:lnSpc>
                  <a:spcPct val="90000"/>
                </a:lnSpc>
                <a:spcBef>
                  <a:spcPts val="0"/>
                </a:spcBef>
                <a:spcAft>
                  <a:spcPct val="15000"/>
                </a:spcAft>
                <a:buFontTx/>
                <a:buChar char="••"/>
                <a:defRPr/>
              </a:pPr>
              <a:r>
                <a:rPr lang="it-IT" sz="2400" b="1" dirty="0"/>
                <a:t>DYNAMIC</a:t>
              </a:r>
            </a:p>
          </p:txBody>
        </p:sp>
      </p:grpSp>
      <p:sp>
        <p:nvSpPr>
          <p:cNvPr id="35"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10</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0"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7"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8"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1000" fill="hold"/>
                                        <p:tgtEl>
                                          <p:spTgt spid="3"/>
                                        </p:tgtEl>
                                        <p:attrNameLst>
                                          <p:attrName>ppt_x</p:attrName>
                                        </p:attrNameLst>
                                      </p:cBhvr>
                                      <p:tavLst>
                                        <p:tav tm="0">
                                          <p:val>
                                            <p:strVal val="0-#ppt_w/2"/>
                                          </p:val>
                                        </p:tav>
                                        <p:tav tm="100000">
                                          <p:val>
                                            <p:strVal val="#ppt_x"/>
                                          </p:val>
                                        </p:tav>
                                      </p:tavLst>
                                    </p:anim>
                                    <p:anim calcmode="lin" valueType="num">
                                      <p:cBhvr additive="base">
                                        <p:cTn id="26"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0-#ppt_w/2"/>
                                          </p:val>
                                        </p:tav>
                                        <p:tav tm="100000">
                                          <p:val>
                                            <p:strVal val="#ppt_x"/>
                                          </p:val>
                                        </p:tav>
                                      </p:tavLst>
                                    </p:anim>
                                    <p:anim calcmode="lin" valueType="num">
                                      <p:cBhvr additive="base">
                                        <p:cTn id="32"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8"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1000" fill="hold"/>
                                        <p:tgtEl>
                                          <p:spTgt spid="8"/>
                                        </p:tgtEl>
                                        <p:attrNameLst>
                                          <p:attrName>ppt_x</p:attrName>
                                        </p:attrNameLst>
                                      </p:cBhvr>
                                      <p:tavLst>
                                        <p:tav tm="0">
                                          <p:val>
                                            <p:strVal val="0-#ppt_w/2"/>
                                          </p:val>
                                        </p:tav>
                                        <p:tav tm="100000">
                                          <p:val>
                                            <p:strVal val="#ppt_x"/>
                                          </p:val>
                                        </p:tav>
                                      </p:tavLst>
                                    </p:anim>
                                    <p:anim calcmode="lin" valueType="num">
                                      <p:cBhvr additive="base">
                                        <p:cTn id="3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8"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0-#ppt_w/2"/>
                                          </p:val>
                                        </p:tav>
                                        <p:tav tm="100000">
                                          <p:val>
                                            <p:strVal val="#ppt_x"/>
                                          </p:val>
                                        </p:tav>
                                      </p:tavLst>
                                    </p:anim>
                                    <p:anim calcmode="lin" valueType="num">
                                      <p:cBhvr additive="base">
                                        <p:cTn id="44"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8"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000" fill="hold"/>
                                        <p:tgtEl>
                                          <p:spTgt spid="14"/>
                                        </p:tgtEl>
                                        <p:attrNameLst>
                                          <p:attrName>ppt_x</p:attrName>
                                        </p:attrNameLst>
                                      </p:cBhvr>
                                      <p:tavLst>
                                        <p:tav tm="0">
                                          <p:val>
                                            <p:strVal val="0-#ppt_w/2"/>
                                          </p:val>
                                        </p:tav>
                                        <p:tav tm="100000">
                                          <p:val>
                                            <p:strVal val="#ppt_x"/>
                                          </p:val>
                                        </p:tav>
                                      </p:tavLst>
                                    </p:anim>
                                    <p:anim calcmode="lin" valueType="num">
                                      <p:cBhvr additive="base">
                                        <p:cTn id="50"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7" presetClass="entr" presetSubtype="8"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0-#ppt_w/2"/>
                                          </p:val>
                                        </p:tav>
                                        <p:tav tm="100000">
                                          <p:val>
                                            <p:strVal val="#ppt_x"/>
                                          </p:val>
                                        </p:tav>
                                      </p:tavLst>
                                    </p:anim>
                                    <p:anim calcmode="lin" valueType="num">
                                      <p:cBhvr additive="base">
                                        <p:cTn id="5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7" presetClass="entr" presetSubtype="8" fill="hold" nodeType="click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1000" fill="hold"/>
                                        <p:tgtEl>
                                          <p:spTgt spid="20"/>
                                        </p:tgtEl>
                                        <p:attrNameLst>
                                          <p:attrName>ppt_x</p:attrName>
                                        </p:attrNameLst>
                                      </p:cBhvr>
                                      <p:tavLst>
                                        <p:tav tm="0">
                                          <p:val>
                                            <p:strVal val="0-#ppt_w/2"/>
                                          </p:val>
                                        </p:tav>
                                        <p:tav tm="100000">
                                          <p:val>
                                            <p:strVal val="#ppt_x"/>
                                          </p:val>
                                        </p:tav>
                                      </p:tavLst>
                                    </p:anim>
                                    <p:anim calcmode="lin" valueType="num">
                                      <p:cBhvr additive="base">
                                        <p:cTn id="62"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7" presetClass="entr" presetSubtype="8"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1000" fill="hold"/>
                                        <p:tgtEl>
                                          <p:spTgt spid="23"/>
                                        </p:tgtEl>
                                        <p:attrNameLst>
                                          <p:attrName>ppt_x</p:attrName>
                                        </p:attrNameLst>
                                      </p:cBhvr>
                                      <p:tavLst>
                                        <p:tav tm="0">
                                          <p:val>
                                            <p:strVal val="0-#ppt_w/2"/>
                                          </p:val>
                                        </p:tav>
                                        <p:tav tm="100000">
                                          <p:val>
                                            <p:strVal val="#ppt_x"/>
                                          </p:val>
                                        </p:tav>
                                      </p:tavLst>
                                    </p:anim>
                                    <p:anim calcmode="lin" valueType="num">
                                      <p:cBhvr additive="base">
                                        <p:cTn id="68"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arrotondato 14"/>
          <p:cNvSpPr/>
          <p:nvPr/>
        </p:nvSpPr>
        <p:spPr>
          <a:xfrm>
            <a:off x="152400" y="1412776"/>
            <a:ext cx="3429000" cy="838200"/>
          </a:xfrm>
          <a:prstGeom prst="roundRect">
            <a:avLst/>
          </a:prstGeom>
          <a:solidFill>
            <a:srgbClr val="99FF99"/>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t-IT" sz="2600" b="1" dirty="0">
                <a:solidFill>
                  <a:schemeClr val="accent4"/>
                </a:solidFill>
              </a:rPr>
              <a:t>New Service </a:t>
            </a:r>
            <a:r>
              <a:rPr lang="it-IT" sz="2600" b="1" dirty="0" err="1">
                <a:solidFill>
                  <a:schemeClr val="accent4"/>
                </a:solidFill>
              </a:rPr>
              <a:t>Concepts</a:t>
            </a:r>
            <a:endParaRPr lang="it-IT" sz="2600" b="1" dirty="0">
              <a:solidFill>
                <a:schemeClr val="accent4"/>
              </a:solidFill>
            </a:endParaRPr>
          </a:p>
        </p:txBody>
      </p:sp>
      <p:cxnSp>
        <p:nvCxnSpPr>
          <p:cNvPr id="17" name="Connettore 2 16"/>
          <p:cNvCxnSpPr/>
          <p:nvPr/>
        </p:nvCxnSpPr>
        <p:spPr>
          <a:xfrm>
            <a:off x="3810000" y="1793776"/>
            <a:ext cx="457200" cy="1588"/>
          </a:xfrm>
          <a:prstGeom prst="straightConnector1">
            <a:avLst/>
          </a:prstGeom>
          <a:ln>
            <a:solidFill>
              <a:schemeClr val="accent3">
                <a:lumMod val="75000"/>
              </a:schemeClr>
            </a:solidFill>
            <a:tailEnd type="arrow"/>
          </a:ln>
        </p:spPr>
        <p:style>
          <a:lnRef idx="3">
            <a:schemeClr val="accent1"/>
          </a:lnRef>
          <a:fillRef idx="0">
            <a:schemeClr val="accent1"/>
          </a:fillRef>
          <a:effectRef idx="2">
            <a:schemeClr val="accent1"/>
          </a:effectRef>
          <a:fontRef idx="minor">
            <a:schemeClr val="tx1"/>
          </a:fontRef>
        </p:style>
      </p:cxnSp>
      <p:sp>
        <p:nvSpPr>
          <p:cNvPr id="28" name="Rettangolo arrotondato 27"/>
          <p:cNvSpPr/>
          <p:nvPr/>
        </p:nvSpPr>
        <p:spPr>
          <a:xfrm>
            <a:off x="4419600" y="1412776"/>
            <a:ext cx="4572000" cy="8382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400" b="1" dirty="0">
                <a:solidFill>
                  <a:schemeClr val="accent3">
                    <a:lumMod val="50000"/>
                  </a:schemeClr>
                </a:solidFill>
              </a:rPr>
              <a:t>New </a:t>
            </a:r>
            <a:r>
              <a:rPr lang="it-IT" sz="2400" b="1" dirty="0" err="1">
                <a:solidFill>
                  <a:schemeClr val="accent3">
                    <a:lumMod val="50000"/>
                  </a:schemeClr>
                </a:solidFill>
              </a:rPr>
              <a:t>Value</a:t>
            </a:r>
            <a:r>
              <a:rPr lang="it-IT" sz="2400" b="1" dirty="0">
                <a:solidFill>
                  <a:schemeClr val="accent3">
                    <a:lumMod val="50000"/>
                  </a:schemeClr>
                </a:solidFill>
              </a:rPr>
              <a:t> (</a:t>
            </a:r>
            <a:r>
              <a:rPr lang="it-IT" sz="2400" b="1" dirty="0" err="1">
                <a:solidFill>
                  <a:schemeClr val="accent3">
                    <a:lumMod val="50000"/>
                  </a:schemeClr>
                </a:solidFill>
              </a:rPr>
              <a:t>Co-</a:t>
            </a:r>
            <a:r>
              <a:rPr lang="it-IT" sz="2400" b="1" dirty="0">
                <a:solidFill>
                  <a:schemeClr val="accent3">
                    <a:lumMod val="50000"/>
                  </a:schemeClr>
                </a:solidFill>
              </a:rPr>
              <a:t>) </a:t>
            </a:r>
            <a:r>
              <a:rPr lang="it-IT" sz="2400" b="1" dirty="0" err="1">
                <a:solidFill>
                  <a:schemeClr val="accent3">
                    <a:lumMod val="50000"/>
                  </a:schemeClr>
                </a:solidFill>
              </a:rPr>
              <a:t>Creation</a:t>
            </a:r>
            <a:r>
              <a:rPr lang="it-IT" sz="2400" b="1" dirty="0">
                <a:solidFill>
                  <a:schemeClr val="accent3">
                    <a:lumMod val="50000"/>
                  </a:schemeClr>
                </a:solidFill>
              </a:rPr>
              <a:t> </a:t>
            </a:r>
            <a:r>
              <a:rPr lang="it-IT" sz="2400" dirty="0" err="1">
                <a:solidFill>
                  <a:schemeClr val="accent3">
                    <a:lumMod val="50000"/>
                  </a:schemeClr>
                </a:solidFill>
              </a:rPr>
              <a:t>Models</a:t>
            </a:r>
            <a:endParaRPr lang="it-IT" sz="2400" dirty="0">
              <a:solidFill>
                <a:schemeClr val="accent3">
                  <a:lumMod val="50000"/>
                </a:schemeClr>
              </a:solidFill>
            </a:endParaRPr>
          </a:p>
        </p:txBody>
      </p:sp>
      <p:sp>
        <p:nvSpPr>
          <p:cNvPr id="9" name="Rettangolo arrotondato 8"/>
          <p:cNvSpPr/>
          <p:nvPr/>
        </p:nvSpPr>
        <p:spPr>
          <a:xfrm>
            <a:off x="152400" y="2479576"/>
            <a:ext cx="3429000" cy="838200"/>
          </a:xfrm>
          <a:prstGeom prst="roundRect">
            <a:avLst/>
          </a:prstGeom>
          <a:solidFill>
            <a:srgbClr val="99FF99"/>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t-IT" sz="2600" b="1" dirty="0">
                <a:solidFill>
                  <a:schemeClr val="accent4"/>
                </a:solidFill>
              </a:rPr>
              <a:t>Linear Relations</a:t>
            </a:r>
          </a:p>
        </p:txBody>
      </p:sp>
      <p:cxnSp>
        <p:nvCxnSpPr>
          <p:cNvPr id="10" name="Connettore 2 9"/>
          <p:cNvCxnSpPr/>
          <p:nvPr/>
        </p:nvCxnSpPr>
        <p:spPr>
          <a:xfrm>
            <a:off x="3810000" y="2860576"/>
            <a:ext cx="457200" cy="1588"/>
          </a:xfrm>
          <a:prstGeom prst="straightConnector1">
            <a:avLst/>
          </a:prstGeom>
          <a:ln>
            <a:solidFill>
              <a:schemeClr val="accent3">
                <a:lumMod val="75000"/>
              </a:schemeClr>
            </a:solidFill>
            <a:tailEnd type="arrow"/>
          </a:ln>
        </p:spPr>
        <p:style>
          <a:lnRef idx="3">
            <a:schemeClr val="accent1"/>
          </a:lnRef>
          <a:fillRef idx="0">
            <a:schemeClr val="accent1"/>
          </a:fillRef>
          <a:effectRef idx="2">
            <a:schemeClr val="accent1"/>
          </a:effectRef>
          <a:fontRef idx="minor">
            <a:schemeClr val="tx1"/>
          </a:fontRef>
        </p:style>
      </p:cxnSp>
      <p:sp>
        <p:nvSpPr>
          <p:cNvPr id="11" name="Rettangolo arrotondato 10"/>
          <p:cNvSpPr/>
          <p:nvPr/>
        </p:nvSpPr>
        <p:spPr>
          <a:xfrm>
            <a:off x="4419600" y="2479576"/>
            <a:ext cx="4572000" cy="8382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400" b="1" dirty="0" err="1">
                <a:solidFill>
                  <a:schemeClr val="accent3">
                    <a:lumMod val="50000"/>
                  </a:schemeClr>
                </a:solidFill>
              </a:rPr>
              <a:t>Many-to-Many</a:t>
            </a:r>
            <a:r>
              <a:rPr lang="it-IT" sz="2400" b="1" dirty="0">
                <a:solidFill>
                  <a:schemeClr val="accent3">
                    <a:lumMod val="50000"/>
                  </a:schemeClr>
                </a:solidFill>
              </a:rPr>
              <a:t> Iterative </a:t>
            </a:r>
            <a:r>
              <a:rPr lang="it-IT" sz="2400" dirty="0">
                <a:solidFill>
                  <a:schemeClr val="accent3">
                    <a:lumMod val="50000"/>
                  </a:schemeClr>
                </a:solidFill>
              </a:rPr>
              <a:t>Relations </a:t>
            </a:r>
          </a:p>
        </p:txBody>
      </p:sp>
      <p:sp>
        <p:nvSpPr>
          <p:cNvPr id="12" name="Rettangolo arrotondato 11"/>
          <p:cNvSpPr/>
          <p:nvPr/>
        </p:nvSpPr>
        <p:spPr>
          <a:xfrm>
            <a:off x="152400" y="3470176"/>
            <a:ext cx="3429000" cy="838200"/>
          </a:xfrm>
          <a:prstGeom prst="roundRect">
            <a:avLst/>
          </a:prstGeom>
          <a:solidFill>
            <a:srgbClr val="99FF99"/>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t-IT" sz="2600" b="1" dirty="0" err="1">
                <a:solidFill>
                  <a:schemeClr val="accent4"/>
                </a:solidFill>
              </a:rPr>
              <a:t>Products</a:t>
            </a:r>
            <a:r>
              <a:rPr lang="it-IT" sz="2600" b="1" dirty="0">
                <a:solidFill>
                  <a:schemeClr val="accent4"/>
                </a:solidFill>
              </a:rPr>
              <a:t> </a:t>
            </a:r>
            <a:r>
              <a:rPr lang="it-IT" sz="2600" b="1" dirty="0" err="1">
                <a:solidFill>
                  <a:schemeClr val="accent4"/>
                </a:solidFill>
              </a:rPr>
              <a:t>Offerings</a:t>
            </a:r>
            <a:endParaRPr lang="it-IT" sz="2600" b="1" dirty="0">
              <a:solidFill>
                <a:schemeClr val="accent4"/>
              </a:solidFill>
            </a:endParaRPr>
          </a:p>
        </p:txBody>
      </p:sp>
      <p:cxnSp>
        <p:nvCxnSpPr>
          <p:cNvPr id="13" name="Connettore 2 12"/>
          <p:cNvCxnSpPr/>
          <p:nvPr/>
        </p:nvCxnSpPr>
        <p:spPr>
          <a:xfrm>
            <a:off x="3810000" y="3851176"/>
            <a:ext cx="457200" cy="1588"/>
          </a:xfrm>
          <a:prstGeom prst="straightConnector1">
            <a:avLst/>
          </a:prstGeom>
          <a:ln>
            <a:solidFill>
              <a:schemeClr val="accent3">
                <a:lumMod val="75000"/>
              </a:schemeClr>
            </a:solidFill>
            <a:tailEnd type="arrow"/>
          </a:ln>
        </p:spPr>
        <p:style>
          <a:lnRef idx="3">
            <a:schemeClr val="accent1"/>
          </a:lnRef>
          <a:fillRef idx="0">
            <a:schemeClr val="accent1"/>
          </a:fillRef>
          <a:effectRef idx="2">
            <a:schemeClr val="accent1"/>
          </a:effectRef>
          <a:fontRef idx="minor">
            <a:schemeClr val="tx1"/>
          </a:fontRef>
        </p:style>
      </p:cxnSp>
      <p:sp>
        <p:nvSpPr>
          <p:cNvPr id="14" name="Rettangolo arrotondato 13"/>
          <p:cNvSpPr/>
          <p:nvPr/>
        </p:nvSpPr>
        <p:spPr>
          <a:xfrm>
            <a:off x="4419600" y="3470176"/>
            <a:ext cx="4572000" cy="8382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400" b="1" dirty="0" err="1">
                <a:solidFill>
                  <a:schemeClr val="accent3">
                    <a:lumMod val="50000"/>
                  </a:schemeClr>
                </a:solidFill>
              </a:rPr>
              <a:t>Customer</a:t>
            </a:r>
            <a:r>
              <a:rPr lang="it-IT" sz="2400" b="1" dirty="0">
                <a:solidFill>
                  <a:schemeClr val="accent3">
                    <a:lumMod val="50000"/>
                  </a:schemeClr>
                </a:solidFill>
              </a:rPr>
              <a:t> </a:t>
            </a:r>
            <a:r>
              <a:rPr lang="it-IT" sz="2400" dirty="0" err="1">
                <a:solidFill>
                  <a:schemeClr val="accent3">
                    <a:lumMod val="50000"/>
                  </a:schemeClr>
                </a:solidFill>
              </a:rPr>
              <a:t>Participation</a:t>
            </a:r>
            <a:endParaRPr lang="it-IT" sz="2400" dirty="0">
              <a:solidFill>
                <a:schemeClr val="accent3">
                  <a:lumMod val="50000"/>
                </a:schemeClr>
              </a:solidFill>
            </a:endParaRPr>
          </a:p>
        </p:txBody>
      </p:sp>
      <p:sp>
        <p:nvSpPr>
          <p:cNvPr id="18" name="Rettangolo arrotondato 17"/>
          <p:cNvSpPr/>
          <p:nvPr/>
        </p:nvSpPr>
        <p:spPr>
          <a:xfrm>
            <a:off x="152400" y="4460776"/>
            <a:ext cx="3429000" cy="838200"/>
          </a:xfrm>
          <a:prstGeom prst="roundRect">
            <a:avLst/>
          </a:prstGeom>
          <a:solidFill>
            <a:srgbClr val="99FF99"/>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t-IT" sz="2000" b="1" dirty="0" err="1">
                <a:solidFill>
                  <a:schemeClr val="accent4"/>
                </a:solidFill>
              </a:rPr>
              <a:t>Transational</a:t>
            </a:r>
            <a:r>
              <a:rPr lang="it-IT" sz="2000" b="1" dirty="0">
                <a:solidFill>
                  <a:schemeClr val="accent4"/>
                </a:solidFill>
              </a:rPr>
              <a:t> </a:t>
            </a:r>
            <a:r>
              <a:rPr lang="it-IT" sz="2000" b="1" dirty="0" err="1">
                <a:solidFill>
                  <a:schemeClr val="accent4"/>
                </a:solidFill>
              </a:rPr>
              <a:t>Competitiveness</a:t>
            </a:r>
            <a:endParaRPr lang="it-IT" sz="2000" b="1" dirty="0">
              <a:solidFill>
                <a:schemeClr val="accent4"/>
              </a:solidFill>
            </a:endParaRPr>
          </a:p>
        </p:txBody>
      </p:sp>
      <p:cxnSp>
        <p:nvCxnSpPr>
          <p:cNvPr id="19" name="Connettore 2 18"/>
          <p:cNvCxnSpPr/>
          <p:nvPr/>
        </p:nvCxnSpPr>
        <p:spPr>
          <a:xfrm>
            <a:off x="3810000" y="4841776"/>
            <a:ext cx="457200" cy="1588"/>
          </a:xfrm>
          <a:prstGeom prst="straightConnector1">
            <a:avLst/>
          </a:prstGeom>
          <a:ln>
            <a:solidFill>
              <a:schemeClr val="accent3">
                <a:lumMod val="75000"/>
              </a:schemeClr>
            </a:solidFill>
            <a:tailEnd type="arrow"/>
          </a:ln>
        </p:spPr>
        <p:style>
          <a:lnRef idx="3">
            <a:schemeClr val="accent1"/>
          </a:lnRef>
          <a:fillRef idx="0">
            <a:schemeClr val="accent1"/>
          </a:fillRef>
          <a:effectRef idx="2">
            <a:schemeClr val="accent1"/>
          </a:effectRef>
          <a:fontRef idx="minor">
            <a:schemeClr val="tx1"/>
          </a:fontRef>
        </p:style>
      </p:cxnSp>
      <p:sp>
        <p:nvSpPr>
          <p:cNvPr id="20" name="Rettangolo arrotondato 19"/>
          <p:cNvSpPr/>
          <p:nvPr/>
        </p:nvSpPr>
        <p:spPr>
          <a:xfrm>
            <a:off x="4419600" y="4460776"/>
            <a:ext cx="4572000" cy="8382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400" b="1" dirty="0" err="1">
                <a:solidFill>
                  <a:schemeClr val="accent3">
                    <a:lumMod val="50000"/>
                  </a:schemeClr>
                </a:solidFill>
              </a:rPr>
              <a:t>Viable</a:t>
            </a:r>
            <a:r>
              <a:rPr lang="it-IT" sz="2400" b="1" dirty="0">
                <a:solidFill>
                  <a:schemeClr val="accent3">
                    <a:lumMod val="50000"/>
                  </a:schemeClr>
                </a:solidFill>
              </a:rPr>
              <a:t> </a:t>
            </a:r>
            <a:r>
              <a:rPr lang="it-IT" sz="2400" dirty="0" err="1">
                <a:solidFill>
                  <a:schemeClr val="accent3">
                    <a:lumMod val="50000"/>
                  </a:schemeClr>
                </a:solidFill>
              </a:rPr>
              <a:t>Behaviour</a:t>
            </a:r>
            <a:endParaRPr lang="it-IT" sz="2400" dirty="0">
              <a:solidFill>
                <a:schemeClr val="accent3">
                  <a:lumMod val="50000"/>
                </a:schemeClr>
              </a:solidFill>
            </a:endParaRPr>
          </a:p>
        </p:txBody>
      </p:sp>
      <p:sp>
        <p:nvSpPr>
          <p:cNvPr id="21" name="Rettangolo arrotondato 20"/>
          <p:cNvSpPr/>
          <p:nvPr/>
        </p:nvSpPr>
        <p:spPr>
          <a:xfrm>
            <a:off x="152400" y="5451376"/>
            <a:ext cx="3429000" cy="838200"/>
          </a:xfrm>
          <a:prstGeom prst="roundRect">
            <a:avLst/>
          </a:prstGeom>
          <a:solidFill>
            <a:srgbClr val="99FF99"/>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t-IT" sz="2600" b="1" dirty="0">
                <a:solidFill>
                  <a:schemeClr val="accent4"/>
                </a:solidFill>
              </a:rPr>
              <a:t>Single </a:t>
            </a:r>
            <a:r>
              <a:rPr lang="it-IT" sz="2600" b="1" dirty="0" err="1">
                <a:solidFill>
                  <a:schemeClr val="accent4"/>
                </a:solidFill>
              </a:rPr>
              <a:t>Static</a:t>
            </a:r>
            <a:r>
              <a:rPr lang="it-IT" sz="2600" b="1" dirty="0">
                <a:solidFill>
                  <a:schemeClr val="accent4"/>
                </a:solidFill>
              </a:rPr>
              <a:t> </a:t>
            </a:r>
            <a:r>
              <a:rPr lang="it-IT" sz="2600" b="1" dirty="0" err="1">
                <a:solidFill>
                  <a:schemeClr val="accent4"/>
                </a:solidFill>
              </a:rPr>
              <a:t>Activities</a:t>
            </a:r>
            <a:endParaRPr lang="it-IT" sz="2600" b="1" dirty="0">
              <a:solidFill>
                <a:schemeClr val="accent4"/>
              </a:solidFill>
            </a:endParaRPr>
          </a:p>
        </p:txBody>
      </p:sp>
      <p:cxnSp>
        <p:nvCxnSpPr>
          <p:cNvPr id="22" name="Connettore 2 21"/>
          <p:cNvCxnSpPr/>
          <p:nvPr/>
        </p:nvCxnSpPr>
        <p:spPr>
          <a:xfrm>
            <a:off x="3810000" y="5832376"/>
            <a:ext cx="457200" cy="1588"/>
          </a:xfrm>
          <a:prstGeom prst="straightConnector1">
            <a:avLst/>
          </a:prstGeom>
          <a:ln>
            <a:solidFill>
              <a:schemeClr val="accent3">
                <a:lumMod val="75000"/>
              </a:schemeClr>
            </a:solidFill>
            <a:tailEnd type="arrow"/>
          </a:ln>
        </p:spPr>
        <p:style>
          <a:lnRef idx="3">
            <a:schemeClr val="accent1"/>
          </a:lnRef>
          <a:fillRef idx="0">
            <a:schemeClr val="accent1"/>
          </a:fillRef>
          <a:effectRef idx="2">
            <a:schemeClr val="accent1"/>
          </a:effectRef>
          <a:fontRef idx="minor">
            <a:schemeClr val="tx1"/>
          </a:fontRef>
        </p:style>
      </p:cxnSp>
      <p:sp>
        <p:nvSpPr>
          <p:cNvPr id="23" name="Rettangolo arrotondato 22"/>
          <p:cNvSpPr/>
          <p:nvPr/>
        </p:nvSpPr>
        <p:spPr>
          <a:xfrm>
            <a:off x="4419600" y="5451376"/>
            <a:ext cx="4572000" cy="8382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400" b="1" dirty="0">
                <a:solidFill>
                  <a:schemeClr val="accent3">
                    <a:lumMod val="50000"/>
                  </a:schemeClr>
                </a:solidFill>
              </a:rPr>
              <a:t>System </a:t>
            </a:r>
            <a:r>
              <a:rPr lang="it-IT" sz="2400" b="1" dirty="0" err="1">
                <a:solidFill>
                  <a:schemeClr val="accent3">
                    <a:lumMod val="50000"/>
                  </a:schemeClr>
                </a:solidFill>
              </a:rPr>
              <a:t>Dynamic</a:t>
            </a:r>
            <a:r>
              <a:rPr lang="it-IT" sz="2400" b="1" dirty="0">
                <a:solidFill>
                  <a:schemeClr val="accent3">
                    <a:lumMod val="50000"/>
                  </a:schemeClr>
                </a:solidFill>
              </a:rPr>
              <a:t> </a:t>
            </a:r>
            <a:r>
              <a:rPr lang="it-IT" sz="2400" dirty="0" err="1">
                <a:solidFill>
                  <a:schemeClr val="accent3">
                    <a:lumMod val="50000"/>
                  </a:schemeClr>
                </a:solidFill>
              </a:rPr>
              <a:t>Interactions</a:t>
            </a:r>
            <a:endParaRPr lang="it-IT" sz="2400" dirty="0">
              <a:solidFill>
                <a:schemeClr val="accent3">
                  <a:lumMod val="50000"/>
                </a:schemeClr>
              </a:solidFill>
            </a:endParaRPr>
          </a:p>
        </p:txBody>
      </p:sp>
      <p:sp>
        <p:nvSpPr>
          <p:cNvPr id="26" name="Freccia a destra con strisce 25"/>
          <p:cNvSpPr/>
          <p:nvPr/>
        </p:nvSpPr>
        <p:spPr>
          <a:xfrm>
            <a:off x="533400" y="44624"/>
            <a:ext cx="8229600" cy="1295400"/>
          </a:xfrm>
          <a:prstGeom prst="stripedRightArrow">
            <a:avLst/>
          </a:prstGeom>
          <a:solidFill>
            <a:srgbClr val="339933"/>
          </a:solidFill>
          <a:ln>
            <a:solidFill>
              <a:srgbClr val="92D05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3600" dirty="0" err="1"/>
              <a:t>Matching</a:t>
            </a:r>
            <a:r>
              <a:rPr lang="it-IT" sz="3600" dirty="0"/>
              <a:t> and </a:t>
            </a:r>
            <a:r>
              <a:rPr lang="it-IT" sz="3600" dirty="0" err="1"/>
              <a:t>Comparisons</a:t>
            </a:r>
            <a:endParaRPr lang="it-IT" sz="3600" dirty="0"/>
          </a:p>
        </p:txBody>
      </p:sp>
      <p:sp>
        <p:nvSpPr>
          <p:cNvPr id="24"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11</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7"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10" presetClass="exit" presetSubtype="0" fill="hold" nodeType="withEffect">
                                  <p:stCondLst>
                                    <p:cond delay="0"/>
                                  </p:stCondLst>
                                  <p:childTnLst>
                                    <p:animEffect transition="out" filter="fade">
                                      <p:cBhvr>
                                        <p:cTn id="14" dur="5000"/>
                                        <p:tgtEl>
                                          <p:spTgt spid="9"/>
                                        </p:tgtEl>
                                      </p:cBhvr>
                                    </p:animEffect>
                                    <p:set>
                                      <p:cBhvr>
                                        <p:cTn id="15" dur="1" fill="hold">
                                          <p:stCondLst>
                                            <p:cond delay="4999"/>
                                          </p:stCondLst>
                                        </p:cTn>
                                        <p:tgtEl>
                                          <p:spTgt spid="9"/>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7" presetClass="entr" presetSubtype="8"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par>
                                <p:cTn id="22" presetID="7"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0-#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par>
                                <p:cTn id="26" presetID="10" presetClass="exit" presetSubtype="0" fill="hold" nodeType="withEffect">
                                  <p:stCondLst>
                                    <p:cond delay="0"/>
                                  </p:stCondLst>
                                  <p:childTnLst>
                                    <p:animEffect transition="out" filter="fade">
                                      <p:cBhvr>
                                        <p:cTn id="27" dur="5000"/>
                                        <p:tgtEl>
                                          <p:spTgt spid="12"/>
                                        </p:tgtEl>
                                      </p:cBhvr>
                                    </p:animEffect>
                                    <p:set>
                                      <p:cBhvr>
                                        <p:cTn id="28" dur="1" fill="hold">
                                          <p:stCondLst>
                                            <p:cond delay="4999"/>
                                          </p:stCondLst>
                                        </p:cTn>
                                        <p:tgtEl>
                                          <p:spTgt spid="1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7" presetClass="entr" presetSubtype="8"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0-#ppt_w/2"/>
                                          </p:val>
                                        </p:tav>
                                        <p:tav tm="100000">
                                          <p:val>
                                            <p:strVal val="#ppt_x"/>
                                          </p:val>
                                        </p:tav>
                                      </p:tavLst>
                                    </p:anim>
                                    <p:anim calcmode="lin" valueType="num">
                                      <p:cBhvr additive="base">
                                        <p:cTn id="34" dur="500" fill="hold"/>
                                        <p:tgtEl>
                                          <p:spTgt spid="19"/>
                                        </p:tgtEl>
                                        <p:attrNameLst>
                                          <p:attrName>ppt_y</p:attrName>
                                        </p:attrNameLst>
                                      </p:cBhvr>
                                      <p:tavLst>
                                        <p:tav tm="0">
                                          <p:val>
                                            <p:strVal val="#ppt_y"/>
                                          </p:val>
                                        </p:tav>
                                        <p:tav tm="100000">
                                          <p:val>
                                            <p:strVal val="#ppt_y"/>
                                          </p:val>
                                        </p:tav>
                                      </p:tavLst>
                                    </p:anim>
                                  </p:childTnLst>
                                </p:cTn>
                              </p:par>
                              <p:par>
                                <p:cTn id="35" presetID="7" presetClass="entr" presetSubtype="8"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par>
                                <p:cTn id="39" presetID="10" presetClass="exit" presetSubtype="0" fill="hold" nodeType="withEffect">
                                  <p:stCondLst>
                                    <p:cond delay="0"/>
                                  </p:stCondLst>
                                  <p:childTnLst>
                                    <p:animEffect transition="out" filter="fade">
                                      <p:cBhvr>
                                        <p:cTn id="40" dur="5000"/>
                                        <p:tgtEl>
                                          <p:spTgt spid="18"/>
                                        </p:tgtEl>
                                      </p:cBhvr>
                                    </p:animEffect>
                                    <p:set>
                                      <p:cBhvr>
                                        <p:cTn id="41" dur="1" fill="hold">
                                          <p:stCondLst>
                                            <p:cond delay="4999"/>
                                          </p:stCondLst>
                                        </p:cTn>
                                        <p:tgtEl>
                                          <p:spTgt spid="18"/>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7" presetClass="entr" presetSubtype="8"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0-#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par>
                                <p:cTn id="48" presetID="7"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0-#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par>
                                <p:cTn id="52" presetID="10" presetClass="exit" presetSubtype="0" fill="hold" nodeType="withEffect">
                                  <p:stCondLst>
                                    <p:cond delay="0"/>
                                  </p:stCondLst>
                                  <p:childTnLst>
                                    <p:animEffect transition="out" filter="fade">
                                      <p:cBhvr>
                                        <p:cTn id="53" dur="5000"/>
                                        <p:tgtEl>
                                          <p:spTgt spid="21"/>
                                        </p:tgtEl>
                                      </p:cBhvr>
                                    </p:animEffect>
                                    <p:set>
                                      <p:cBhvr>
                                        <p:cTn id="54" dur="1" fill="hold">
                                          <p:stCondLst>
                                            <p:cond delay="4999"/>
                                          </p:stCondLst>
                                        </p:cTn>
                                        <p:tgtEl>
                                          <p:spTgt spid="21"/>
                                        </p:tgtEl>
                                        <p:attrNameLst>
                                          <p:attrName>style.visibility</p:attrName>
                                        </p:attrNameLst>
                                      </p:cBhvr>
                                      <p:to>
                                        <p:strVal val="hidden"/>
                                      </p:to>
                                    </p:set>
                                  </p:childTnLst>
                                </p:cTn>
                              </p:par>
                              <p:par>
                                <p:cTn id="55" presetID="7" presetClass="entr" presetSubtype="8" fill="hold"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0-#ppt_w/2"/>
                                          </p:val>
                                        </p:tav>
                                        <p:tav tm="100000">
                                          <p:val>
                                            <p:strVal val="#ppt_x"/>
                                          </p:val>
                                        </p:tav>
                                      </p:tavLst>
                                    </p:anim>
                                    <p:anim calcmode="lin" valueType="num">
                                      <p:cBhvr additive="base">
                                        <p:cTn id="5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20"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e 33"/>
          <p:cNvSpPr/>
          <p:nvPr/>
        </p:nvSpPr>
        <p:spPr>
          <a:xfrm rot="20095620">
            <a:off x="178283" y="836096"/>
            <a:ext cx="1974319" cy="1428214"/>
          </a:xfrm>
          <a:prstGeom prst="ellipse">
            <a:avLst/>
          </a:prstGeom>
          <a:solidFill>
            <a:schemeClr val="bg1"/>
          </a:solidFill>
          <a:ln>
            <a:solidFill>
              <a:srgbClr val="336600"/>
            </a:solidFill>
            <a:prstDash val="lgDash"/>
          </a:ln>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it-IT" sz="2000" dirty="0" err="1">
                <a:ln w="1905"/>
                <a:solidFill>
                  <a:schemeClr val="bg1"/>
                </a:solidFill>
                <a:effectLst>
                  <a:innerShdw blurRad="69850" dist="43180" dir="5400000">
                    <a:srgbClr val="000000">
                      <a:alpha val="65000"/>
                    </a:srgbClr>
                  </a:innerShdw>
                </a:effectLst>
              </a:rPr>
              <a:t>Value</a:t>
            </a:r>
            <a:r>
              <a:rPr lang="it-IT" sz="2000" b="1" dirty="0">
                <a:ln w="1905"/>
                <a:solidFill>
                  <a:schemeClr val="bg1"/>
                </a:solidFill>
                <a:effectLst>
                  <a:innerShdw blurRad="69850" dist="43180" dir="5400000">
                    <a:srgbClr val="000000">
                      <a:alpha val="65000"/>
                    </a:srgbClr>
                  </a:innerShdw>
                </a:effectLst>
              </a:rPr>
              <a:t> </a:t>
            </a:r>
          </a:p>
          <a:p>
            <a:pPr fontAlgn="auto">
              <a:spcBef>
                <a:spcPts val="0"/>
              </a:spcBef>
              <a:spcAft>
                <a:spcPts val="0"/>
              </a:spcAft>
              <a:defRPr/>
            </a:pPr>
            <a:r>
              <a:rPr lang="it-IT" sz="2000" b="1" dirty="0" err="1">
                <a:ln w="1905"/>
                <a:solidFill>
                  <a:schemeClr val="bg1"/>
                </a:solidFill>
                <a:effectLst>
                  <a:innerShdw blurRad="69850" dist="43180" dir="5400000">
                    <a:srgbClr val="000000">
                      <a:alpha val="65000"/>
                    </a:srgbClr>
                  </a:innerShdw>
                </a:effectLst>
              </a:rPr>
              <a:t>co-creation</a:t>
            </a:r>
            <a:r>
              <a:rPr lang="it-IT" sz="2000" b="1" dirty="0">
                <a:ln w="1905"/>
                <a:solidFill>
                  <a:schemeClr val="bg1"/>
                </a:solidFill>
                <a:effectLst>
                  <a:innerShdw blurRad="69850" dist="43180" dir="5400000">
                    <a:srgbClr val="000000">
                      <a:alpha val="65000"/>
                    </a:srgbClr>
                  </a:innerShdw>
                </a:effectLst>
              </a:rPr>
              <a:t> </a:t>
            </a:r>
            <a:r>
              <a:rPr lang="it-IT" sz="2000" b="1" dirty="0" err="1">
                <a:ln w="1905"/>
                <a:solidFill>
                  <a:schemeClr val="bg1"/>
                </a:solidFill>
                <a:effectLst>
                  <a:innerShdw blurRad="69850" dist="43180" dir="5400000">
                    <a:srgbClr val="000000">
                      <a:alpha val="65000"/>
                    </a:srgbClr>
                  </a:innerShdw>
                </a:effectLst>
              </a:rPr>
              <a:t>process</a:t>
            </a:r>
            <a:endParaRPr lang="it-IT" sz="2000" b="1" dirty="0">
              <a:ln w="1905"/>
              <a:solidFill>
                <a:schemeClr val="bg1"/>
              </a:solidFill>
              <a:effectLst>
                <a:innerShdw blurRad="69850" dist="43180" dir="5400000">
                  <a:srgbClr val="000000">
                    <a:alpha val="65000"/>
                  </a:srgbClr>
                </a:innerShdw>
              </a:effectLst>
            </a:endParaRPr>
          </a:p>
        </p:txBody>
      </p:sp>
      <p:sp>
        <p:nvSpPr>
          <p:cNvPr id="33" name="Rettangolo arrotondato 32"/>
          <p:cNvSpPr/>
          <p:nvPr/>
        </p:nvSpPr>
        <p:spPr>
          <a:xfrm>
            <a:off x="7315200" y="561256"/>
            <a:ext cx="1828800" cy="5867400"/>
          </a:xfrm>
          <a:prstGeom prst="roundRect">
            <a:avLst/>
          </a:prstGeom>
          <a:noFill/>
          <a:ln>
            <a:solidFill>
              <a:srgbClr val="3366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a:p>
        </p:txBody>
      </p:sp>
      <p:sp>
        <p:nvSpPr>
          <p:cNvPr id="18" name="Ovale 17"/>
          <p:cNvSpPr/>
          <p:nvPr/>
        </p:nvSpPr>
        <p:spPr>
          <a:xfrm>
            <a:off x="2047875" y="2886944"/>
            <a:ext cx="5257800" cy="1676400"/>
          </a:xfrm>
          <a:prstGeom prst="ellipse">
            <a:avLst/>
          </a:prstGeom>
          <a:solidFill>
            <a:srgbClr val="339933"/>
          </a:solidFill>
          <a:ln>
            <a:solidFill>
              <a:srgbClr val="3366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a:p>
        </p:txBody>
      </p:sp>
      <p:sp>
        <p:nvSpPr>
          <p:cNvPr id="25" name="Ovale 24"/>
          <p:cNvSpPr/>
          <p:nvPr/>
        </p:nvSpPr>
        <p:spPr>
          <a:xfrm rot="20095620">
            <a:off x="25883" y="683696"/>
            <a:ext cx="1974319" cy="1428214"/>
          </a:xfrm>
          <a:prstGeom prst="ellipse">
            <a:avLst/>
          </a:prstGeom>
          <a:solidFill>
            <a:srgbClr val="336600"/>
          </a:solidFill>
          <a:ln>
            <a:solidFill>
              <a:srgbClr val="336600"/>
            </a:solidFill>
          </a:ln>
          <a:scene3d>
            <a:camera prst="orthographicFront"/>
            <a:lightRig rig="threePt" dir="t"/>
          </a:scene3d>
          <a:sp3d>
            <a:bevelT prst="angle"/>
          </a:sp3d>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it-IT" sz="2000" dirty="0" err="1">
                <a:ln w="1905"/>
                <a:solidFill>
                  <a:schemeClr val="bg1"/>
                </a:solidFill>
                <a:effectLst>
                  <a:innerShdw blurRad="69850" dist="43180" dir="5400000">
                    <a:srgbClr val="000000">
                      <a:alpha val="65000"/>
                    </a:srgbClr>
                  </a:innerShdw>
                </a:effectLst>
              </a:rPr>
              <a:t>Value</a:t>
            </a:r>
            <a:r>
              <a:rPr lang="it-IT" sz="2000" b="1" dirty="0">
                <a:ln w="1905"/>
                <a:solidFill>
                  <a:schemeClr val="bg1"/>
                </a:solidFill>
                <a:effectLst>
                  <a:innerShdw blurRad="69850" dist="43180" dir="5400000">
                    <a:srgbClr val="000000">
                      <a:alpha val="65000"/>
                    </a:srgbClr>
                  </a:innerShdw>
                </a:effectLst>
              </a:rPr>
              <a:t> </a:t>
            </a:r>
          </a:p>
          <a:p>
            <a:pPr fontAlgn="auto">
              <a:spcBef>
                <a:spcPts val="0"/>
              </a:spcBef>
              <a:spcAft>
                <a:spcPts val="0"/>
              </a:spcAft>
              <a:defRPr/>
            </a:pPr>
            <a:r>
              <a:rPr lang="it-IT" sz="2000" b="1" dirty="0" err="1">
                <a:ln w="1905"/>
                <a:solidFill>
                  <a:schemeClr val="bg1"/>
                </a:solidFill>
                <a:effectLst>
                  <a:innerShdw blurRad="69850" dist="43180" dir="5400000">
                    <a:srgbClr val="000000">
                      <a:alpha val="65000"/>
                    </a:srgbClr>
                  </a:innerShdw>
                </a:effectLst>
              </a:rPr>
              <a:t>co-creation</a:t>
            </a:r>
            <a:r>
              <a:rPr lang="it-IT" sz="2000" b="1" dirty="0">
                <a:ln w="1905"/>
                <a:solidFill>
                  <a:schemeClr val="bg1"/>
                </a:solidFill>
                <a:effectLst>
                  <a:innerShdw blurRad="69850" dist="43180" dir="5400000">
                    <a:srgbClr val="000000">
                      <a:alpha val="65000"/>
                    </a:srgbClr>
                  </a:innerShdw>
                </a:effectLst>
              </a:rPr>
              <a:t> </a:t>
            </a:r>
            <a:r>
              <a:rPr lang="it-IT" sz="2000" b="1" dirty="0" err="1">
                <a:ln w="1905"/>
                <a:solidFill>
                  <a:schemeClr val="bg1"/>
                </a:solidFill>
                <a:effectLst>
                  <a:innerShdw blurRad="69850" dist="43180" dir="5400000">
                    <a:srgbClr val="000000">
                      <a:alpha val="65000"/>
                    </a:srgbClr>
                  </a:innerShdw>
                </a:effectLst>
              </a:rPr>
              <a:t>process</a:t>
            </a:r>
            <a:endParaRPr lang="it-IT" sz="2000" b="1" dirty="0">
              <a:ln w="1905"/>
              <a:solidFill>
                <a:schemeClr val="bg1"/>
              </a:solidFill>
              <a:effectLst>
                <a:innerShdw blurRad="69850" dist="43180" dir="5400000">
                  <a:srgbClr val="000000">
                    <a:alpha val="65000"/>
                  </a:srgbClr>
                </a:innerShdw>
              </a:effectLst>
            </a:endParaRPr>
          </a:p>
        </p:txBody>
      </p:sp>
      <p:sp>
        <p:nvSpPr>
          <p:cNvPr id="7" name="Freccia a destra 6"/>
          <p:cNvSpPr/>
          <p:nvPr/>
        </p:nvSpPr>
        <p:spPr>
          <a:xfrm rot="20306463">
            <a:off x="219761" y="3877325"/>
            <a:ext cx="1676400" cy="685800"/>
          </a:xfrm>
          <a:prstGeom prst="rightArrow">
            <a:avLst/>
          </a:prstGeom>
          <a:solidFill>
            <a:srgbClr val="006600"/>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b="1" dirty="0" err="1"/>
              <a:t>Needs</a:t>
            </a:r>
            <a:endParaRPr lang="it-IT" b="1" dirty="0"/>
          </a:p>
        </p:txBody>
      </p:sp>
      <p:sp>
        <p:nvSpPr>
          <p:cNvPr id="9" name="Freccia a destra 8"/>
          <p:cNvSpPr/>
          <p:nvPr/>
        </p:nvSpPr>
        <p:spPr>
          <a:xfrm rot="18764726">
            <a:off x="735701" y="4458920"/>
            <a:ext cx="1676400" cy="685800"/>
          </a:xfrm>
          <a:prstGeom prst="rightArrow">
            <a:avLst/>
          </a:prstGeom>
          <a:solidFill>
            <a:srgbClr val="006600"/>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b="1" dirty="0"/>
              <a:t>Information</a:t>
            </a:r>
          </a:p>
        </p:txBody>
      </p:sp>
      <p:sp>
        <p:nvSpPr>
          <p:cNvPr id="11" name="Ovale 10"/>
          <p:cNvSpPr/>
          <p:nvPr/>
        </p:nvSpPr>
        <p:spPr>
          <a:xfrm rot="12484794">
            <a:off x="1905000" y="3331444"/>
            <a:ext cx="5251450" cy="2725737"/>
          </a:xfrm>
          <a:prstGeom prst="ellipse">
            <a:avLst/>
          </a:prstGeom>
          <a:noFill/>
          <a:ln>
            <a:solidFill>
              <a:srgbClr val="3366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a:p>
        </p:txBody>
      </p:sp>
      <p:sp>
        <p:nvSpPr>
          <p:cNvPr id="12" name="CasellaDiTesto 11"/>
          <p:cNvSpPr txBox="1">
            <a:spLocks noChangeArrowheads="1"/>
          </p:cNvSpPr>
          <p:nvPr/>
        </p:nvSpPr>
        <p:spPr bwMode="auto">
          <a:xfrm>
            <a:off x="3617913" y="4828456"/>
            <a:ext cx="2478087" cy="646113"/>
          </a:xfrm>
          <a:prstGeom prst="rect">
            <a:avLst/>
          </a:prstGeom>
          <a:noFill/>
          <a:ln w="9525">
            <a:noFill/>
            <a:miter lim="800000"/>
            <a:headEnd/>
            <a:tailEnd/>
          </a:ln>
        </p:spPr>
        <p:txBody>
          <a:bodyPr>
            <a:spAutoFit/>
          </a:bodyPr>
          <a:lstStyle/>
          <a:p>
            <a:r>
              <a:rPr lang="it-IT" b="1">
                <a:latin typeface="Calibri" pitchFamily="34" charset="0"/>
              </a:rPr>
              <a:t>2. Contributions from multiple Entities</a:t>
            </a:r>
          </a:p>
        </p:txBody>
      </p:sp>
      <p:sp>
        <p:nvSpPr>
          <p:cNvPr id="13" name="Ovale 12"/>
          <p:cNvSpPr/>
          <p:nvPr/>
        </p:nvSpPr>
        <p:spPr>
          <a:xfrm>
            <a:off x="2076589" y="3069069"/>
            <a:ext cx="2943772" cy="1341656"/>
          </a:xfrm>
          <a:prstGeom prst="ellipse">
            <a:avLst/>
          </a:prstGeom>
          <a:solidFill>
            <a:srgbClr val="92D050"/>
          </a:solidFill>
          <a:ln>
            <a:solidFill>
              <a:srgbClr val="336600"/>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it-IT" sz="2800" b="1" dirty="0" err="1">
                <a:ln w="1905"/>
                <a:solidFill>
                  <a:srgbClr val="006600"/>
                </a:solidFill>
                <a:effectLst>
                  <a:innerShdw blurRad="69850" dist="43180" dir="5400000">
                    <a:srgbClr val="000000">
                      <a:alpha val="65000"/>
                    </a:srgbClr>
                  </a:innerShdw>
                </a:effectLst>
              </a:rPr>
              <a:t>Co-created</a:t>
            </a:r>
            <a:endParaRPr lang="it-IT" sz="2800" b="1" dirty="0">
              <a:ln w="1905"/>
              <a:solidFill>
                <a:srgbClr val="006600"/>
              </a:solidFill>
              <a:effectLst>
                <a:innerShdw blurRad="69850" dist="43180" dir="5400000">
                  <a:srgbClr val="000000">
                    <a:alpha val="65000"/>
                  </a:srgbClr>
                </a:innerShdw>
              </a:effectLst>
            </a:endParaRPr>
          </a:p>
          <a:p>
            <a:pPr fontAlgn="auto">
              <a:spcBef>
                <a:spcPts val="0"/>
              </a:spcBef>
              <a:spcAft>
                <a:spcPts val="0"/>
              </a:spcAft>
              <a:defRPr/>
            </a:pPr>
            <a:r>
              <a:rPr lang="it-IT" sz="2800" dirty="0" err="1">
                <a:ln w="1905"/>
                <a:solidFill>
                  <a:srgbClr val="006600"/>
                </a:solidFill>
                <a:effectLst>
                  <a:innerShdw blurRad="69850" dist="43180" dir="5400000">
                    <a:srgbClr val="000000">
                      <a:alpha val="65000"/>
                    </a:srgbClr>
                  </a:innerShdw>
                </a:effectLst>
              </a:rPr>
              <a:t>Value</a:t>
            </a:r>
            <a:r>
              <a:rPr lang="it-IT" sz="2800" b="1" dirty="0">
                <a:ln w="1905"/>
                <a:solidFill>
                  <a:srgbClr val="006600"/>
                </a:solidFill>
                <a:effectLst>
                  <a:innerShdw blurRad="69850" dist="43180" dir="5400000">
                    <a:srgbClr val="000000">
                      <a:alpha val="65000"/>
                    </a:srgbClr>
                  </a:innerShdw>
                </a:effectLst>
              </a:rPr>
              <a:t> </a:t>
            </a:r>
          </a:p>
        </p:txBody>
      </p:sp>
      <p:sp>
        <p:nvSpPr>
          <p:cNvPr id="19" name="CasellaDiTesto 18"/>
          <p:cNvSpPr txBox="1">
            <a:spLocks noChangeArrowheads="1"/>
          </p:cNvSpPr>
          <p:nvPr/>
        </p:nvSpPr>
        <p:spPr bwMode="auto">
          <a:xfrm>
            <a:off x="4800600" y="3344144"/>
            <a:ext cx="2514600" cy="923925"/>
          </a:xfrm>
          <a:prstGeom prst="rect">
            <a:avLst/>
          </a:prstGeom>
          <a:noFill/>
          <a:ln w="9525">
            <a:noFill/>
            <a:miter lim="800000"/>
            <a:headEnd/>
            <a:tailEnd/>
          </a:ln>
        </p:spPr>
        <p:txBody>
          <a:bodyPr>
            <a:spAutoFit/>
          </a:bodyPr>
          <a:lstStyle/>
          <a:p>
            <a:r>
              <a:rPr lang="it-IT" b="1">
                <a:latin typeface="Calibri" pitchFamily="34" charset="0"/>
              </a:rPr>
              <a:t>3. Consumption </a:t>
            </a:r>
            <a:r>
              <a:rPr lang="it-IT">
                <a:latin typeface="Calibri" pitchFamily="34" charset="0"/>
              </a:rPr>
              <a:t>Process</a:t>
            </a:r>
          </a:p>
          <a:p>
            <a:r>
              <a:rPr lang="it-IT">
                <a:latin typeface="Calibri" pitchFamily="34" charset="0"/>
              </a:rPr>
              <a:t>… to “</a:t>
            </a:r>
            <a:r>
              <a:rPr lang="it-IT" b="1">
                <a:latin typeface="Calibri" pitchFamily="34" charset="0"/>
              </a:rPr>
              <a:t>Perceived</a:t>
            </a:r>
            <a:r>
              <a:rPr lang="it-IT">
                <a:latin typeface="Calibri" pitchFamily="34" charset="0"/>
              </a:rPr>
              <a:t>” Value</a:t>
            </a:r>
          </a:p>
          <a:p>
            <a:endParaRPr lang="it-IT">
              <a:latin typeface="Calibri" pitchFamily="34" charset="0"/>
            </a:endParaRPr>
          </a:p>
        </p:txBody>
      </p:sp>
      <p:sp>
        <p:nvSpPr>
          <p:cNvPr id="22" name="CasellaDiTesto 21"/>
          <p:cNvSpPr txBox="1">
            <a:spLocks noChangeArrowheads="1"/>
          </p:cNvSpPr>
          <p:nvPr/>
        </p:nvSpPr>
        <p:spPr bwMode="auto">
          <a:xfrm>
            <a:off x="3038475" y="1896344"/>
            <a:ext cx="2600325" cy="923925"/>
          </a:xfrm>
          <a:prstGeom prst="rect">
            <a:avLst/>
          </a:prstGeom>
          <a:noFill/>
          <a:ln w="9525">
            <a:noFill/>
            <a:miter lim="800000"/>
            <a:headEnd/>
            <a:tailEnd/>
          </a:ln>
        </p:spPr>
        <p:txBody>
          <a:bodyPr>
            <a:spAutoFit/>
          </a:bodyPr>
          <a:lstStyle/>
          <a:p>
            <a:pPr marL="342900" indent="-342900">
              <a:buFontTx/>
              <a:buAutoNum type="arabicPeriod"/>
            </a:pPr>
            <a:r>
              <a:rPr lang="it-IT" b="1">
                <a:latin typeface="Calibri" pitchFamily="34" charset="0"/>
              </a:rPr>
              <a:t>Proposition </a:t>
            </a:r>
            <a:r>
              <a:rPr lang="it-IT">
                <a:latin typeface="Calibri" pitchFamily="34" charset="0"/>
              </a:rPr>
              <a:t>Process</a:t>
            </a:r>
          </a:p>
          <a:p>
            <a:pPr marL="342900" indent="-342900"/>
            <a:r>
              <a:rPr lang="it-IT">
                <a:latin typeface="Calibri" pitchFamily="34" charset="0"/>
              </a:rPr>
              <a:t>…</a:t>
            </a:r>
            <a:r>
              <a:rPr lang="it-IT" b="1">
                <a:latin typeface="Calibri" pitchFamily="34" charset="0"/>
              </a:rPr>
              <a:t> </a:t>
            </a:r>
            <a:r>
              <a:rPr lang="it-IT">
                <a:latin typeface="Calibri" pitchFamily="34" charset="0"/>
              </a:rPr>
              <a:t>from “</a:t>
            </a:r>
            <a:r>
              <a:rPr lang="it-IT" b="1">
                <a:latin typeface="Calibri" pitchFamily="34" charset="0"/>
              </a:rPr>
              <a:t>Potential” </a:t>
            </a:r>
            <a:r>
              <a:rPr lang="it-IT">
                <a:latin typeface="Calibri" pitchFamily="34" charset="0"/>
              </a:rPr>
              <a:t>Value</a:t>
            </a:r>
          </a:p>
          <a:p>
            <a:pPr marL="342900" indent="-342900">
              <a:buFontTx/>
              <a:buAutoNum type="arabicPeriod"/>
            </a:pPr>
            <a:endParaRPr lang="it-IT" b="1">
              <a:latin typeface="Calibri" pitchFamily="34" charset="0"/>
            </a:endParaRPr>
          </a:p>
        </p:txBody>
      </p:sp>
      <p:sp>
        <p:nvSpPr>
          <p:cNvPr id="23" name="Ovale 22"/>
          <p:cNvSpPr/>
          <p:nvPr/>
        </p:nvSpPr>
        <p:spPr>
          <a:xfrm rot="19975011">
            <a:off x="1911350" y="1577256"/>
            <a:ext cx="4137025" cy="2809875"/>
          </a:xfrm>
          <a:prstGeom prst="ellipse">
            <a:avLst/>
          </a:prstGeom>
          <a:noFill/>
          <a:ln>
            <a:solidFill>
              <a:srgbClr val="3366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a:p>
        </p:txBody>
      </p:sp>
      <p:sp>
        <p:nvSpPr>
          <p:cNvPr id="31" name="Freccia a destra 30"/>
          <p:cNvSpPr/>
          <p:nvPr/>
        </p:nvSpPr>
        <p:spPr>
          <a:xfrm rot="810366">
            <a:off x="255747" y="2500134"/>
            <a:ext cx="1676400" cy="685800"/>
          </a:xfrm>
          <a:prstGeom prst="rightArrow">
            <a:avLst/>
          </a:prstGeom>
          <a:solidFill>
            <a:srgbClr val="006600"/>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b="1" dirty="0" err="1"/>
              <a:t>Resources</a:t>
            </a:r>
            <a:endParaRPr lang="it-IT" b="1" dirty="0"/>
          </a:p>
        </p:txBody>
      </p:sp>
      <p:sp>
        <p:nvSpPr>
          <p:cNvPr id="32" name="Freccia a destra 31"/>
          <p:cNvSpPr/>
          <p:nvPr/>
        </p:nvSpPr>
        <p:spPr>
          <a:xfrm rot="16362651">
            <a:off x="2052075" y="5110436"/>
            <a:ext cx="1676400" cy="685800"/>
          </a:xfrm>
          <a:prstGeom prst="rightArrow">
            <a:avLst/>
          </a:prstGeom>
          <a:solidFill>
            <a:srgbClr val="006600"/>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b="1" dirty="0" err="1"/>
              <a:t>ICTs</a:t>
            </a:r>
            <a:r>
              <a:rPr lang="it-IT" b="1" dirty="0"/>
              <a:t> </a:t>
            </a:r>
            <a:r>
              <a:rPr lang="it-IT" b="1" dirty="0" err="1"/>
              <a:t>tools</a:t>
            </a:r>
            <a:endParaRPr lang="it-IT" b="1" dirty="0"/>
          </a:p>
        </p:txBody>
      </p:sp>
      <p:sp>
        <p:nvSpPr>
          <p:cNvPr id="16" name="Freccia a sinistra 15"/>
          <p:cNvSpPr/>
          <p:nvPr/>
        </p:nvSpPr>
        <p:spPr>
          <a:xfrm>
            <a:off x="7391400" y="3152056"/>
            <a:ext cx="1600200" cy="1143000"/>
          </a:xfrm>
          <a:prstGeom prst="leftArrow">
            <a:avLst/>
          </a:prstGeom>
          <a:solidFill>
            <a:schemeClr val="bg1"/>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b="1" dirty="0" err="1">
              <a:solidFill>
                <a:schemeClr val="tx1"/>
              </a:solidFill>
            </a:endParaRPr>
          </a:p>
        </p:txBody>
      </p:sp>
      <p:sp>
        <p:nvSpPr>
          <p:cNvPr id="17" name="Rettangolo 16"/>
          <p:cNvSpPr>
            <a:spLocks noChangeArrowheads="1"/>
          </p:cNvSpPr>
          <p:nvPr/>
        </p:nvSpPr>
        <p:spPr bwMode="auto">
          <a:xfrm rot="-18813">
            <a:off x="7672388" y="3540994"/>
            <a:ext cx="1241425" cy="369887"/>
          </a:xfrm>
          <a:prstGeom prst="rect">
            <a:avLst/>
          </a:prstGeom>
          <a:noFill/>
          <a:ln w="9525">
            <a:noFill/>
            <a:miter lim="800000"/>
            <a:headEnd/>
            <a:tailEnd/>
          </a:ln>
        </p:spPr>
        <p:txBody>
          <a:bodyPr wrap="none">
            <a:spAutoFit/>
          </a:bodyPr>
          <a:lstStyle/>
          <a:p>
            <a:r>
              <a:rPr lang="it-IT" b="1">
                <a:latin typeface="Calibri" pitchFamily="34" charset="0"/>
              </a:rPr>
              <a:t>Consumers</a:t>
            </a:r>
            <a:endParaRPr lang="it-IT">
              <a:latin typeface="Calibri" pitchFamily="34" charset="0"/>
            </a:endParaRPr>
          </a:p>
        </p:txBody>
      </p:sp>
      <p:sp>
        <p:nvSpPr>
          <p:cNvPr id="24" name="Freccia a sinistra 23"/>
          <p:cNvSpPr/>
          <p:nvPr/>
        </p:nvSpPr>
        <p:spPr>
          <a:xfrm>
            <a:off x="7391400" y="4676056"/>
            <a:ext cx="1600200" cy="1143000"/>
          </a:xfrm>
          <a:prstGeom prst="leftArrow">
            <a:avLst/>
          </a:prstGeom>
          <a:solidFill>
            <a:schemeClr val="bg1"/>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b="1" dirty="0" err="1">
              <a:solidFill>
                <a:schemeClr val="tx1"/>
              </a:solidFill>
            </a:endParaRPr>
          </a:p>
        </p:txBody>
      </p:sp>
      <p:sp>
        <p:nvSpPr>
          <p:cNvPr id="28" name="Rettangolo 27"/>
          <p:cNvSpPr>
            <a:spLocks noChangeArrowheads="1"/>
          </p:cNvSpPr>
          <p:nvPr/>
        </p:nvSpPr>
        <p:spPr bwMode="auto">
          <a:xfrm rot="-18813">
            <a:off x="7621588" y="5064994"/>
            <a:ext cx="1317625" cy="369887"/>
          </a:xfrm>
          <a:prstGeom prst="rect">
            <a:avLst/>
          </a:prstGeom>
          <a:noFill/>
          <a:ln w="9525">
            <a:noFill/>
            <a:miter lim="800000"/>
            <a:headEnd/>
            <a:tailEnd/>
          </a:ln>
        </p:spPr>
        <p:txBody>
          <a:bodyPr wrap="none">
            <a:spAutoFit/>
          </a:bodyPr>
          <a:lstStyle/>
          <a:p>
            <a:r>
              <a:rPr lang="it-IT" b="1">
                <a:latin typeface="Calibri" pitchFamily="34" charset="0"/>
              </a:rPr>
              <a:t>Participants</a:t>
            </a:r>
            <a:endParaRPr lang="it-IT">
              <a:latin typeface="Calibri" pitchFamily="34" charset="0"/>
            </a:endParaRPr>
          </a:p>
        </p:txBody>
      </p:sp>
      <p:sp>
        <p:nvSpPr>
          <p:cNvPr id="29" name="Freccia a sinistra 28"/>
          <p:cNvSpPr/>
          <p:nvPr/>
        </p:nvSpPr>
        <p:spPr>
          <a:xfrm>
            <a:off x="7391400" y="1628056"/>
            <a:ext cx="1600200" cy="1143000"/>
          </a:xfrm>
          <a:prstGeom prst="leftArrow">
            <a:avLst/>
          </a:prstGeom>
          <a:solidFill>
            <a:schemeClr val="bg1"/>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it-IT" b="1" dirty="0" err="1">
              <a:solidFill>
                <a:schemeClr val="tx1"/>
              </a:solidFill>
            </a:endParaRPr>
          </a:p>
        </p:txBody>
      </p:sp>
      <p:sp>
        <p:nvSpPr>
          <p:cNvPr id="30" name="Rettangolo 29"/>
          <p:cNvSpPr>
            <a:spLocks noChangeArrowheads="1"/>
          </p:cNvSpPr>
          <p:nvPr/>
        </p:nvSpPr>
        <p:spPr bwMode="auto">
          <a:xfrm rot="-18813">
            <a:off x="7940675" y="2002706"/>
            <a:ext cx="706438" cy="369888"/>
          </a:xfrm>
          <a:prstGeom prst="rect">
            <a:avLst/>
          </a:prstGeom>
          <a:noFill/>
          <a:ln w="9525">
            <a:noFill/>
            <a:miter lim="800000"/>
            <a:headEnd/>
            <a:tailEnd/>
          </a:ln>
        </p:spPr>
        <p:txBody>
          <a:bodyPr wrap="none">
            <a:spAutoFit/>
          </a:bodyPr>
          <a:lstStyle/>
          <a:p>
            <a:r>
              <a:rPr lang="it-IT" b="1">
                <a:latin typeface="Calibri" pitchFamily="34" charset="0"/>
              </a:rPr>
              <a:t>Firms</a:t>
            </a:r>
            <a:endParaRPr lang="it-IT">
              <a:latin typeface="Calibri" pitchFamily="34" charset="0"/>
            </a:endParaRPr>
          </a:p>
        </p:txBody>
      </p:sp>
      <p:sp>
        <p:nvSpPr>
          <p:cNvPr id="35" name="CasellaDiTesto 34"/>
          <p:cNvSpPr txBox="1">
            <a:spLocks noChangeArrowheads="1"/>
          </p:cNvSpPr>
          <p:nvPr/>
        </p:nvSpPr>
        <p:spPr bwMode="auto">
          <a:xfrm>
            <a:off x="7270750" y="713656"/>
            <a:ext cx="1873250" cy="646113"/>
          </a:xfrm>
          <a:prstGeom prst="rect">
            <a:avLst/>
          </a:prstGeom>
          <a:noFill/>
          <a:ln w="9525">
            <a:noFill/>
            <a:miter lim="800000"/>
            <a:headEnd/>
            <a:tailEnd/>
          </a:ln>
        </p:spPr>
        <p:txBody>
          <a:bodyPr>
            <a:spAutoFit/>
          </a:bodyPr>
          <a:lstStyle/>
          <a:p>
            <a:r>
              <a:rPr lang="it-IT" b="1">
                <a:latin typeface="Calibri" pitchFamily="34" charset="0"/>
              </a:rPr>
              <a:t>System Interconnections</a:t>
            </a:r>
          </a:p>
        </p:txBody>
      </p:sp>
      <p:sp>
        <p:nvSpPr>
          <p:cNvPr id="26" name="Freccia a destra 25"/>
          <p:cNvSpPr/>
          <p:nvPr/>
        </p:nvSpPr>
        <p:spPr>
          <a:xfrm rot="256991">
            <a:off x="129131" y="3137501"/>
            <a:ext cx="1676400" cy="685800"/>
          </a:xfrm>
          <a:prstGeom prst="rightArrow">
            <a:avLst/>
          </a:prstGeom>
          <a:solidFill>
            <a:srgbClr val="006600"/>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b="1" dirty="0" err="1"/>
              <a:t>Skills</a:t>
            </a:r>
            <a:endParaRPr lang="it-IT" b="1" dirty="0"/>
          </a:p>
        </p:txBody>
      </p:sp>
      <p:sp>
        <p:nvSpPr>
          <p:cNvPr id="10" name="Freccia a destra 9"/>
          <p:cNvSpPr/>
          <p:nvPr/>
        </p:nvSpPr>
        <p:spPr>
          <a:xfrm rot="17787687">
            <a:off x="1357436" y="4894806"/>
            <a:ext cx="1676400" cy="685800"/>
          </a:xfrm>
          <a:prstGeom prst="rightArrow">
            <a:avLst/>
          </a:prstGeom>
          <a:solidFill>
            <a:srgbClr val="006600"/>
          </a:solidFill>
          <a:ln>
            <a:solidFill>
              <a:srgbClr val="3366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b="1" dirty="0" err="1"/>
              <a:t>Knowledge</a:t>
            </a:r>
            <a:endParaRPr lang="it-IT" b="1" dirty="0"/>
          </a:p>
        </p:txBody>
      </p:sp>
      <p:sp>
        <p:nvSpPr>
          <p:cNvPr id="36" name="Rettangolo 35"/>
          <p:cNvSpPr/>
          <p:nvPr/>
        </p:nvSpPr>
        <p:spPr>
          <a:xfrm>
            <a:off x="2071670" y="285728"/>
            <a:ext cx="4936031" cy="630942"/>
          </a:xfrm>
          <a:prstGeom prst="rect">
            <a:avLst/>
          </a:prstGeom>
        </p:spPr>
        <p:txBody>
          <a:bodyPr wrap="none">
            <a:spAutoFit/>
          </a:bodyPr>
          <a:lstStyle/>
          <a:p>
            <a:pPr algn="ctr" fontAlgn="auto">
              <a:spcBef>
                <a:spcPts val="0"/>
              </a:spcBef>
              <a:spcAft>
                <a:spcPts val="0"/>
              </a:spcAft>
              <a:defRPr/>
            </a:pPr>
            <a:r>
              <a:rPr lang="it-IT" sz="3500" b="1" dirty="0" err="1">
                <a:ln w="1905"/>
                <a:solidFill>
                  <a:srgbClr val="006600"/>
                </a:solidFill>
                <a:effectLst>
                  <a:innerShdw blurRad="69850" dist="43180" dir="5400000">
                    <a:srgbClr val="000000">
                      <a:alpha val="65000"/>
                    </a:srgbClr>
                  </a:innerShdw>
                </a:effectLst>
                <a:latin typeface="+mj-lt"/>
                <a:cs typeface="+mn-cs"/>
              </a:rPr>
              <a:t>Value</a:t>
            </a:r>
            <a:r>
              <a:rPr lang="it-IT" sz="3500" b="1" dirty="0">
                <a:ln w="1905"/>
                <a:solidFill>
                  <a:srgbClr val="0070C0"/>
                </a:solidFill>
                <a:effectLst>
                  <a:innerShdw blurRad="69850" dist="43180" dir="5400000">
                    <a:srgbClr val="000000">
                      <a:alpha val="65000"/>
                    </a:srgbClr>
                  </a:innerShdw>
                </a:effectLst>
                <a:latin typeface="+mj-lt"/>
                <a:cs typeface="+mn-cs"/>
              </a:rPr>
              <a:t> </a:t>
            </a:r>
            <a:r>
              <a:rPr lang="it-IT" sz="3500" b="1" dirty="0" err="1">
                <a:solidFill>
                  <a:srgbClr val="92D050"/>
                </a:solidFill>
                <a:latin typeface="+mj-lt"/>
                <a:cs typeface="+mn-cs"/>
              </a:rPr>
              <a:t>co-creation</a:t>
            </a:r>
            <a:r>
              <a:rPr lang="it-IT" sz="3500" b="1" dirty="0">
                <a:solidFill>
                  <a:srgbClr val="92D050"/>
                </a:solidFill>
                <a:latin typeface="+mj-lt"/>
                <a:cs typeface="+mn-cs"/>
              </a:rPr>
              <a:t> </a:t>
            </a:r>
            <a:r>
              <a:rPr lang="it-IT" sz="3500" b="1" dirty="0" err="1">
                <a:solidFill>
                  <a:srgbClr val="92D050"/>
                </a:solidFill>
                <a:latin typeface="+mj-lt"/>
                <a:cs typeface="+mn-cs"/>
              </a:rPr>
              <a:t>process</a:t>
            </a:r>
            <a:endParaRPr lang="it-IT" sz="3500" dirty="0">
              <a:solidFill>
                <a:srgbClr val="92D050"/>
              </a:solidFill>
              <a:latin typeface="+mn-lt"/>
              <a:cs typeface="+mn-cs"/>
            </a:endParaRPr>
          </a:p>
        </p:txBody>
      </p:sp>
      <p:sp>
        <p:nvSpPr>
          <p:cNvPr id="37"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12</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7" presetClass="entr" presetSubtype="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iterate type="lt">
                                    <p:tmPct val="5000"/>
                                  </p:iterate>
                                  <p:childTnLst>
                                    <p:set>
                                      <p:cBhvr>
                                        <p:cTn id="16" dur="1" fill="hold">
                                          <p:stCondLst>
                                            <p:cond delay="0"/>
                                          </p:stCondLst>
                                        </p:cTn>
                                        <p:tgtEl>
                                          <p:spTgt spid="23"/>
                                        </p:tgtEl>
                                        <p:attrNameLst>
                                          <p:attrName>style.visibility</p:attrName>
                                        </p:attrNameLst>
                                      </p:cBhvr>
                                      <p:to>
                                        <p:strVal val="visible"/>
                                      </p:to>
                                    </p:set>
                                    <p:anim calcmode="lin" valueType="num">
                                      <p:cBhvr>
                                        <p:cTn id="17" dur="1000" fill="hold"/>
                                        <p:tgtEl>
                                          <p:spTgt spid="23"/>
                                        </p:tgtEl>
                                        <p:attrNameLst>
                                          <p:attrName>ppt_w</p:attrName>
                                        </p:attrNameLst>
                                      </p:cBhvr>
                                      <p:tavLst>
                                        <p:tav tm="0">
                                          <p:val>
                                            <p:fltVal val="0"/>
                                          </p:val>
                                        </p:tav>
                                        <p:tav tm="100000">
                                          <p:val>
                                            <p:strVal val="#ppt_w"/>
                                          </p:val>
                                        </p:tav>
                                      </p:tavLst>
                                    </p:anim>
                                    <p:anim calcmode="lin" valueType="num">
                                      <p:cBhvr>
                                        <p:cTn id="18" dur="1000" fill="hold"/>
                                        <p:tgtEl>
                                          <p:spTgt spid="23"/>
                                        </p:tgtEl>
                                        <p:attrNameLst>
                                          <p:attrName>ppt_h</p:attrName>
                                        </p:attrNameLst>
                                      </p:cBhvr>
                                      <p:tavLst>
                                        <p:tav tm="0">
                                          <p:val>
                                            <p:fltVal val="0"/>
                                          </p:val>
                                        </p:tav>
                                        <p:tav tm="100000">
                                          <p:val>
                                            <p:strVal val="#ppt_h"/>
                                          </p:val>
                                        </p:tav>
                                      </p:tavLst>
                                    </p:anim>
                                    <p:anim calcmode="lin" valueType="num">
                                      <p:cBhvr>
                                        <p:cTn id="19" dur="1000" fill="hold"/>
                                        <p:tgtEl>
                                          <p:spTgt spid="23"/>
                                        </p:tgtEl>
                                        <p:attrNameLst>
                                          <p:attrName>style.rotation</p:attrName>
                                        </p:attrNameLst>
                                      </p:cBhvr>
                                      <p:tavLst>
                                        <p:tav tm="0">
                                          <p:val>
                                            <p:fltVal val="90"/>
                                          </p:val>
                                        </p:tav>
                                        <p:tav tm="100000">
                                          <p:val>
                                            <p:fltVal val="0"/>
                                          </p:val>
                                        </p:tav>
                                      </p:tavLst>
                                    </p:anim>
                                    <p:animEffect transition="in" filter="fade">
                                      <p:cBhvr>
                                        <p:cTn id="20" dur="1000"/>
                                        <p:tgtEl>
                                          <p:spTgt spid="23"/>
                                        </p:tgtEl>
                                      </p:cBhvr>
                                    </p:animEffect>
                                  </p:childTnLst>
                                </p:cTn>
                              </p:par>
                              <p:par>
                                <p:cTn id="21" presetID="31" presetClass="entr" presetSubtype="0" fill="hold" grpId="0" nodeType="withEffect">
                                  <p:stCondLst>
                                    <p:cond delay="0"/>
                                  </p:stCondLst>
                                  <p:iterate type="lt">
                                    <p:tmPct val="5000"/>
                                  </p:iterate>
                                  <p:childTnLst>
                                    <p:set>
                                      <p:cBhvr>
                                        <p:cTn id="22" dur="1" fill="hold">
                                          <p:stCondLst>
                                            <p:cond delay="0"/>
                                          </p:stCondLst>
                                        </p:cTn>
                                        <p:tgtEl>
                                          <p:spTgt spid="22"/>
                                        </p:tgtEl>
                                        <p:attrNameLst>
                                          <p:attrName>style.visibility</p:attrName>
                                        </p:attrNameLst>
                                      </p:cBhvr>
                                      <p:to>
                                        <p:strVal val="visible"/>
                                      </p:to>
                                    </p:set>
                                    <p:anim calcmode="lin" valueType="num">
                                      <p:cBhvr>
                                        <p:cTn id="23" dur="1000" fill="hold"/>
                                        <p:tgtEl>
                                          <p:spTgt spid="22"/>
                                        </p:tgtEl>
                                        <p:attrNameLst>
                                          <p:attrName>ppt_w</p:attrName>
                                        </p:attrNameLst>
                                      </p:cBhvr>
                                      <p:tavLst>
                                        <p:tav tm="0">
                                          <p:val>
                                            <p:fltVal val="0"/>
                                          </p:val>
                                        </p:tav>
                                        <p:tav tm="100000">
                                          <p:val>
                                            <p:strVal val="#ppt_w"/>
                                          </p:val>
                                        </p:tav>
                                      </p:tavLst>
                                    </p:anim>
                                    <p:anim calcmode="lin" valueType="num">
                                      <p:cBhvr>
                                        <p:cTn id="24" dur="1000" fill="hold"/>
                                        <p:tgtEl>
                                          <p:spTgt spid="22"/>
                                        </p:tgtEl>
                                        <p:attrNameLst>
                                          <p:attrName>ppt_h</p:attrName>
                                        </p:attrNameLst>
                                      </p:cBhvr>
                                      <p:tavLst>
                                        <p:tav tm="0">
                                          <p:val>
                                            <p:fltVal val="0"/>
                                          </p:val>
                                        </p:tav>
                                        <p:tav tm="100000">
                                          <p:val>
                                            <p:strVal val="#ppt_h"/>
                                          </p:val>
                                        </p:tav>
                                      </p:tavLst>
                                    </p:anim>
                                    <p:anim calcmode="lin" valueType="num">
                                      <p:cBhvr>
                                        <p:cTn id="25" dur="1000" fill="hold"/>
                                        <p:tgtEl>
                                          <p:spTgt spid="22"/>
                                        </p:tgtEl>
                                        <p:attrNameLst>
                                          <p:attrName>style.rotation</p:attrName>
                                        </p:attrNameLst>
                                      </p:cBhvr>
                                      <p:tavLst>
                                        <p:tav tm="0">
                                          <p:val>
                                            <p:fltVal val="90"/>
                                          </p:val>
                                        </p:tav>
                                        <p:tav tm="100000">
                                          <p:val>
                                            <p:fltVal val="0"/>
                                          </p:val>
                                        </p:tav>
                                      </p:tavLst>
                                    </p:anim>
                                    <p:animEffect transition="in" filter="fade">
                                      <p:cBhvr>
                                        <p:cTn id="26" dur="10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7" presetClass="entr" presetSubtype="2"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1+#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7" presetClass="entr" presetSubtype="2"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1+#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iterate type="lt">
                                    <p:tmPct val="5000"/>
                                  </p:iterate>
                                  <p:childTnLst>
                                    <p:set>
                                      <p:cBhvr>
                                        <p:cTn id="40" dur="1" fill="hold">
                                          <p:stCondLst>
                                            <p:cond delay="0"/>
                                          </p:stCondLst>
                                        </p:cTn>
                                        <p:tgtEl>
                                          <p:spTgt spid="11"/>
                                        </p:tgtEl>
                                        <p:attrNameLst>
                                          <p:attrName>style.visibility</p:attrName>
                                        </p:attrNameLst>
                                      </p:cBhvr>
                                      <p:to>
                                        <p:strVal val="visible"/>
                                      </p:to>
                                    </p:set>
                                    <p:anim calcmode="lin" valueType="num">
                                      <p:cBhvr>
                                        <p:cTn id="41" dur="1000" fill="hold"/>
                                        <p:tgtEl>
                                          <p:spTgt spid="11"/>
                                        </p:tgtEl>
                                        <p:attrNameLst>
                                          <p:attrName>ppt_w</p:attrName>
                                        </p:attrNameLst>
                                      </p:cBhvr>
                                      <p:tavLst>
                                        <p:tav tm="0">
                                          <p:val>
                                            <p:fltVal val="0"/>
                                          </p:val>
                                        </p:tav>
                                        <p:tav tm="100000">
                                          <p:val>
                                            <p:strVal val="#ppt_w"/>
                                          </p:val>
                                        </p:tav>
                                      </p:tavLst>
                                    </p:anim>
                                    <p:anim calcmode="lin" valueType="num">
                                      <p:cBhvr>
                                        <p:cTn id="42" dur="1000" fill="hold"/>
                                        <p:tgtEl>
                                          <p:spTgt spid="11"/>
                                        </p:tgtEl>
                                        <p:attrNameLst>
                                          <p:attrName>ppt_h</p:attrName>
                                        </p:attrNameLst>
                                      </p:cBhvr>
                                      <p:tavLst>
                                        <p:tav tm="0">
                                          <p:val>
                                            <p:fltVal val="0"/>
                                          </p:val>
                                        </p:tav>
                                        <p:tav tm="100000">
                                          <p:val>
                                            <p:strVal val="#ppt_h"/>
                                          </p:val>
                                        </p:tav>
                                      </p:tavLst>
                                    </p:anim>
                                    <p:anim calcmode="lin" valueType="num">
                                      <p:cBhvr>
                                        <p:cTn id="43" dur="1000" fill="hold"/>
                                        <p:tgtEl>
                                          <p:spTgt spid="11"/>
                                        </p:tgtEl>
                                        <p:attrNameLst>
                                          <p:attrName>style.rotation</p:attrName>
                                        </p:attrNameLst>
                                      </p:cBhvr>
                                      <p:tavLst>
                                        <p:tav tm="0">
                                          <p:val>
                                            <p:fltVal val="90"/>
                                          </p:val>
                                        </p:tav>
                                        <p:tav tm="100000">
                                          <p:val>
                                            <p:fltVal val="0"/>
                                          </p:val>
                                        </p:tav>
                                      </p:tavLst>
                                    </p:anim>
                                    <p:animEffect transition="in" filter="fade">
                                      <p:cBhvr>
                                        <p:cTn id="44" dur="1000"/>
                                        <p:tgtEl>
                                          <p:spTgt spid="11"/>
                                        </p:tgtEl>
                                      </p:cBhvr>
                                    </p:animEffect>
                                  </p:childTnLst>
                                </p:cTn>
                              </p:par>
                              <p:par>
                                <p:cTn id="45" presetID="31" presetClass="entr" presetSubtype="0" fill="hold" grpId="0" nodeType="withEffect">
                                  <p:stCondLst>
                                    <p:cond delay="0"/>
                                  </p:stCondLst>
                                  <p:iterate type="lt">
                                    <p:tmPct val="5000"/>
                                  </p:iterate>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style.rotation</p:attrName>
                                        </p:attrNameLst>
                                      </p:cBhvr>
                                      <p:tavLst>
                                        <p:tav tm="0">
                                          <p:val>
                                            <p:fltVal val="90"/>
                                          </p:val>
                                        </p:tav>
                                        <p:tav tm="100000">
                                          <p:val>
                                            <p:fltVal val="0"/>
                                          </p:val>
                                        </p:tav>
                                      </p:tavLst>
                                    </p:anim>
                                    <p:animEffect transition="in" filter="fade">
                                      <p:cBhvr>
                                        <p:cTn id="50" dur="10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17" presetClass="entr" presetSubtype="1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strVal val="#ppt_h"/>
                                          </p:val>
                                        </p:tav>
                                        <p:tav tm="100000">
                                          <p:val>
                                            <p:strVal val="#ppt_h"/>
                                          </p:val>
                                        </p:tav>
                                      </p:tavLst>
                                    </p:anim>
                                  </p:childTnLst>
                                </p:cTn>
                              </p:par>
                              <p:par>
                                <p:cTn id="57" presetID="17" presetClass="entr" presetSubtype="1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strVal val="#ppt_h"/>
                                          </p:val>
                                        </p:tav>
                                        <p:tav tm="100000">
                                          <p:val>
                                            <p:strVal val="#ppt_h"/>
                                          </p:val>
                                        </p:tav>
                                      </p:tavLst>
                                    </p:anim>
                                  </p:childTnLst>
                                </p:cTn>
                              </p:par>
                              <p:par>
                                <p:cTn id="61" presetID="17" presetClass="entr" presetSubtype="10" fill="hold"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strVal val="#ppt_h"/>
                                          </p:val>
                                        </p:tav>
                                        <p:tav tm="100000">
                                          <p:val>
                                            <p:strVal val="#ppt_h"/>
                                          </p:val>
                                        </p:tav>
                                      </p:tavLst>
                                    </p:anim>
                                  </p:childTnLst>
                                </p:cTn>
                              </p:par>
                              <p:par>
                                <p:cTn id="65" presetID="17" presetClass="entr" presetSubtype="10"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strVal val="#ppt_h"/>
                                          </p:val>
                                        </p:tav>
                                        <p:tav tm="100000">
                                          <p:val>
                                            <p:strVal val="#ppt_h"/>
                                          </p:val>
                                        </p:tav>
                                      </p:tavLst>
                                    </p:anim>
                                  </p:childTnLst>
                                </p:cTn>
                              </p:par>
                              <p:par>
                                <p:cTn id="69" presetID="17" presetClass="entr" presetSubtype="10" fill="hold"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strVal val="#ppt_h"/>
                                          </p:val>
                                        </p:tav>
                                        <p:tav tm="100000">
                                          <p:val>
                                            <p:strVal val="#ppt_h"/>
                                          </p:val>
                                        </p:tav>
                                      </p:tavLst>
                                    </p:anim>
                                  </p:childTnLst>
                                </p:cTn>
                              </p:par>
                              <p:par>
                                <p:cTn id="73" presetID="17" presetClass="entr" presetSubtype="1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7" presetClass="entr" presetSubtype="2" fill="hold" nodeType="click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1+#ppt_w/2"/>
                                          </p:val>
                                        </p:tav>
                                        <p:tav tm="100000">
                                          <p:val>
                                            <p:strVal val="#ppt_x"/>
                                          </p:val>
                                        </p:tav>
                                      </p:tavLst>
                                    </p:anim>
                                    <p:anim calcmode="lin" valueType="num">
                                      <p:cBhvr additive="base">
                                        <p:cTn id="82" dur="500" fill="hold"/>
                                        <p:tgtEl>
                                          <p:spTgt spid="16"/>
                                        </p:tgtEl>
                                        <p:attrNameLst>
                                          <p:attrName>ppt_y</p:attrName>
                                        </p:attrNameLst>
                                      </p:cBhvr>
                                      <p:tavLst>
                                        <p:tav tm="0">
                                          <p:val>
                                            <p:strVal val="#ppt_y"/>
                                          </p:val>
                                        </p:tav>
                                        <p:tav tm="100000">
                                          <p:val>
                                            <p:strVal val="#ppt_y"/>
                                          </p:val>
                                        </p:tav>
                                      </p:tavLst>
                                    </p:anim>
                                  </p:childTnLst>
                                </p:cTn>
                              </p:par>
                              <p:par>
                                <p:cTn id="83" presetID="7" presetClass="entr" presetSubtype="2" fill="hold" grpId="0" nodeType="with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1+#ppt_w/2"/>
                                          </p:val>
                                        </p:tav>
                                        <p:tav tm="100000">
                                          <p:val>
                                            <p:strVal val="#ppt_x"/>
                                          </p:val>
                                        </p:tav>
                                      </p:tavLst>
                                    </p:anim>
                                    <p:anim calcmode="lin" valueType="num">
                                      <p:cBhvr additive="base">
                                        <p:cTn id="8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31" presetClass="entr" presetSubtype="0" fill="hold" grpId="0" nodeType="clickEffect">
                                  <p:stCondLst>
                                    <p:cond delay="0"/>
                                  </p:stCondLst>
                                  <p:iterate type="lt">
                                    <p:tmPct val="5000"/>
                                  </p:iterate>
                                  <p:childTnLst>
                                    <p:set>
                                      <p:cBhvr>
                                        <p:cTn id="90" dur="1" fill="hold">
                                          <p:stCondLst>
                                            <p:cond delay="0"/>
                                          </p:stCondLst>
                                        </p:cTn>
                                        <p:tgtEl>
                                          <p:spTgt spid="18"/>
                                        </p:tgtEl>
                                        <p:attrNameLst>
                                          <p:attrName>style.visibility</p:attrName>
                                        </p:attrNameLst>
                                      </p:cBhvr>
                                      <p:to>
                                        <p:strVal val="visible"/>
                                      </p:to>
                                    </p:set>
                                    <p:anim calcmode="lin" valueType="num">
                                      <p:cBhvr>
                                        <p:cTn id="91" dur="1000" fill="hold"/>
                                        <p:tgtEl>
                                          <p:spTgt spid="18"/>
                                        </p:tgtEl>
                                        <p:attrNameLst>
                                          <p:attrName>ppt_w</p:attrName>
                                        </p:attrNameLst>
                                      </p:cBhvr>
                                      <p:tavLst>
                                        <p:tav tm="0">
                                          <p:val>
                                            <p:fltVal val="0"/>
                                          </p:val>
                                        </p:tav>
                                        <p:tav tm="100000">
                                          <p:val>
                                            <p:strVal val="#ppt_w"/>
                                          </p:val>
                                        </p:tav>
                                      </p:tavLst>
                                    </p:anim>
                                    <p:anim calcmode="lin" valueType="num">
                                      <p:cBhvr>
                                        <p:cTn id="92" dur="1000" fill="hold"/>
                                        <p:tgtEl>
                                          <p:spTgt spid="18"/>
                                        </p:tgtEl>
                                        <p:attrNameLst>
                                          <p:attrName>ppt_h</p:attrName>
                                        </p:attrNameLst>
                                      </p:cBhvr>
                                      <p:tavLst>
                                        <p:tav tm="0">
                                          <p:val>
                                            <p:fltVal val="0"/>
                                          </p:val>
                                        </p:tav>
                                        <p:tav tm="100000">
                                          <p:val>
                                            <p:strVal val="#ppt_h"/>
                                          </p:val>
                                        </p:tav>
                                      </p:tavLst>
                                    </p:anim>
                                    <p:anim calcmode="lin" valueType="num">
                                      <p:cBhvr>
                                        <p:cTn id="93" dur="1000" fill="hold"/>
                                        <p:tgtEl>
                                          <p:spTgt spid="18"/>
                                        </p:tgtEl>
                                        <p:attrNameLst>
                                          <p:attrName>style.rotation</p:attrName>
                                        </p:attrNameLst>
                                      </p:cBhvr>
                                      <p:tavLst>
                                        <p:tav tm="0">
                                          <p:val>
                                            <p:fltVal val="90"/>
                                          </p:val>
                                        </p:tav>
                                        <p:tav tm="100000">
                                          <p:val>
                                            <p:fltVal val="0"/>
                                          </p:val>
                                        </p:tav>
                                      </p:tavLst>
                                    </p:anim>
                                    <p:animEffect transition="in" filter="fade">
                                      <p:cBhvr>
                                        <p:cTn id="94" dur="1000"/>
                                        <p:tgtEl>
                                          <p:spTgt spid="18"/>
                                        </p:tgtEl>
                                      </p:cBhvr>
                                    </p:animEffect>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9"/>
                                        </p:tgtEl>
                                        <p:attrNameLst>
                                          <p:attrName>style.visibility</p:attrName>
                                        </p:attrNameLst>
                                      </p:cBhvr>
                                      <p:to>
                                        <p:strVal val="visible"/>
                                      </p:to>
                                    </p:set>
                                    <p:anim calcmode="lin" valueType="num">
                                      <p:cBhvr>
                                        <p:cTn id="97" dur="1000" fill="hold"/>
                                        <p:tgtEl>
                                          <p:spTgt spid="19"/>
                                        </p:tgtEl>
                                        <p:attrNameLst>
                                          <p:attrName>ppt_w</p:attrName>
                                        </p:attrNameLst>
                                      </p:cBhvr>
                                      <p:tavLst>
                                        <p:tav tm="0">
                                          <p:val>
                                            <p:fltVal val="0"/>
                                          </p:val>
                                        </p:tav>
                                        <p:tav tm="100000">
                                          <p:val>
                                            <p:strVal val="#ppt_w"/>
                                          </p:val>
                                        </p:tav>
                                      </p:tavLst>
                                    </p:anim>
                                    <p:anim calcmode="lin" valueType="num">
                                      <p:cBhvr>
                                        <p:cTn id="98" dur="1000" fill="hold"/>
                                        <p:tgtEl>
                                          <p:spTgt spid="19"/>
                                        </p:tgtEl>
                                        <p:attrNameLst>
                                          <p:attrName>ppt_h</p:attrName>
                                        </p:attrNameLst>
                                      </p:cBhvr>
                                      <p:tavLst>
                                        <p:tav tm="0">
                                          <p:val>
                                            <p:fltVal val="0"/>
                                          </p:val>
                                        </p:tav>
                                        <p:tav tm="100000">
                                          <p:val>
                                            <p:strVal val="#ppt_h"/>
                                          </p:val>
                                        </p:tav>
                                      </p:tavLst>
                                    </p:anim>
                                    <p:anim calcmode="lin" valueType="num">
                                      <p:cBhvr>
                                        <p:cTn id="99" dur="1000" fill="hold"/>
                                        <p:tgtEl>
                                          <p:spTgt spid="19"/>
                                        </p:tgtEl>
                                        <p:attrNameLst>
                                          <p:attrName>style.rotation</p:attrName>
                                        </p:attrNameLst>
                                      </p:cBhvr>
                                      <p:tavLst>
                                        <p:tav tm="0">
                                          <p:val>
                                            <p:fltVal val="90"/>
                                          </p:val>
                                        </p:tav>
                                        <p:tav tm="100000">
                                          <p:val>
                                            <p:fltVal val="0"/>
                                          </p:val>
                                        </p:tav>
                                      </p:tavLst>
                                    </p:anim>
                                    <p:animEffect transition="in" filter="fade">
                                      <p:cBhvr>
                                        <p:cTn id="100" dur="1000"/>
                                        <p:tgtEl>
                                          <p:spTgt spid="19"/>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2000"/>
                                        <p:tgtEl>
                                          <p:spTgt spid="33"/>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2000"/>
                                        <p:tgtEl>
                                          <p:spTgt spid="35"/>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13"/>
                                        </p:tgtEl>
                                        <p:attrNameLst>
                                          <p:attrName>style.visibility</p:attrName>
                                        </p:attrNameLst>
                                      </p:cBhvr>
                                      <p:to>
                                        <p:strVal val="visible"/>
                                      </p:to>
                                    </p:set>
                                    <p:animEffect transition="in" filter="fade">
                                      <p:cBhvr>
                                        <p:cTn id="113" dur="2000"/>
                                        <p:tgtEl>
                                          <p:spTgt spid="13"/>
                                        </p:tgtEl>
                                      </p:cBhvr>
                                    </p:animEffect>
                                  </p:childTnLst>
                                </p:cTn>
                              </p:par>
                            </p:childTnLst>
                          </p:cTn>
                        </p:par>
                      </p:childTnLst>
                    </p:cTn>
                  </p:par>
                  <p:par>
                    <p:cTn id="114" fill="hold">
                      <p:stCondLst>
                        <p:cond delay="indefinite"/>
                      </p:stCondLst>
                      <p:childTnLst>
                        <p:par>
                          <p:cTn id="115" fill="hold">
                            <p:stCondLst>
                              <p:cond delay="0"/>
                            </p:stCondLst>
                            <p:childTnLst>
                              <p:par>
                                <p:cTn id="116" presetID="48" presetClass="entr" presetSubtype="0" accel="50000" fill="hold" nodeType="click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1000" fill="hold"/>
                                        <p:tgtEl>
                                          <p:spTgt spid="3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19" dur="1000" fill="hold"/>
                                        <p:tgtEl>
                                          <p:spTgt spid="34"/>
                                        </p:tgtEl>
                                        <p:attrNameLst>
                                          <p:attrName>ppt_x</p:attrName>
                                        </p:attrNameLst>
                                      </p:cBhvr>
                                      <p:tavLst>
                                        <p:tav tm="0">
                                          <p:val>
                                            <p:fltVal val="-1"/>
                                          </p:val>
                                        </p:tav>
                                        <p:tav tm="50000">
                                          <p:val>
                                            <p:fltVal val="0.95"/>
                                          </p:val>
                                        </p:tav>
                                        <p:tav tm="100000">
                                          <p:val>
                                            <p:strVal val="#ppt_x"/>
                                          </p:val>
                                        </p:tav>
                                      </p:tavLst>
                                    </p:anim>
                                    <p:anim calcmode="lin" valueType="num">
                                      <p:cBhvr>
                                        <p:cTn id="120" dur="1000" fill="hold"/>
                                        <p:tgtEl>
                                          <p:spTgt spid="34"/>
                                        </p:tgtEl>
                                        <p:attrNameLst>
                                          <p:attrName>ppt_y</p:attrName>
                                        </p:attrNameLst>
                                      </p:cBhvr>
                                      <p:tavLst>
                                        <p:tav tm="0">
                                          <p:val>
                                            <p:strVal val="#ppt_y"/>
                                          </p:val>
                                        </p:tav>
                                        <p:tav tm="100000">
                                          <p:val>
                                            <p:strVal val="#ppt_y"/>
                                          </p:val>
                                        </p:tav>
                                      </p:tavLst>
                                    </p:anim>
                                    <p:animEffect transition="in" filter="fade">
                                      <p:cBhvr>
                                        <p:cTn id="121" dur="1000"/>
                                        <p:tgtEl>
                                          <p:spTgt spid="34"/>
                                        </p:tgtEl>
                                      </p:cBhvr>
                                    </p:animEffect>
                                  </p:childTnLst>
                                </p:cTn>
                              </p:par>
                              <p:par>
                                <p:cTn id="122" presetID="48" presetClass="entr" presetSubtype="0" accel="50000" fill="hold" nodeType="withEffect">
                                  <p:stCondLst>
                                    <p:cond delay="0"/>
                                  </p:stCondLst>
                                  <p:childTnLst>
                                    <p:set>
                                      <p:cBhvr>
                                        <p:cTn id="123" dur="1" fill="hold">
                                          <p:stCondLst>
                                            <p:cond delay="0"/>
                                          </p:stCondLst>
                                        </p:cTn>
                                        <p:tgtEl>
                                          <p:spTgt spid="25"/>
                                        </p:tgtEl>
                                        <p:attrNameLst>
                                          <p:attrName>style.visibility</p:attrName>
                                        </p:attrNameLst>
                                      </p:cBhvr>
                                      <p:to>
                                        <p:strVal val="visible"/>
                                      </p:to>
                                    </p:set>
                                    <p:anim calcmode="lin" valueType="num">
                                      <p:cBhvr>
                                        <p:cTn id="124" dur="1000" fill="hold"/>
                                        <p:tgtEl>
                                          <p:spTgt spid="2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5" dur="1000" fill="hold"/>
                                        <p:tgtEl>
                                          <p:spTgt spid="25"/>
                                        </p:tgtEl>
                                        <p:attrNameLst>
                                          <p:attrName>ppt_x</p:attrName>
                                        </p:attrNameLst>
                                      </p:cBhvr>
                                      <p:tavLst>
                                        <p:tav tm="0">
                                          <p:val>
                                            <p:fltVal val="-1"/>
                                          </p:val>
                                        </p:tav>
                                        <p:tav tm="50000">
                                          <p:val>
                                            <p:fltVal val="0.95"/>
                                          </p:val>
                                        </p:tav>
                                        <p:tav tm="100000">
                                          <p:val>
                                            <p:strVal val="#ppt_x"/>
                                          </p:val>
                                        </p:tav>
                                      </p:tavLst>
                                    </p:anim>
                                    <p:anim calcmode="lin" valueType="num">
                                      <p:cBhvr>
                                        <p:cTn id="126" dur="1000" fill="hold"/>
                                        <p:tgtEl>
                                          <p:spTgt spid="25"/>
                                        </p:tgtEl>
                                        <p:attrNameLst>
                                          <p:attrName>ppt_y</p:attrName>
                                        </p:attrNameLst>
                                      </p:cBhvr>
                                      <p:tavLst>
                                        <p:tav tm="0">
                                          <p:val>
                                            <p:strVal val="#ppt_y"/>
                                          </p:val>
                                        </p:tav>
                                        <p:tav tm="100000">
                                          <p:val>
                                            <p:strVal val="#ppt_y"/>
                                          </p:val>
                                        </p:tav>
                                      </p:tavLst>
                                    </p:anim>
                                    <p:animEffect transition="in" filter="fade">
                                      <p:cBhvr>
                                        <p:cTn id="12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8" grpId="0" animBg="1"/>
      <p:bldP spid="11" grpId="0" animBg="1"/>
      <p:bldP spid="12" grpId="0"/>
      <p:bldP spid="19" grpId="0"/>
      <p:bldP spid="22" grpId="0"/>
      <p:bldP spid="23" grpId="0" animBg="1"/>
      <p:bldP spid="17" grpId="0"/>
      <p:bldP spid="28" grpId="0"/>
      <p:bldP spid="30"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2" descr="C:\Users\AMMINISTRATORE\AppData\Local\Microsoft\Windows\Temporary Internet Files\Content.IE5\5E0YSXY9\MC900439257[1].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0" y="0"/>
            <a:ext cx="4500563" cy="2043163"/>
          </a:xfrm>
          <a:prstGeom prst="rect">
            <a:avLst/>
          </a:prstGeom>
          <a:noFill/>
          <a:ln w="9525">
            <a:noFill/>
            <a:miter lim="800000"/>
            <a:headEnd/>
            <a:tailEnd/>
          </a:ln>
        </p:spPr>
      </p:pic>
      <p:sp>
        <p:nvSpPr>
          <p:cNvPr id="3" name="Rettangolo 2"/>
          <p:cNvSpPr/>
          <p:nvPr/>
        </p:nvSpPr>
        <p:spPr>
          <a:xfrm>
            <a:off x="2677060" y="859359"/>
            <a:ext cx="3921395" cy="769441"/>
          </a:xfrm>
          <a:prstGeom prst="rect">
            <a:avLst/>
          </a:prstGeom>
        </p:spPr>
        <p:txBody>
          <a:bodyPr wrap="none">
            <a:spAutoFit/>
          </a:bodyPr>
          <a:lstStyle/>
          <a:p>
            <a:pPr algn="ctr" fontAlgn="auto">
              <a:spcBef>
                <a:spcPts val="0"/>
              </a:spcBef>
              <a:spcAft>
                <a:spcPts val="0"/>
              </a:spcAft>
              <a:defRPr/>
            </a:pPr>
            <a:r>
              <a:rPr lang="it-IT" sz="4400" b="1" dirty="0" err="1">
                <a:ln w="1905"/>
                <a:solidFill>
                  <a:schemeClr val="accent3">
                    <a:lumMod val="75000"/>
                  </a:schemeClr>
                </a:solidFill>
                <a:effectLst>
                  <a:innerShdw blurRad="69850" dist="43180" dir="5400000">
                    <a:srgbClr val="000000">
                      <a:alpha val="65000"/>
                    </a:srgbClr>
                  </a:innerShdw>
                </a:effectLst>
                <a:latin typeface="+mj-lt"/>
                <a:cs typeface="+mn-cs"/>
              </a:rPr>
              <a:t>Syntetic</a:t>
            </a:r>
            <a:r>
              <a:rPr lang="it-IT"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cs typeface="+mn-cs"/>
              </a:rPr>
              <a:t> </a:t>
            </a:r>
            <a:r>
              <a:rPr lang="it-IT" sz="4400" b="1" dirty="0" err="1">
                <a:ln w="1905"/>
                <a:solidFill>
                  <a:schemeClr val="accent3">
                    <a:lumMod val="60000"/>
                    <a:lumOff val="40000"/>
                  </a:schemeClr>
                </a:solidFill>
                <a:effectLst>
                  <a:innerShdw blurRad="69850" dist="43180" dir="5400000">
                    <a:srgbClr val="000000">
                      <a:alpha val="65000"/>
                    </a:srgbClr>
                  </a:innerShdw>
                </a:effectLst>
                <a:latin typeface="+mj-lt"/>
                <a:cs typeface="+mn-cs"/>
              </a:rPr>
              <a:t>resume</a:t>
            </a:r>
            <a:endParaRPr lang="it-IT" sz="4400" dirty="0">
              <a:solidFill>
                <a:schemeClr val="accent3">
                  <a:lumMod val="60000"/>
                  <a:lumOff val="40000"/>
                </a:schemeClr>
              </a:solidFill>
              <a:latin typeface="+mn-lt"/>
              <a:cs typeface="+mn-cs"/>
            </a:endParaRPr>
          </a:p>
        </p:txBody>
      </p:sp>
      <p:sp>
        <p:nvSpPr>
          <p:cNvPr id="4" name="Segnaposto numero diapositiva 3"/>
          <p:cNvSpPr>
            <a:spLocks noGrp="1"/>
          </p:cNvSpPr>
          <p:nvPr>
            <p:ph type="sldNum" sz="quarter" idx="4294967295"/>
          </p:nvPr>
        </p:nvSpPr>
        <p:spPr>
          <a:xfrm rot="20399143">
            <a:off x="6856413" y="6569075"/>
            <a:ext cx="2133600" cy="365125"/>
          </a:xfrm>
        </p:spPr>
        <p:txBody>
          <a:bodyPr/>
          <a:lstStyle/>
          <a:p>
            <a:pPr>
              <a:defRPr/>
            </a:pPr>
            <a:fld id="{2155C338-868E-491E-93B6-0AB2FB7A9657}" type="slidenum">
              <a:rPr lang="it-IT"/>
              <a:pPr>
                <a:defRPr/>
              </a:pPr>
              <a:t>13</a:t>
            </a:fld>
            <a:endParaRPr lang="it-IT" dirty="0"/>
          </a:p>
        </p:txBody>
      </p:sp>
      <p:graphicFrame>
        <p:nvGraphicFramePr>
          <p:cNvPr id="5" name="Tabella 4"/>
          <p:cNvGraphicFramePr>
            <a:graphicFrameLocks noGrp="1"/>
          </p:cNvGraphicFramePr>
          <p:nvPr/>
        </p:nvGraphicFramePr>
        <p:xfrm>
          <a:off x="323850" y="1988840"/>
          <a:ext cx="8640960" cy="4415368"/>
        </p:xfrm>
        <a:graphic>
          <a:graphicData uri="http://schemas.openxmlformats.org/drawingml/2006/table">
            <a:tbl>
              <a:tblPr firstRow="1" bandRow="1">
                <a:tableStyleId>{F5AB1C69-6EDB-4FF4-983F-18BD219EF322}</a:tableStyleId>
              </a:tblPr>
              <a:tblGrid>
                <a:gridCol w="3295281"/>
                <a:gridCol w="5345679"/>
              </a:tblGrid>
              <a:tr h="370840">
                <a:tc>
                  <a:txBody>
                    <a:bodyPr/>
                    <a:lstStyle/>
                    <a:p>
                      <a:r>
                        <a:rPr lang="it-IT" sz="2600" dirty="0" smtClean="0"/>
                        <a:t>Focus</a:t>
                      </a:r>
                      <a:endParaRPr lang="it-IT" sz="2600" dirty="0"/>
                    </a:p>
                  </a:txBody>
                  <a:tcPr/>
                </a:tc>
                <a:tc>
                  <a:txBody>
                    <a:bodyPr/>
                    <a:lstStyle/>
                    <a:p>
                      <a:r>
                        <a:rPr lang="it-IT" sz="2600" dirty="0" err="1" smtClean="0"/>
                        <a:t>Reflection</a:t>
                      </a:r>
                      <a:r>
                        <a:rPr lang="it-IT" sz="2600" dirty="0" smtClean="0"/>
                        <a:t>/</a:t>
                      </a:r>
                      <a:r>
                        <a:rPr lang="it-IT" sz="2600" dirty="0" err="1" smtClean="0"/>
                        <a:t>function</a:t>
                      </a:r>
                      <a:endParaRPr lang="it-IT" sz="2600" dirty="0"/>
                    </a:p>
                  </a:txBody>
                  <a:tcPr/>
                </a:tc>
              </a:tr>
              <a:tr h="370840">
                <a:tc>
                  <a:txBody>
                    <a:bodyPr/>
                    <a:lstStyle/>
                    <a:p>
                      <a:r>
                        <a:rPr lang="it-IT" sz="2600" dirty="0" smtClean="0"/>
                        <a:t>service </a:t>
                      </a:r>
                      <a:endParaRPr lang="it-IT" sz="2600" dirty="0"/>
                    </a:p>
                  </a:txBody>
                  <a:tcPr/>
                </a:tc>
                <a:tc>
                  <a:txBody>
                    <a:bodyPr/>
                    <a:lstStyle/>
                    <a:p>
                      <a:r>
                        <a:rPr lang="it-IT" sz="2600" dirty="0" err="1" smtClean="0"/>
                        <a:t>purpose</a:t>
                      </a:r>
                      <a:r>
                        <a:rPr lang="it-IT" sz="2600" dirty="0" smtClean="0"/>
                        <a:t>, </a:t>
                      </a:r>
                      <a:r>
                        <a:rPr lang="it-IT" sz="2600" dirty="0" err="1" smtClean="0"/>
                        <a:t>not</a:t>
                      </a:r>
                      <a:r>
                        <a:rPr lang="it-IT" sz="2600" dirty="0" smtClean="0"/>
                        <a:t> </a:t>
                      </a:r>
                      <a:r>
                        <a:rPr lang="it-IT" sz="2600" dirty="0" err="1" smtClean="0"/>
                        <a:t>appliance</a:t>
                      </a:r>
                      <a:endParaRPr lang="it-IT" sz="2600" b="0" dirty="0"/>
                    </a:p>
                  </a:txBody>
                  <a:tcPr/>
                </a:tc>
              </a:tr>
              <a:tr h="370840">
                <a:tc>
                  <a:txBody>
                    <a:bodyPr/>
                    <a:lstStyle/>
                    <a:p>
                      <a:r>
                        <a:rPr lang="it-IT" sz="2600" dirty="0" err="1" smtClean="0"/>
                        <a:t>exchange</a:t>
                      </a:r>
                      <a:endParaRPr lang="it-IT" sz="2600" dirty="0"/>
                    </a:p>
                  </a:txBody>
                  <a:tcPr/>
                </a:tc>
                <a:tc>
                  <a:txBody>
                    <a:bodyPr/>
                    <a:lstStyle/>
                    <a:p>
                      <a:r>
                        <a:rPr lang="it-IT" sz="2600" dirty="0" err="1" smtClean="0"/>
                        <a:t>voluntary</a:t>
                      </a:r>
                      <a:endParaRPr lang="it-IT" sz="2600" b="0" dirty="0"/>
                    </a:p>
                  </a:txBody>
                  <a:tcPr/>
                </a:tc>
              </a:tr>
              <a:tr h="370840">
                <a:tc>
                  <a:txBody>
                    <a:bodyPr/>
                    <a:lstStyle/>
                    <a:p>
                      <a:r>
                        <a:rPr lang="it-IT" sz="2600" dirty="0" err="1" smtClean="0"/>
                        <a:t>supply</a:t>
                      </a:r>
                      <a:r>
                        <a:rPr lang="it-IT" sz="2600" dirty="0" smtClean="0"/>
                        <a:t> </a:t>
                      </a:r>
                      <a:r>
                        <a:rPr lang="it-IT" sz="2600" dirty="0" err="1" smtClean="0"/>
                        <a:t>chain</a:t>
                      </a:r>
                      <a:endParaRPr lang="it-IT" sz="2600" dirty="0"/>
                    </a:p>
                  </a:txBody>
                  <a:tcPr/>
                </a:tc>
                <a:tc>
                  <a:txBody>
                    <a:bodyPr/>
                    <a:lstStyle/>
                    <a:p>
                      <a:r>
                        <a:rPr lang="it-IT" sz="2600" dirty="0" smtClean="0"/>
                        <a:t>network </a:t>
                      </a:r>
                      <a:r>
                        <a:rPr lang="it-IT" sz="2600" dirty="0" err="1" smtClean="0"/>
                        <a:t>of</a:t>
                      </a:r>
                      <a:r>
                        <a:rPr lang="it-IT" sz="2600" dirty="0" smtClean="0"/>
                        <a:t> service </a:t>
                      </a:r>
                      <a:r>
                        <a:rPr lang="it-IT" sz="2600" dirty="0" err="1" smtClean="0"/>
                        <a:t>systems</a:t>
                      </a:r>
                      <a:endParaRPr lang="it-IT" sz="2600" b="0" dirty="0"/>
                    </a:p>
                  </a:txBody>
                  <a:tcPr/>
                </a:tc>
              </a:tr>
              <a:tr h="370840">
                <a:tc>
                  <a:txBody>
                    <a:bodyPr/>
                    <a:lstStyle/>
                    <a:p>
                      <a:r>
                        <a:rPr lang="it-IT" sz="2600" dirty="0" err="1" smtClean="0"/>
                        <a:t>value</a:t>
                      </a:r>
                      <a:r>
                        <a:rPr lang="it-IT" sz="2600" dirty="0" smtClean="0"/>
                        <a:t> </a:t>
                      </a:r>
                      <a:endParaRPr lang="it-IT" sz="2600" dirty="0"/>
                    </a:p>
                  </a:txBody>
                  <a:tcPr/>
                </a:tc>
                <a:tc>
                  <a:txBody>
                    <a:bodyPr/>
                    <a:lstStyle/>
                    <a:p>
                      <a:r>
                        <a:rPr lang="it-IT" sz="2600" dirty="0" smtClean="0"/>
                        <a:t>system</a:t>
                      </a:r>
                      <a:r>
                        <a:rPr lang="it-IT" sz="2600" baseline="0" dirty="0" smtClean="0"/>
                        <a:t> </a:t>
                      </a:r>
                      <a:r>
                        <a:rPr lang="it-IT" sz="2600" baseline="0" dirty="0" err="1" smtClean="0"/>
                        <a:t>enhancement</a:t>
                      </a:r>
                      <a:endParaRPr lang="it-IT" sz="2600" b="0" dirty="0"/>
                    </a:p>
                  </a:txBody>
                  <a:tcPr/>
                </a:tc>
              </a:tr>
              <a:tr h="513928">
                <a:tc>
                  <a:txBody>
                    <a:bodyPr/>
                    <a:lstStyle/>
                    <a:p>
                      <a:r>
                        <a:rPr lang="it-IT" sz="2600" dirty="0" err="1" smtClean="0"/>
                        <a:t>value</a:t>
                      </a:r>
                      <a:r>
                        <a:rPr lang="it-IT" sz="2600" dirty="0" smtClean="0"/>
                        <a:t> </a:t>
                      </a:r>
                      <a:r>
                        <a:rPr lang="it-IT" sz="2600" dirty="0" err="1" smtClean="0"/>
                        <a:t>creation</a:t>
                      </a:r>
                      <a:endParaRPr lang="it-IT" sz="2600" dirty="0"/>
                    </a:p>
                  </a:txBody>
                  <a:tcPr/>
                </a:tc>
                <a:tc>
                  <a:txBody>
                    <a:bodyPr/>
                    <a:lstStyle/>
                    <a:p>
                      <a:r>
                        <a:rPr lang="it-IT" sz="2600" dirty="0" err="1" smtClean="0"/>
                        <a:t>effective</a:t>
                      </a:r>
                      <a:r>
                        <a:rPr lang="it-IT" sz="2600" dirty="0" smtClean="0"/>
                        <a:t> benefit</a:t>
                      </a:r>
                      <a:endParaRPr lang="it-IT" sz="2600"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600" kern="1200" dirty="0" err="1" smtClean="0"/>
                        <a:t>value</a:t>
                      </a:r>
                      <a:r>
                        <a:rPr lang="it-IT" sz="2600" kern="1200" baseline="0" dirty="0" smtClean="0"/>
                        <a:t> </a:t>
                      </a:r>
                      <a:r>
                        <a:rPr lang="it-IT" sz="2600" kern="1200" baseline="0" dirty="0" err="1" smtClean="0"/>
                        <a:t>co-creation</a:t>
                      </a:r>
                      <a:endParaRPr lang="it-IT" sz="2600" b="1"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600" dirty="0" err="1" smtClean="0"/>
                        <a:t>win-win</a:t>
                      </a:r>
                      <a:r>
                        <a:rPr lang="it-IT" sz="2600" dirty="0" smtClean="0"/>
                        <a:t> </a:t>
                      </a:r>
                      <a:r>
                        <a:rPr lang="it-IT" sz="2600" dirty="0" err="1" smtClean="0"/>
                        <a:t>logic</a:t>
                      </a:r>
                      <a:r>
                        <a:rPr lang="it-IT" sz="2600" dirty="0" smtClean="0"/>
                        <a:t> </a:t>
                      </a:r>
                      <a:endParaRPr lang="it-IT" sz="2600" b="0" dirty="0"/>
                    </a:p>
                  </a:txBody>
                  <a:tcPr/>
                </a:tc>
              </a:tr>
              <a:tr h="370840">
                <a:tc>
                  <a:txBody>
                    <a:bodyPr/>
                    <a:lstStyle/>
                    <a:p>
                      <a:r>
                        <a:rPr lang="it-IT" sz="2600" kern="1200" dirty="0" err="1" smtClean="0"/>
                        <a:t>competitiveness</a:t>
                      </a:r>
                      <a:endParaRPr lang="it-IT" sz="2600" b="1" kern="1200" dirty="0">
                        <a:solidFill>
                          <a:schemeClr val="dk1"/>
                        </a:solidFill>
                        <a:latin typeface="+mn-lt"/>
                        <a:ea typeface="+mn-ea"/>
                        <a:cs typeface="+mn-cs"/>
                      </a:endParaRPr>
                    </a:p>
                  </a:txBody>
                  <a:tcPr/>
                </a:tc>
                <a:tc>
                  <a:txBody>
                    <a:bodyPr/>
                    <a:lstStyle/>
                    <a:p>
                      <a:r>
                        <a:rPr lang="it-IT" sz="2600" dirty="0" err="1" smtClean="0"/>
                        <a:t>perceived</a:t>
                      </a:r>
                      <a:r>
                        <a:rPr lang="it-IT" sz="2600" baseline="0" dirty="0" smtClean="0"/>
                        <a:t> </a:t>
                      </a:r>
                      <a:r>
                        <a:rPr lang="it-IT" sz="2600" baseline="0" dirty="0" err="1" smtClean="0"/>
                        <a:t>value</a:t>
                      </a:r>
                      <a:endParaRPr lang="it-IT" sz="2600" b="0" dirty="0"/>
                    </a:p>
                  </a:txBody>
                  <a:tcPr/>
                </a:tc>
              </a:tr>
              <a:tr h="370840">
                <a:tc>
                  <a:txBody>
                    <a:bodyPr/>
                    <a:lstStyle/>
                    <a:p>
                      <a:r>
                        <a:rPr lang="it-IT" sz="2600" dirty="0" err="1" smtClean="0"/>
                        <a:t>viability</a:t>
                      </a:r>
                      <a:endParaRPr lang="it-IT" sz="2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600" dirty="0" err="1" smtClean="0"/>
                        <a:t>adaptive</a:t>
                      </a:r>
                      <a:r>
                        <a:rPr lang="it-IT" sz="2600" baseline="0" dirty="0" smtClean="0"/>
                        <a:t> system </a:t>
                      </a:r>
                      <a:r>
                        <a:rPr lang="it-IT" sz="2600" baseline="0" dirty="0" err="1" smtClean="0"/>
                        <a:t>ability</a:t>
                      </a:r>
                      <a:endParaRPr lang="it-IT" sz="2600" b="0" dirty="0"/>
                    </a:p>
                  </a:txBody>
                  <a:tcPr/>
                </a:tc>
              </a:tr>
            </a:tbl>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C:\Users\notaro\AppData\Local\Microsoft\Windows\Temporary Internet Files\Content.IE5\A8WMESZG\MCj04380590000[1].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428628" y="545031"/>
            <a:ext cx="2786082" cy="2786082"/>
          </a:xfrm>
          <a:prstGeom prst="rect">
            <a:avLst/>
          </a:prstGeom>
          <a:noFill/>
        </p:spPr>
      </p:pic>
      <p:pic>
        <p:nvPicPr>
          <p:cNvPr id="1036" name="Picture 12" descr="C:\Users\notaro\AppData\Local\Microsoft\Windows\Temporary Internet Files\Content.IE5\LGETRP9T\MCj04380650000[1].png"/>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3286116" y="3402551"/>
            <a:ext cx="2743200" cy="2743200"/>
          </a:xfrm>
          <a:prstGeom prst="rect">
            <a:avLst/>
          </a:prstGeom>
          <a:noFill/>
        </p:spPr>
      </p:pic>
      <p:pic>
        <p:nvPicPr>
          <p:cNvPr id="1037" name="Picture 13" descr="C:\Users\notaro\AppData\Local\Microsoft\Windows\Temporary Internet Files\Content.IE5\NU0SNWJX\MCj04380660000[1].png"/>
          <p:cNvPicPr>
            <a:picLocks noChangeAspect="1" noChangeArrowheads="1"/>
          </p:cNvPicPr>
          <p:nvPr/>
        </p:nvPicPr>
        <p:blipFill>
          <a:blip r:embed="rId5" cstate="print">
            <a:duotone>
              <a:prstClr val="black"/>
              <a:srgbClr val="D9C3A5">
                <a:tint val="50000"/>
                <a:satMod val="180000"/>
              </a:srgbClr>
            </a:duotone>
          </a:blip>
          <a:srcRect/>
          <a:stretch>
            <a:fillRect/>
          </a:stretch>
        </p:blipFill>
        <p:spPr bwMode="auto">
          <a:xfrm>
            <a:off x="428628" y="3402551"/>
            <a:ext cx="2743200" cy="2743200"/>
          </a:xfrm>
          <a:prstGeom prst="rect">
            <a:avLst/>
          </a:prstGeom>
          <a:noFill/>
        </p:spPr>
      </p:pic>
      <p:pic>
        <p:nvPicPr>
          <p:cNvPr id="1038" name="Picture 14" descr="C:\Users\notaro\AppData\Local\Microsoft\Windows\Temporary Internet Files\Content.IE5\H2OWR0QU\MCj04380610000[1].png"/>
          <p:cNvPicPr>
            <a:picLocks noChangeAspect="1" noChangeArrowheads="1"/>
          </p:cNvPicPr>
          <p:nvPr/>
        </p:nvPicPr>
        <p:blipFill>
          <a:blip r:embed="rId6" cstate="print">
            <a:duotone>
              <a:prstClr val="black"/>
              <a:srgbClr val="D9C3A5">
                <a:tint val="50000"/>
                <a:satMod val="180000"/>
              </a:srgbClr>
            </a:duotone>
          </a:blip>
          <a:srcRect/>
          <a:stretch>
            <a:fillRect/>
          </a:stretch>
        </p:blipFill>
        <p:spPr bwMode="auto">
          <a:xfrm>
            <a:off x="3214678" y="545031"/>
            <a:ext cx="2743200" cy="2743200"/>
          </a:xfrm>
          <a:prstGeom prst="rect">
            <a:avLst/>
          </a:prstGeom>
          <a:noFill/>
        </p:spPr>
      </p:pic>
      <p:sp>
        <p:nvSpPr>
          <p:cNvPr id="149" name="Connettore 148"/>
          <p:cNvSpPr/>
          <p:nvPr/>
        </p:nvSpPr>
        <p:spPr>
          <a:xfrm>
            <a:off x="4857750" y="1830928"/>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0" name="Connettore 149"/>
          <p:cNvSpPr/>
          <p:nvPr/>
        </p:nvSpPr>
        <p:spPr>
          <a:xfrm>
            <a:off x="4857750" y="4616991"/>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1" name="Connettore 150"/>
          <p:cNvSpPr/>
          <p:nvPr/>
        </p:nvSpPr>
        <p:spPr>
          <a:xfrm>
            <a:off x="1785938" y="1973803"/>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2" name="Connettore 151"/>
          <p:cNvSpPr/>
          <p:nvPr/>
        </p:nvSpPr>
        <p:spPr>
          <a:xfrm>
            <a:off x="2786063" y="4688428"/>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pic>
        <p:nvPicPr>
          <p:cNvPr id="1039" name="Picture 15" descr="C:\Users\notaro\AppData\Local\Microsoft\Windows\Temporary Internet Files\Content.IE5\A8WMESZG\MCj04380630000[1].png"/>
          <p:cNvPicPr>
            <a:picLocks noChangeAspect="1" noChangeArrowheads="1"/>
          </p:cNvPicPr>
          <p:nvPr/>
        </p:nvPicPr>
        <p:blipFill>
          <a:blip r:embed="rId7" cstate="print">
            <a:duotone>
              <a:prstClr val="black"/>
              <a:srgbClr val="D9C3A5">
                <a:tint val="50000"/>
                <a:satMod val="180000"/>
              </a:srgbClr>
            </a:duotone>
          </a:blip>
          <a:srcRect/>
          <a:stretch>
            <a:fillRect/>
          </a:stretch>
        </p:blipFill>
        <p:spPr bwMode="auto">
          <a:xfrm>
            <a:off x="6043642" y="545031"/>
            <a:ext cx="2743200" cy="2743200"/>
          </a:xfrm>
          <a:prstGeom prst="rect">
            <a:avLst/>
          </a:prstGeom>
          <a:noFill/>
        </p:spPr>
      </p:pic>
      <p:pic>
        <p:nvPicPr>
          <p:cNvPr id="1040" name="Picture 16" descr="C:\Users\notaro\AppData\Local\Microsoft\Windows\Temporary Internet Files\Content.IE5\LGETRP9T\MCj04380670000[1].png"/>
          <p:cNvPicPr>
            <a:picLocks noChangeAspect="1" noChangeArrowheads="1"/>
          </p:cNvPicPr>
          <p:nvPr/>
        </p:nvPicPr>
        <p:blipFill>
          <a:blip r:embed="rId8" cstate="print">
            <a:duotone>
              <a:prstClr val="black"/>
              <a:srgbClr val="D9C3A5">
                <a:tint val="50000"/>
                <a:satMod val="180000"/>
              </a:srgbClr>
            </a:duotone>
          </a:blip>
          <a:srcRect/>
          <a:stretch>
            <a:fillRect/>
          </a:stretch>
        </p:blipFill>
        <p:spPr bwMode="auto">
          <a:xfrm>
            <a:off x="5972205" y="3331113"/>
            <a:ext cx="2786082" cy="2786082"/>
          </a:xfrm>
          <a:prstGeom prst="rect">
            <a:avLst/>
          </a:prstGeom>
          <a:noFill/>
        </p:spPr>
      </p:pic>
      <p:sp>
        <p:nvSpPr>
          <p:cNvPr id="155" name="Connettore 154"/>
          <p:cNvSpPr/>
          <p:nvPr/>
        </p:nvSpPr>
        <p:spPr>
          <a:xfrm>
            <a:off x="7500938" y="2045241"/>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6" name="Connettore 155"/>
          <p:cNvSpPr/>
          <p:nvPr/>
        </p:nvSpPr>
        <p:spPr>
          <a:xfrm>
            <a:off x="6715125" y="4616991"/>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7" name="Connettore 156"/>
          <p:cNvSpPr/>
          <p:nvPr/>
        </p:nvSpPr>
        <p:spPr>
          <a:xfrm>
            <a:off x="4857750" y="4188366"/>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8" name="Connettore 157"/>
          <p:cNvSpPr/>
          <p:nvPr/>
        </p:nvSpPr>
        <p:spPr>
          <a:xfrm>
            <a:off x="1571625" y="1830928"/>
            <a:ext cx="142875" cy="142875"/>
          </a:xfrm>
          <a:prstGeom prst="flowChartConnector">
            <a:avLst/>
          </a:prstGeom>
          <a:solidFill>
            <a:schemeClr val="accent2">
              <a:lumMod val="40000"/>
              <a:lumOff val="60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160" name="Connettore 1 159"/>
          <p:cNvCxnSpPr>
            <a:stCxn id="152" idx="4"/>
            <a:endCxn id="158" idx="5"/>
          </p:cNvCxnSpPr>
          <p:nvPr/>
        </p:nvCxnSpPr>
        <p:spPr>
          <a:xfrm rot="5400000" flipH="1">
            <a:off x="836613" y="2810416"/>
            <a:ext cx="2878137" cy="116363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1" name="Connettore 1 160"/>
          <p:cNvCxnSpPr>
            <a:stCxn id="149" idx="2"/>
            <a:endCxn id="155" idx="5"/>
          </p:cNvCxnSpPr>
          <p:nvPr/>
        </p:nvCxnSpPr>
        <p:spPr>
          <a:xfrm rot="10800000" flipH="1" flipV="1">
            <a:off x="4857750" y="1902366"/>
            <a:ext cx="2765425" cy="2651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4" name="Connettore 1 163"/>
          <p:cNvCxnSpPr>
            <a:stCxn id="157" idx="0"/>
            <a:endCxn id="155" idx="7"/>
          </p:cNvCxnSpPr>
          <p:nvPr/>
        </p:nvCxnSpPr>
        <p:spPr>
          <a:xfrm rot="5400000" flipH="1" flipV="1">
            <a:off x="5214938" y="1780128"/>
            <a:ext cx="2122488" cy="26939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7" name="Connettore 1 166"/>
          <p:cNvCxnSpPr>
            <a:stCxn id="150" idx="2"/>
            <a:endCxn id="156" idx="5"/>
          </p:cNvCxnSpPr>
          <p:nvPr/>
        </p:nvCxnSpPr>
        <p:spPr>
          <a:xfrm rot="10800000" flipH="1" flipV="1">
            <a:off x="4857750" y="4688428"/>
            <a:ext cx="1979613" cy="508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0" name="Connettore 1 169"/>
          <p:cNvCxnSpPr>
            <a:stCxn id="150" idx="3"/>
            <a:endCxn id="151" idx="2"/>
          </p:cNvCxnSpPr>
          <p:nvPr/>
        </p:nvCxnSpPr>
        <p:spPr>
          <a:xfrm rot="5400000" flipH="1">
            <a:off x="1985169" y="1846010"/>
            <a:ext cx="2693987" cy="30924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5" name="Connettore 1 174"/>
          <p:cNvCxnSpPr>
            <a:stCxn id="156" idx="4"/>
            <a:endCxn id="155" idx="7"/>
          </p:cNvCxnSpPr>
          <p:nvPr/>
        </p:nvCxnSpPr>
        <p:spPr>
          <a:xfrm rot="5400000" flipH="1" flipV="1">
            <a:off x="5857875" y="2994566"/>
            <a:ext cx="2693988" cy="83661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8" name="Connettore 1 177"/>
          <p:cNvCxnSpPr>
            <a:stCxn id="152" idx="7"/>
            <a:endCxn id="150" idx="3"/>
          </p:cNvCxnSpPr>
          <p:nvPr/>
        </p:nvCxnSpPr>
        <p:spPr>
          <a:xfrm rot="16200000" flipH="1">
            <a:off x="3878263" y="3739103"/>
            <a:ext cx="30162" cy="19700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1" name="Connettore 1 180"/>
          <p:cNvCxnSpPr>
            <a:stCxn id="151" idx="6"/>
            <a:endCxn id="149" idx="4"/>
          </p:cNvCxnSpPr>
          <p:nvPr/>
        </p:nvCxnSpPr>
        <p:spPr>
          <a:xfrm flipV="1">
            <a:off x="1928813" y="1973803"/>
            <a:ext cx="3000375" cy="714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4" name="Connettore 1 183"/>
          <p:cNvCxnSpPr>
            <a:stCxn id="157" idx="5"/>
            <a:endCxn id="149" idx="5"/>
          </p:cNvCxnSpPr>
          <p:nvPr/>
        </p:nvCxnSpPr>
        <p:spPr>
          <a:xfrm rot="5400000" flipH="1">
            <a:off x="3800475" y="3131091"/>
            <a:ext cx="2357437"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a:stCxn id="157" idx="5"/>
            <a:endCxn id="156" idx="5"/>
          </p:cNvCxnSpPr>
          <p:nvPr/>
        </p:nvCxnSpPr>
        <p:spPr>
          <a:xfrm rot="16200000" flipH="1">
            <a:off x="5694363" y="3596228"/>
            <a:ext cx="428625" cy="185737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96" name="Figura a mano libera 195"/>
          <p:cNvSpPr/>
          <p:nvPr/>
        </p:nvSpPr>
        <p:spPr>
          <a:xfrm>
            <a:off x="1246188" y="1391191"/>
            <a:ext cx="6662737" cy="3878262"/>
          </a:xfrm>
          <a:custGeom>
            <a:avLst/>
            <a:gdLst>
              <a:gd name="connsiteX0" fmla="*/ 3693995 w 6662383"/>
              <a:gd name="connsiteY0" fmla="*/ 2895600 h 3878238"/>
              <a:gd name="connsiteX1" fmla="*/ 6355308 w 6662383"/>
              <a:gd name="connsiteY1" fmla="*/ 698310 h 3878238"/>
              <a:gd name="connsiteX2" fmla="*/ 5536442 w 6662383"/>
              <a:gd name="connsiteY2" fmla="*/ 3359624 h 3878238"/>
              <a:gd name="connsiteX3" fmla="*/ 3584812 w 6662383"/>
              <a:gd name="connsiteY3" fmla="*/ 2881952 h 3878238"/>
              <a:gd name="connsiteX4" fmla="*/ 595953 w 6662383"/>
              <a:gd name="connsiteY4" fmla="*/ 630072 h 3878238"/>
              <a:gd name="connsiteX5" fmla="*/ 1592239 w 6662383"/>
              <a:gd name="connsiteY5" fmla="*/ 3441510 h 3878238"/>
              <a:gd name="connsiteX6" fmla="*/ 3748586 w 6662383"/>
              <a:gd name="connsiteY6" fmla="*/ 3250442 h 3878238"/>
              <a:gd name="connsiteX7" fmla="*/ 3666699 w 6662383"/>
              <a:gd name="connsiteY7" fmla="*/ 452651 h 3878238"/>
              <a:gd name="connsiteX8" fmla="*/ 445827 w 6662383"/>
              <a:gd name="connsiteY8" fmla="*/ 534537 h 3878238"/>
              <a:gd name="connsiteX9" fmla="*/ 6341660 w 6662383"/>
              <a:gd name="connsiteY9" fmla="*/ 752902 h 3878238"/>
              <a:gd name="connsiteX10" fmla="*/ 6341660 w 6662383"/>
              <a:gd name="connsiteY10" fmla="*/ 752902 h 387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2383" h="3878238">
                <a:moveTo>
                  <a:pt x="3693995" y="2895600"/>
                </a:moveTo>
                <a:cubicBezTo>
                  <a:pt x="4871114" y="1758286"/>
                  <a:pt x="6048234" y="620973"/>
                  <a:pt x="6355308" y="698310"/>
                </a:cubicBezTo>
                <a:cubicBezTo>
                  <a:pt x="6662383" y="775647"/>
                  <a:pt x="5998191" y="2995684"/>
                  <a:pt x="5536442" y="3359624"/>
                </a:cubicBezTo>
                <a:cubicBezTo>
                  <a:pt x="5074693" y="3723564"/>
                  <a:pt x="4408227" y="3336877"/>
                  <a:pt x="3584812" y="2881952"/>
                </a:cubicBezTo>
                <a:cubicBezTo>
                  <a:pt x="2761397" y="2427027"/>
                  <a:pt x="928048" y="536812"/>
                  <a:pt x="595953" y="630072"/>
                </a:cubicBezTo>
                <a:cubicBezTo>
                  <a:pt x="263858" y="723332"/>
                  <a:pt x="1066800" y="3004782"/>
                  <a:pt x="1592239" y="3441510"/>
                </a:cubicBezTo>
                <a:cubicBezTo>
                  <a:pt x="2117678" y="3878238"/>
                  <a:pt x="3402843" y="3748585"/>
                  <a:pt x="3748586" y="3250442"/>
                </a:cubicBezTo>
                <a:cubicBezTo>
                  <a:pt x="4094329" y="2752299"/>
                  <a:pt x="4217159" y="905302"/>
                  <a:pt x="3666699" y="452651"/>
                </a:cubicBezTo>
                <a:cubicBezTo>
                  <a:pt x="3116239" y="0"/>
                  <a:pt x="0" y="484495"/>
                  <a:pt x="445827" y="534537"/>
                </a:cubicBezTo>
                <a:cubicBezTo>
                  <a:pt x="891654" y="584579"/>
                  <a:pt x="6341660" y="752902"/>
                  <a:pt x="6341660" y="752902"/>
                </a:cubicBezTo>
                <a:lnTo>
                  <a:pt x="6341660" y="752902"/>
                </a:lnTo>
              </a:path>
            </a:pathLst>
          </a:custGeom>
          <a:ln>
            <a:prstDash val="dashDot"/>
          </a:ln>
        </p:spPr>
        <p:style>
          <a:lnRef idx="3">
            <a:schemeClr val="accent6"/>
          </a:lnRef>
          <a:fillRef idx="0">
            <a:schemeClr val="accent6"/>
          </a:fillRef>
          <a:effectRef idx="2">
            <a:schemeClr val="accent6"/>
          </a:effectRef>
          <a:fontRef idx="minor">
            <a:schemeClr val="tx1"/>
          </a:fontRef>
        </p:style>
        <p:txBody>
          <a:bodyPr anchor="ctr"/>
          <a:lstStyle/>
          <a:p>
            <a:pPr algn="ctr" fontAlgn="auto">
              <a:spcBef>
                <a:spcPts val="0"/>
              </a:spcBef>
              <a:spcAft>
                <a:spcPts val="0"/>
              </a:spcAft>
              <a:defRPr/>
            </a:pPr>
            <a:endParaRPr lang="it-IT"/>
          </a:p>
        </p:txBody>
      </p:sp>
      <p:sp>
        <p:nvSpPr>
          <p:cNvPr id="28" name="CasellaDiTesto 27"/>
          <p:cNvSpPr txBox="1"/>
          <p:nvPr/>
        </p:nvSpPr>
        <p:spPr>
          <a:xfrm rot="20730570">
            <a:off x="7167317" y="5822257"/>
            <a:ext cx="2714644" cy="369332"/>
          </a:xfrm>
          <a:prstGeom prst="rect">
            <a:avLst/>
          </a:prstGeom>
          <a:noFill/>
        </p:spPr>
        <p:txBody>
          <a:bodyPr spcFirstLastPara="1">
            <a:prstTxWarp prst="textArchDown">
              <a:avLst>
                <a:gd name="adj" fmla="val 21566801"/>
              </a:avLst>
            </a:prstTxWarp>
            <a:spAutoFit/>
          </a:bodyPr>
          <a:lstStyle/>
          <a:p>
            <a:pPr fontAlgn="auto">
              <a:spcBef>
                <a:spcPts val="0"/>
              </a:spcBef>
              <a:spcAft>
                <a:spcPts val="0"/>
              </a:spcAft>
              <a:defRPr/>
            </a:pPr>
            <a:r>
              <a:rPr lang="it-IT" b="1" dirty="0" err="1" smtClean="0">
                <a:solidFill>
                  <a:schemeClr val="accent6">
                    <a:lumMod val="75000"/>
                  </a:schemeClr>
                </a:solidFill>
                <a:effectLst>
                  <a:innerShdw blurRad="63500" dist="50800" dir="5400000">
                    <a:prstClr val="black">
                      <a:alpha val="50000"/>
                    </a:prstClr>
                  </a:innerShdw>
                </a:effectLst>
                <a:latin typeface="Lucida Handwriting" pitchFamily="66" charset="0"/>
              </a:rPr>
              <a:t>Perspective</a:t>
            </a:r>
            <a:endParaRPr lang="it-IT" b="1" dirty="0">
              <a:solidFill>
                <a:schemeClr val="accent6">
                  <a:lumMod val="75000"/>
                </a:schemeClr>
              </a:solidFill>
              <a:effectLst>
                <a:innerShdw blurRad="63500" dist="50800" dir="5400000">
                  <a:prstClr val="black">
                    <a:alpha val="50000"/>
                  </a:prstClr>
                </a:innerShdw>
              </a:effectLst>
              <a:latin typeface="Lucida Handwriting" pitchFamily="66" charset="0"/>
            </a:endParaRPr>
          </a:p>
        </p:txBody>
      </p:sp>
      <p:sp>
        <p:nvSpPr>
          <p:cNvPr id="29"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aborazione 5"/>
          <p:cNvSpPr/>
          <p:nvPr/>
        </p:nvSpPr>
        <p:spPr>
          <a:xfrm>
            <a:off x="467544" y="1268760"/>
            <a:ext cx="8072437" cy="3857625"/>
          </a:xfrm>
          <a:prstGeom prst="flowChartProcess">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it-IT"/>
          </a:p>
        </p:txBody>
      </p:sp>
      <p:pic>
        <p:nvPicPr>
          <p:cNvPr id="2052" name="Picture 4" descr="http://upload.wikimedia.org/wikipedia/commons/f/f3/World_map_blank_gmt.png"/>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681829" y="1483054"/>
            <a:ext cx="7643866" cy="346471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Connettore 7"/>
          <p:cNvSpPr/>
          <p:nvPr/>
        </p:nvSpPr>
        <p:spPr>
          <a:xfrm>
            <a:off x="4793481" y="1851373"/>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9" name="Connettore 8"/>
          <p:cNvSpPr/>
          <p:nvPr/>
        </p:nvSpPr>
        <p:spPr>
          <a:xfrm>
            <a:off x="4793481" y="4637435"/>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 name="Connettore 9"/>
          <p:cNvSpPr/>
          <p:nvPr/>
        </p:nvSpPr>
        <p:spPr>
          <a:xfrm>
            <a:off x="1721669" y="1994248"/>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1" name="Connettore 10"/>
          <p:cNvSpPr/>
          <p:nvPr/>
        </p:nvSpPr>
        <p:spPr>
          <a:xfrm>
            <a:off x="2721794" y="4708873"/>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2" name="Connettore 11"/>
          <p:cNvSpPr/>
          <p:nvPr/>
        </p:nvSpPr>
        <p:spPr>
          <a:xfrm>
            <a:off x="7436669" y="2065685"/>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3" name="Connettore 12"/>
          <p:cNvSpPr/>
          <p:nvPr/>
        </p:nvSpPr>
        <p:spPr>
          <a:xfrm>
            <a:off x="6650856" y="4637435"/>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4" name="Connettore 13"/>
          <p:cNvSpPr/>
          <p:nvPr/>
        </p:nvSpPr>
        <p:spPr>
          <a:xfrm>
            <a:off x="4793481" y="4208810"/>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 name="Connettore 14"/>
          <p:cNvSpPr/>
          <p:nvPr/>
        </p:nvSpPr>
        <p:spPr>
          <a:xfrm>
            <a:off x="1507356" y="1851373"/>
            <a:ext cx="142875" cy="142875"/>
          </a:xfrm>
          <a:prstGeom prst="flowChartConnector">
            <a:avLst/>
          </a:prstGeom>
          <a:solidFill>
            <a:schemeClr val="bg2">
              <a:lumMod val="90000"/>
            </a:schemeClr>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16" name="Connettore 1 15"/>
          <p:cNvCxnSpPr>
            <a:stCxn id="11" idx="4"/>
            <a:endCxn id="15" idx="5"/>
          </p:cNvCxnSpPr>
          <p:nvPr/>
        </p:nvCxnSpPr>
        <p:spPr>
          <a:xfrm rot="5400000" flipH="1">
            <a:off x="771550" y="2830067"/>
            <a:ext cx="2879725" cy="116363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a:stCxn id="8" idx="2"/>
            <a:endCxn id="12" idx="5"/>
          </p:cNvCxnSpPr>
          <p:nvPr/>
        </p:nvCxnSpPr>
        <p:spPr>
          <a:xfrm rot="10800000" flipH="1" flipV="1">
            <a:off x="4793481" y="1922810"/>
            <a:ext cx="2765425" cy="263525"/>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Connettore 1 17"/>
          <p:cNvCxnSpPr>
            <a:stCxn id="14" idx="0"/>
            <a:endCxn id="12" idx="7"/>
          </p:cNvCxnSpPr>
          <p:nvPr/>
        </p:nvCxnSpPr>
        <p:spPr>
          <a:xfrm rot="5400000" flipH="1" flipV="1">
            <a:off x="5150669" y="1800573"/>
            <a:ext cx="2122487" cy="269398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a:stCxn id="9" idx="2"/>
            <a:endCxn id="13" idx="5"/>
          </p:cNvCxnSpPr>
          <p:nvPr/>
        </p:nvCxnSpPr>
        <p:spPr>
          <a:xfrm rot="10800000" flipH="1" flipV="1">
            <a:off x="4793481" y="4708873"/>
            <a:ext cx="1979613" cy="4921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a:stCxn id="9" idx="3"/>
            <a:endCxn id="10" idx="2"/>
          </p:cNvCxnSpPr>
          <p:nvPr/>
        </p:nvCxnSpPr>
        <p:spPr>
          <a:xfrm rot="5400000" flipH="1">
            <a:off x="1921694" y="1865660"/>
            <a:ext cx="2692400" cy="309245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a:stCxn id="13" idx="4"/>
            <a:endCxn id="12" idx="7"/>
          </p:cNvCxnSpPr>
          <p:nvPr/>
        </p:nvCxnSpPr>
        <p:spPr>
          <a:xfrm rot="5400000" flipH="1" flipV="1">
            <a:off x="5793606" y="3015011"/>
            <a:ext cx="2693987" cy="836612"/>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Connettore 1 21"/>
          <p:cNvCxnSpPr>
            <a:stCxn id="11" idx="7"/>
            <a:endCxn id="9" idx="3"/>
          </p:cNvCxnSpPr>
          <p:nvPr/>
        </p:nvCxnSpPr>
        <p:spPr>
          <a:xfrm rot="16200000" flipH="1">
            <a:off x="3814787" y="3758754"/>
            <a:ext cx="28575" cy="197008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Connettore 1 22"/>
          <p:cNvCxnSpPr>
            <a:stCxn id="10" idx="6"/>
            <a:endCxn id="8" idx="4"/>
          </p:cNvCxnSpPr>
          <p:nvPr/>
        </p:nvCxnSpPr>
        <p:spPr>
          <a:xfrm flipV="1">
            <a:off x="1864544" y="1994248"/>
            <a:ext cx="3000375" cy="7143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Connettore 1 23"/>
          <p:cNvCxnSpPr>
            <a:stCxn id="14" idx="5"/>
            <a:endCxn id="8" idx="5"/>
          </p:cNvCxnSpPr>
          <p:nvPr/>
        </p:nvCxnSpPr>
        <p:spPr>
          <a:xfrm rot="5400000" flipH="1">
            <a:off x="3736206" y="3151535"/>
            <a:ext cx="2357438" cy="158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Connettore 1 24"/>
          <p:cNvCxnSpPr>
            <a:stCxn id="14" idx="5"/>
            <a:endCxn id="13" idx="5"/>
          </p:cNvCxnSpPr>
          <p:nvPr/>
        </p:nvCxnSpPr>
        <p:spPr>
          <a:xfrm rot="16200000" flipH="1">
            <a:off x="5630094" y="3615085"/>
            <a:ext cx="428625" cy="1857375"/>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6" name="Figura a mano libera 25"/>
          <p:cNvSpPr/>
          <p:nvPr/>
        </p:nvSpPr>
        <p:spPr>
          <a:xfrm>
            <a:off x="1181919" y="1268760"/>
            <a:ext cx="6662737" cy="3878263"/>
          </a:xfrm>
          <a:custGeom>
            <a:avLst/>
            <a:gdLst>
              <a:gd name="connsiteX0" fmla="*/ 3693995 w 6662383"/>
              <a:gd name="connsiteY0" fmla="*/ 2895600 h 3878238"/>
              <a:gd name="connsiteX1" fmla="*/ 6355308 w 6662383"/>
              <a:gd name="connsiteY1" fmla="*/ 698310 h 3878238"/>
              <a:gd name="connsiteX2" fmla="*/ 5536442 w 6662383"/>
              <a:gd name="connsiteY2" fmla="*/ 3359624 h 3878238"/>
              <a:gd name="connsiteX3" fmla="*/ 3584812 w 6662383"/>
              <a:gd name="connsiteY3" fmla="*/ 2881952 h 3878238"/>
              <a:gd name="connsiteX4" fmla="*/ 595953 w 6662383"/>
              <a:gd name="connsiteY4" fmla="*/ 630072 h 3878238"/>
              <a:gd name="connsiteX5" fmla="*/ 1592239 w 6662383"/>
              <a:gd name="connsiteY5" fmla="*/ 3441510 h 3878238"/>
              <a:gd name="connsiteX6" fmla="*/ 3748586 w 6662383"/>
              <a:gd name="connsiteY6" fmla="*/ 3250442 h 3878238"/>
              <a:gd name="connsiteX7" fmla="*/ 3666699 w 6662383"/>
              <a:gd name="connsiteY7" fmla="*/ 452651 h 3878238"/>
              <a:gd name="connsiteX8" fmla="*/ 445827 w 6662383"/>
              <a:gd name="connsiteY8" fmla="*/ 534537 h 3878238"/>
              <a:gd name="connsiteX9" fmla="*/ 6341660 w 6662383"/>
              <a:gd name="connsiteY9" fmla="*/ 752902 h 3878238"/>
              <a:gd name="connsiteX10" fmla="*/ 6341660 w 6662383"/>
              <a:gd name="connsiteY10" fmla="*/ 752902 h 387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2383" h="3878238">
                <a:moveTo>
                  <a:pt x="3693995" y="2895600"/>
                </a:moveTo>
                <a:cubicBezTo>
                  <a:pt x="4871114" y="1758286"/>
                  <a:pt x="6048234" y="620973"/>
                  <a:pt x="6355308" y="698310"/>
                </a:cubicBezTo>
                <a:cubicBezTo>
                  <a:pt x="6662383" y="775647"/>
                  <a:pt x="5998191" y="2995684"/>
                  <a:pt x="5536442" y="3359624"/>
                </a:cubicBezTo>
                <a:cubicBezTo>
                  <a:pt x="5074693" y="3723564"/>
                  <a:pt x="4408227" y="3336877"/>
                  <a:pt x="3584812" y="2881952"/>
                </a:cubicBezTo>
                <a:cubicBezTo>
                  <a:pt x="2761397" y="2427027"/>
                  <a:pt x="928048" y="536812"/>
                  <a:pt x="595953" y="630072"/>
                </a:cubicBezTo>
                <a:cubicBezTo>
                  <a:pt x="263858" y="723332"/>
                  <a:pt x="1066800" y="3004782"/>
                  <a:pt x="1592239" y="3441510"/>
                </a:cubicBezTo>
                <a:cubicBezTo>
                  <a:pt x="2117678" y="3878238"/>
                  <a:pt x="3402843" y="3748585"/>
                  <a:pt x="3748586" y="3250442"/>
                </a:cubicBezTo>
                <a:cubicBezTo>
                  <a:pt x="4094329" y="2752299"/>
                  <a:pt x="4217159" y="905302"/>
                  <a:pt x="3666699" y="452651"/>
                </a:cubicBezTo>
                <a:cubicBezTo>
                  <a:pt x="3116239" y="0"/>
                  <a:pt x="0" y="484495"/>
                  <a:pt x="445827" y="534537"/>
                </a:cubicBezTo>
                <a:cubicBezTo>
                  <a:pt x="891654" y="584579"/>
                  <a:pt x="6341660" y="752902"/>
                  <a:pt x="6341660" y="752902"/>
                </a:cubicBezTo>
                <a:lnTo>
                  <a:pt x="6341660" y="752902"/>
                </a:lnTo>
              </a:path>
            </a:pathLst>
          </a:custGeom>
          <a:ln>
            <a:solidFill>
              <a:schemeClr val="bg2">
                <a:lumMod val="50000"/>
              </a:schemeClr>
            </a:solidFill>
            <a:prstDash val="dashDot"/>
          </a:ln>
        </p:spPr>
        <p:style>
          <a:lnRef idx="3">
            <a:schemeClr val="accent6"/>
          </a:lnRef>
          <a:fillRef idx="0">
            <a:schemeClr val="accent6"/>
          </a:fillRef>
          <a:effectRef idx="2">
            <a:schemeClr val="accent6"/>
          </a:effectRef>
          <a:fontRef idx="minor">
            <a:schemeClr val="tx1"/>
          </a:fontRef>
        </p:style>
        <p:txBody>
          <a:bodyPr anchor="ctr"/>
          <a:lstStyle/>
          <a:p>
            <a:pPr algn="ctr" fontAlgn="auto">
              <a:spcBef>
                <a:spcPts val="0"/>
              </a:spcBef>
              <a:spcAft>
                <a:spcPts val="0"/>
              </a:spcAft>
              <a:defRPr/>
            </a:pPr>
            <a:endParaRPr lang="it-IT"/>
          </a:p>
        </p:txBody>
      </p:sp>
      <p:sp>
        <p:nvSpPr>
          <p:cNvPr id="27" name="CasellaDiTesto 26"/>
          <p:cNvSpPr txBox="1"/>
          <p:nvPr/>
        </p:nvSpPr>
        <p:spPr>
          <a:xfrm rot="20730570">
            <a:off x="6913475" y="4860597"/>
            <a:ext cx="3047822" cy="369332"/>
          </a:xfrm>
          <a:prstGeom prst="rect">
            <a:avLst/>
          </a:prstGeom>
          <a:noFill/>
        </p:spPr>
        <p:txBody>
          <a:bodyPr spcFirstLastPara="1">
            <a:prstTxWarp prst="textArchDown">
              <a:avLst>
                <a:gd name="adj" fmla="val 21566801"/>
              </a:avLst>
            </a:prstTxWarp>
            <a:spAutoFit/>
          </a:bodyPr>
          <a:lstStyle/>
          <a:p>
            <a:pPr fontAlgn="auto">
              <a:spcBef>
                <a:spcPts val="0"/>
              </a:spcBef>
              <a:spcAft>
                <a:spcPts val="0"/>
              </a:spcAft>
              <a:defRPr/>
            </a:pPr>
            <a:r>
              <a:rPr lang="it-IT" b="1" dirty="0" err="1" smtClean="0">
                <a:solidFill>
                  <a:schemeClr val="bg2">
                    <a:lumMod val="25000"/>
                  </a:schemeClr>
                </a:solidFill>
                <a:effectLst>
                  <a:innerShdw blurRad="63500" dist="50800" dir="5400000">
                    <a:prstClr val="black">
                      <a:alpha val="50000"/>
                    </a:prstClr>
                  </a:innerShdw>
                </a:effectLst>
                <a:latin typeface="Lucida Handwriting" pitchFamily="66" charset="0"/>
              </a:rPr>
              <a:t>Perspective</a:t>
            </a:r>
            <a:endParaRPr lang="it-IT" b="1" dirty="0">
              <a:solidFill>
                <a:schemeClr val="bg2">
                  <a:lumMod val="25000"/>
                </a:schemeClr>
              </a:solidFill>
              <a:effectLst>
                <a:innerShdw blurRad="63500" dist="50800" dir="5400000">
                  <a:prstClr val="black">
                    <a:alpha val="50000"/>
                  </a:prstClr>
                </a:innerShdw>
              </a:effectLst>
              <a:latin typeface="Lucida Handwriting" pitchFamily="66" charset="0"/>
            </a:endParaRPr>
          </a:p>
        </p:txBody>
      </p:sp>
      <p:sp>
        <p:nvSpPr>
          <p:cNvPr id="28"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aborazione 8"/>
          <p:cNvSpPr/>
          <p:nvPr/>
        </p:nvSpPr>
        <p:spPr>
          <a:xfrm>
            <a:off x="538163" y="945802"/>
            <a:ext cx="8072437" cy="4643438"/>
          </a:xfrm>
          <a:prstGeom prst="flowChartProcess">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it-IT"/>
          </a:p>
        </p:txBody>
      </p:sp>
      <p:pic>
        <p:nvPicPr>
          <p:cNvPr id="2050" name="Picture 2" descr="http://spacesuityoga.files.wordpress.com/2008/11/brain-763982-1.jpg"/>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1037878" y="1803035"/>
            <a:ext cx="3305175" cy="3295650"/>
          </a:xfrm>
          <a:prstGeom prst="rect">
            <a:avLst/>
          </a:prstGeom>
          <a:noFill/>
        </p:spPr>
      </p:pic>
      <p:pic>
        <p:nvPicPr>
          <p:cNvPr id="2052" name="Picture 4" descr="http://www.topnews.in/health/files/Brain-Power.jpg"/>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4895530" y="1803035"/>
            <a:ext cx="3286148" cy="3286148"/>
          </a:xfrm>
          <a:prstGeom prst="rect">
            <a:avLst/>
          </a:prstGeom>
          <a:noFill/>
        </p:spPr>
      </p:pic>
      <p:sp>
        <p:nvSpPr>
          <p:cNvPr id="4102" name="Titolo 6"/>
          <p:cNvSpPr>
            <a:spLocks noGrp="1"/>
          </p:cNvSpPr>
          <p:nvPr>
            <p:ph type="title"/>
          </p:nvPr>
        </p:nvSpPr>
        <p:spPr>
          <a:xfrm>
            <a:off x="1138238" y="945802"/>
            <a:ext cx="3186112" cy="774700"/>
          </a:xfrm>
        </p:spPr>
        <p:txBody>
          <a:bodyPr>
            <a:normAutofit fontScale="90000"/>
          </a:bodyPr>
          <a:lstStyle/>
          <a:p>
            <a:pPr eaLnBrk="1" hangingPunct="1"/>
            <a:r>
              <a:rPr lang="it-IT" sz="3200" dirty="0" err="1" smtClean="0"/>
              <a:t>External</a:t>
            </a:r>
            <a:r>
              <a:rPr lang="it-IT" sz="3200" dirty="0" smtClean="0"/>
              <a:t> </a:t>
            </a:r>
            <a:r>
              <a:rPr lang="it-IT" sz="3200" dirty="0" err="1" smtClean="0"/>
              <a:t>influences</a:t>
            </a:r>
            <a:endParaRPr lang="it-IT" sz="3200" dirty="0" smtClean="0"/>
          </a:p>
        </p:txBody>
      </p:sp>
      <p:sp>
        <p:nvSpPr>
          <p:cNvPr id="8" name="Titolo 6"/>
          <p:cNvSpPr txBox="1">
            <a:spLocks/>
          </p:cNvSpPr>
          <p:nvPr/>
        </p:nvSpPr>
        <p:spPr>
          <a:xfrm>
            <a:off x="5110163" y="1017240"/>
            <a:ext cx="2643187" cy="714375"/>
          </a:xfrm>
          <a:prstGeom prst="rect">
            <a:avLst/>
          </a:prstGeom>
        </p:spPr>
        <p:txBody>
          <a:bodyPr anchor="ctr">
            <a:normAutofit fontScale="92500"/>
          </a:bodyPr>
          <a:lstStyle/>
          <a:p>
            <a:pPr algn="ctr" fontAlgn="auto">
              <a:spcAft>
                <a:spcPts val="0"/>
              </a:spcAft>
              <a:defRPr/>
            </a:pPr>
            <a:r>
              <a:rPr lang="it-IT" sz="3200" dirty="0" err="1" smtClean="0">
                <a:latin typeface="+mj-lt"/>
                <a:ea typeface="+mj-ea"/>
                <a:cs typeface="+mj-cs"/>
              </a:rPr>
              <a:t>Internal</a:t>
            </a:r>
            <a:r>
              <a:rPr lang="it-IT" sz="3200" dirty="0" smtClean="0">
                <a:latin typeface="+mj-lt"/>
                <a:ea typeface="+mj-ea"/>
                <a:cs typeface="+mj-cs"/>
              </a:rPr>
              <a:t> </a:t>
            </a:r>
            <a:r>
              <a:rPr lang="it-IT" sz="3200" dirty="0" err="1" smtClean="0">
                <a:latin typeface="+mj-lt"/>
                <a:ea typeface="+mj-ea"/>
                <a:cs typeface="+mj-cs"/>
              </a:rPr>
              <a:t>effects</a:t>
            </a:r>
            <a:endParaRPr lang="it-IT" sz="3200" dirty="0">
              <a:latin typeface="+mj-lt"/>
              <a:ea typeface="+mj-ea"/>
              <a:cs typeface="+mj-cs"/>
            </a:endParaRPr>
          </a:p>
        </p:txBody>
      </p:sp>
      <p:sp>
        <p:nvSpPr>
          <p:cNvPr id="10" name="Freccia a destra 9"/>
          <p:cNvSpPr/>
          <p:nvPr/>
        </p:nvSpPr>
        <p:spPr>
          <a:xfrm>
            <a:off x="2466975" y="2017365"/>
            <a:ext cx="4214813" cy="2286000"/>
          </a:xfrm>
          <a:prstGeom prst="rightArrow">
            <a:avLst>
              <a:gd name="adj1" fmla="val 50000"/>
              <a:gd name="adj2" fmla="val 49633"/>
            </a:avLst>
          </a:prstGeom>
          <a:solidFill>
            <a:schemeClr val="tx1">
              <a:lumMod val="65000"/>
              <a:lumOff val="35000"/>
              <a:alpha val="29000"/>
            </a:schemeClr>
          </a:solidFill>
          <a:ln w="31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3" name="Figura a mano libera 12"/>
          <p:cNvSpPr/>
          <p:nvPr/>
        </p:nvSpPr>
        <p:spPr>
          <a:xfrm>
            <a:off x="1181100" y="2017365"/>
            <a:ext cx="6000750" cy="2714625"/>
          </a:xfrm>
          <a:custGeom>
            <a:avLst/>
            <a:gdLst>
              <a:gd name="connsiteX0" fmla="*/ 147782 w 4943763"/>
              <a:gd name="connsiteY0" fmla="*/ 531091 h 1288473"/>
              <a:gd name="connsiteX1" fmla="*/ 1076036 w 4943763"/>
              <a:gd name="connsiteY1" fmla="*/ 129309 h 1288473"/>
              <a:gd name="connsiteX2" fmla="*/ 1131454 w 4943763"/>
              <a:gd name="connsiteY2" fmla="*/ 655782 h 1288473"/>
              <a:gd name="connsiteX3" fmla="*/ 4096327 w 4943763"/>
              <a:gd name="connsiteY3" fmla="*/ 60036 h 1288473"/>
              <a:gd name="connsiteX4" fmla="*/ 4165600 w 4943763"/>
              <a:gd name="connsiteY4" fmla="*/ 295563 h 1288473"/>
              <a:gd name="connsiteX5" fmla="*/ 4913745 w 4943763"/>
              <a:gd name="connsiteY5" fmla="*/ 378691 h 1288473"/>
              <a:gd name="connsiteX6" fmla="*/ 4345709 w 4943763"/>
              <a:gd name="connsiteY6" fmla="*/ 919018 h 1288473"/>
              <a:gd name="connsiteX7" fmla="*/ 3999345 w 4943763"/>
              <a:gd name="connsiteY7" fmla="*/ 614218 h 1288473"/>
              <a:gd name="connsiteX8" fmla="*/ 1588654 w 4943763"/>
              <a:gd name="connsiteY8" fmla="*/ 406400 h 1288473"/>
              <a:gd name="connsiteX9" fmla="*/ 1173018 w 4943763"/>
              <a:gd name="connsiteY9" fmla="*/ 1112982 h 1288473"/>
              <a:gd name="connsiteX10" fmla="*/ 106218 w 4943763"/>
              <a:gd name="connsiteY10" fmla="*/ 1029854 h 1288473"/>
              <a:gd name="connsiteX11" fmla="*/ 535709 w 4943763"/>
              <a:gd name="connsiteY11" fmla="*/ 655782 h 1288473"/>
              <a:gd name="connsiteX12" fmla="*/ 2697018 w 4943763"/>
              <a:gd name="connsiteY12" fmla="*/ 1265382 h 1288473"/>
              <a:gd name="connsiteX13" fmla="*/ 2766291 w 4943763"/>
              <a:gd name="connsiteY13" fmla="*/ 794327 h 1288473"/>
              <a:gd name="connsiteX14" fmla="*/ 4927600 w 4943763"/>
              <a:gd name="connsiteY14" fmla="*/ 129309 h 1288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943763" h="1288473">
                <a:moveTo>
                  <a:pt x="147782" y="531091"/>
                </a:moveTo>
                <a:cubicBezTo>
                  <a:pt x="529936" y="319809"/>
                  <a:pt x="912091" y="108527"/>
                  <a:pt x="1076036" y="129309"/>
                </a:cubicBezTo>
                <a:cubicBezTo>
                  <a:pt x="1239981" y="150091"/>
                  <a:pt x="628072" y="667327"/>
                  <a:pt x="1131454" y="655782"/>
                </a:cubicBezTo>
                <a:cubicBezTo>
                  <a:pt x="1634836" y="644237"/>
                  <a:pt x="3590636" y="120072"/>
                  <a:pt x="4096327" y="60036"/>
                </a:cubicBezTo>
                <a:cubicBezTo>
                  <a:pt x="4602018" y="0"/>
                  <a:pt x="4029364" y="242454"/>
                  <a:pt x="4165600" y="295563"/>
                </a:cubicBezTo>
                <a:cubicBezTo>
                  <a:pt x="4301836" y="348672"/>
                  <a:pt x="4883727" y="274782"/>
                  <a:pt x="4913745" y="378691"/>
                </a:cubicBezTo>
                <a:cubicBezTo>
                  <a:pt x="4943763" y="482600"/>
                  <a:pt x="4498109" y="879764"/>
                  <a:pt x="4345709" y="919018"/>
                </a:cubicBezTo>
                <a:cubicBezTo>
                  <a:pt x="4193309" y="958272"/>
                  <a:pt x="4458854" y="699654"/>
                  <a:pt x="3999345" y="614218"/>
                </a:cubicBezTo>
                <a:cubicBezTo>
                  <a:pt x="3539836" y="528782"/>
                  <a:pt x="2059709" y="323273"/>
                  <a:pt x="1588654" y="406400"/>
                </a:cubicBezTo>
                <a:cubicBezTo>
                  <a:pt x="1117600" y="489527"/>
                  <a:pt x="1420091" y="1009073"/>
                  <a:pt x="1173018" y="1112982"/>
                </a:cubicBezTo>
                <a:cubicBezTo>
                  <a:pt x="925945" y="1216891"/>
                  <a:pt x="212436" y="1106054"/>
                  <a:pt x="106218" y="1029854"/>
                </a:cubicBezTo>
                <a:cubicBezTo>
                  <a:pt x="0" y="953654"/>
                  <a:pt x="103909" y="616527"/>
                  <a:pt x="535709" y="655782"/>
                </a:cubicBezTo>
                <a:cubicBezTo>
                  <a:pt x="967509" y="695037"/>
                  <a:pt x="2325254" y="1242291"/>
                  <a:pt x="2697018" y="1265382"/>
                </a:cubicBezTo>
                <a:cubicBezTo>
                  <a:pt x="3068782" y="1288473"/>
                  <a:pt x="2394527" y="983673"/>
                  <a:pt x="2766291" y="794327"/>
                </a:cubicBezTo>
                <a:cubicBezTo>
                  <a:pt x="3138055" y="604982"/>
                  <a:pt x="4032827" y="367145"/>
                  <a:pt x="4927600" y="129309"/>
                </a:cubicBezTo>
              </a:path>
            </a:pathLst>
          </a:custGeom>
          <a:ln>
            <a:prstDash val="dashDot"/>
          </a:ln>
        </p:spPr>
        <p:style>
          <a:lnRef idx="3">
            <a:schemeClr val="accent1"/>
          </a:lnRef>
          <a:fillRef idx="0">
            <a:schemeClr val="accent1"/>
          </a:fillRef>
          <a:effectRef idx="2">
            <a:schemeClr val="accent1"/>
          </a:effectRef>
          <a:fontRef idx="minor">
            <a:schemeClr val="tx1"/>
          </a:fontRef>
        </p:style>
        <p:txBody>
          <a:bodyPr anchor="ctr"/>
          <a:lstStyle/>
          <a:p>
            <a:pPr algn="ctr" fontAlgn="auto">
              <a:spcBef>
                <a:spcPts val="0"/>
              </a:spcBef>
              <a:spcAft>
                <a:spcPts val="0"/>
              </a:spcAft>
              <a:defRPr/>
            </a:pPr>
            <a:endParaRPr lang="it-IT"/>
          </a:p>
        </p:txBody>
      </p:sp>
      <p:sp>
        <p:nvSpPr>
          <p:cNvPr id="14" name="Connettore 13"/>
          <p:cNvSpPr/>
          <p:nvPr/>
        </p:nvSpPr>
        <p:spPr>
          <a:xfrm>
            <a:off x="5824538" y="2588865"/>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5" name="Connettore 14"/>
          <p:cNvSpPr/>
          <p:nvPr/>
        </p:nvSpPr>
        <p:spPr>
          <a:xfrm>
            <a:off x="2466975" y="3303240"/>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6" name="Connettore 15"/>
          <p:cNvSpPr/>
          <p:nvPr/>
        </p:nvSpPr>
        <p:spPr>
          <a:xfrm>
            <a:off x="2038350" y="2946052"/>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7" name="Connettore 16"/>
          <p:cNvSpPr/>
          <p:nvPr/>
        </p:nvSpPr>
        <p:spPr>
          <a:xfrm>
            <a:off x="3609975" y="4660552"/>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8" name="Connettore 17"/>
          <p:cNvSpPr/>
          <p:nvPr/>
        </p:nvSpPr>
        <p:spPr>
          <a:xfrm>
            <a:off x="6467475" y="2445990"/>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9" name="Connettore 18"/>
          <p:cNvSpPr/>
          <p:nvPr/>
        </p:nvSpPr>
        <p:spPr>
          <a:xfrm>
            <a:off x="5538788" y="3231802"/>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0" name="Connettore 19"/>
          <p:cNvSpPr/>
          <p:nvPr/>
        </p:nvSpPr>
        <p:spPr>
          <a:xfrm>
            <a:off x="6396038" y="3588990"/>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1" name="Connettore 20"/>
          <p:cNvSpPr/>
          <p:nvPr/>
        </p:nvSpPr>
        <p:spPr>
          <a:xfrm>
            <a:off x="1181100" y="3160365"/>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22" name="Connettore 1 21"/>
          <p:cNvCxnSpPr>
            <a:stCxn id="15" idx="4"/>
            <a:endCxn id="21" idx="5"/>
          </p:cNvCxnSpPr>
          <p:nvPr/>
        </p:nvCxnSpPr>
        <p:spPr>
          <a:xfrm rot="5400000" flipH="1">
            <a:off x="1839119" y="2746821"/>
            <a:ext cx="163513" cy="1235075"/>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Connettore 1 22"/>
          <p:cNvCxnSpPr>
            <a:stCxn id="17" idx="1"/>
            <a:endCxn id="60" idx="2"/>
          </p:cNvCxnSpPr>
          <p:nvPr/>
        </p:nvCxnSpPr>
        <p:spPr>
          <a:xfrm rot="5400000" flipH="1" flipV="1">
            <a:off x="4395788" y="1966565"/>
            <a:ext cx="1949450" cy="347980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Connettore 1 23"/>
          <p:cNvCxnSpPr>
            <a:stCxn id="60" idx="1"/>
            <a:endCxn id="18" idx="6"/>
          </p:cNvCxnSpPr>
          <p:nvPr/>
        </p:nvCxnSpPr>
        <p:spPr>
          <a:xfrm rot="16200000" flipV="1">
            <a:off x="6788943" y="2338834"/>
            <a:ext cx="163513" cy="52070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Connettore 1 24"/>
          <p:cNvCxnSpPr>
            <a:stCxn id="15" idx="6"/>
            <a:endCxn id="19" idx="3"/>
          </p:cNvCxnSpPr>
          <p:nvPr/>
        </p:nvCxnSpPr>
        <p:spPr>
          <a:xfrm flipV="1">
            <a:off x="2609850" y="3354040"/>
            <a:ext cx="2949575" cy="20637"/>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Connettore 1 25"/>
          <p:cNvCxnSpPr>
            <a:stCxn id="15" idx="0"/>
            <a:endCxn id="16" idx="2"/>
          </p:cNvCxnSpPr>
          <p:nvPr/>
        </p:nvCxnSpPr>
        <p:spPr>
          <a:xfrm rot="16200000" flipV="1">
            <a:off x="2145507" y="2910333"/>
            <a:ext cx="285750" cy="500063"/>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a:stCxn id="17" idx="7"/>
            <a:endCxn id="15" idx="3"/>
          </p:cNvCxnSpPr>
          <p:nvPr/>
        </p:nvCxnSpPr>
        <p:spPr>
          <a:xfrm rot="16200000" flipV="1">
            <a:off x="2482056" y="3431034"/>
            <a:ext cx="1255713" cy="124460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Connettore 1 28"/>
          <p:cNvCxnSpPr>
            <a:stCxn id="16" idx="6"/>
            <a:endCxn id="14" idx="4"/>
          </p:cNvCxnSpPr>
          <p:nvPr/>
        </p:nvCxnSpPr>
        <p:spPr>
          <a:xfrm flipV="1">
            <a:off x="2181225" y="2731740"/>
            <a:ext cx="3714750" cy="28575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Connettore 1 29"/>
          <p:cNvCxnSpPr>
            <a:stCxn id="20" idx="1"/>
            <a:endCxn id="19" idx="0"/>
          </p:cNvCxnSpPr>
          <p:nvPr/>
        </p:nvCxnSpPr>
        <p:spPr>
          <a:xfrm rot="16200000" flipV="1">
            <a:off x="5824537" y="3017490"/>
            <a:ext cx="377825" cy="80645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60" name="Connettore 59"/>
          <p:cNvSpPr/>
          <p:nvPr/>
        </p:nvSpPr>
        <p:spPr>
          <a:xfrm>
            <a:off x="7110413" y="2660302"/>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65" name="Connettore 1 64"/>
          <p:cNvCxnSpPr>
            <a:stCxn id="19" idx="1"/>
            <a:endCxn id="14" idx="3"/>
          </p:cNvCxnSpPr>
          <p:nvPr/>
        </p:nvCxnSpPr>
        <p:spPr>
          <a:xfrm rot="5400000" flipH="1" flipV="1">
            <a:off x="5431631" y="2838896"/>
            <a:ext cx="541338" cy="28575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Connettore 1 69"/>
          <p:cNvCxnSpPr>
            <a:stCxn id="20" idx="0"/>
            <a:endCxn id="18" idx="4"/>
          </p:cNvCxnSpPr>
          <p:nvPr/>
        </p:nvCxnSpPr>
        <p:spPr>
          <a:xfrm rot="5400000" flipH="1" flipV="1">
            <a:off x="6003131" y="3053209"/>
            <a:ext cx="1000125" cy="71438"/>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74" name="Connettore 73"/>
          <p:cNvSpPr/>
          <p:nvPr/>
        </p:nvSpPr>
        <p:spPr>
          <a:xfrm>
            <a:off x="2181225" y="3731865"/>
            <a:ext cx="142875" cy="142875"/>
          </a:xfrm>
          <a:prstGeom prst="flowChartConnector">
            <a:avLst/>
          </a:prstGeom>
          <a:solidFill>
            <a:schemeClr val="accent1">
              <a:lumMod val="40000"/>
              <a:lumOff val="60000"/>
            </a:schemeClr>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75" name="Connettore 1 74"/>
          <p:cNvCxnSpPr>
            <a:stCxn id="17" idx="1"/>
            <a:endCxn id="74" idx="5"/>
          </p:cNvCxnSpPr>
          <p:nvPr/>
        </p:nvCxnSpPr>
        <p:spPr>
          <a:xfrm rot="16200000" flipV="1">
            <a:off x="2553494" y="3604071"/>
            <a:ext cx="827088" cy="132715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Connettore 1 77"/>
          <p:cNvCxnSpPr>
            <a:stCxn id="74" idx="7"/>
            <a:endCxn id="15" idx="4"/>
          </p:cNvCxnSpPr>
          <p:nvPr/>
        </p:nvCxnSpPr>
        <p:spPr>
          <a:xfrm rot="5400000" flipH="1" flipV="1">
            <a:off x="2267744" y="3481834"/>
            <a:ext cx="306387" cy="23495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81" name="CasellaDiTesto 80"/>
          <p:cNvSpPr txBox="1"/>
          <p:nvPr/>
        </p:nvSpPr>
        <p:spPr>
          <a:xfrm rot="20730570">
            <a:off x="7018001" y="5532630"/>
            <a:ext cx="3047822" cy="369332"/>
          </a:xfrm>
          <a:prstGeom prst="rect">
            <a:avLst/>
          </a:prstGeom>
          <a:noFill/>
        </p:spPr>
        <p:txBody>
          <a:bodyPr spcFirstLastPara="1">
            <a:prstTxWarp prst="textArchDown">
              <a:avLst>
                <a:gd name="adj" fmla="val 21566801"/>
              </a:avLst>
            </a:prstTxWarp>
            <a:spAutoFit/>
          </a:bodyPr>
          <a:lstStyle/>
          <a:p>
            <a:pPr fontAlgn="auto">
              <a:spcBef>
                <a:spcPts val="0"/>
              </a:spcBef>
              <a:spcAft>
                <a:spcPts val="0"/>
              </a:spcAft>
              <a:defRPr/>
            </a:pPr>
            <a:r>
              <a:rPr lang="it-IT" b="1" dirty="0" err="1" smtClean="0">
                <a:solidFill>
                  <a:schemeClr val="accent1">
                    <a:lumMod val="75000"/>
                  </a:schemeClr>
                </a:solidFill>
                <a:effectLst>
                  <a:innerShdw blurRad="63500" dist="50800" dir="5400000">
                    <a:prstClr val="black">
                      <a:alpha val="50000"/>
                    </a:prstClr>
                  </a:innerShdw>
                </a:effectLst>
                <a:latin typeface="Lucida Handwriting" pitchFamily="66" charset="0"/>
              </a:rPr>
              <a:t>Adaptation</a:t>
            </a:r>
            <a:endParaRPr lang="it-IT" b="1" dirty="0">
              <a:solidFill>
                <a:schemeClr val="accent1">
                  <a:lumMod val="75000"/>
                </a:schemeClr>
              </a:solidFill>
              <a:effectLst>
                <a:innerShdw blurRad="63500" dist="50800" dir="5400000">
                  <a:prstClr val="black">
                    <a:alpha val="50000"/>
                  </a:prstClr>
                </a:innerShdw>
              </a:effectLst>
              <a:latin typeface="Lucida Handwriting" pitchFamily="66" charset="0"/>
            </a:endParaRPr>
          </a:p>
        </p:txBody>
      </p:sp>
      <p:sp>
        <p:nvSpPr>
          <p:cNvPr id="33"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aborazione 41"/>
          <p:cNvSpPr/>
          <p:nvPr/>
        </p:nvSpPr>
        <p:spPr>
          <a:xfrm>
            <a:off x="1548234" y="481236"/>
            <a:ext cx="4429125" cy="5357813"/>
          </a:xfrm>
          <a:prstGeom prst="flowChartProcess">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it-IT"/>
          </a:p>
        </p:txBody>
      </p:sp>
      <p:pic>
        <p:nvPicPr>
          <p:cNvPr id="1029" name="Picture 5"/>
          <p:cNvPicPr>
            <a:picLocks noChangeAspect="1" noChangeArrowheads="1"/>
          </p:cNvPicPr>
          <p:nvPr/>
        </p:nvPicPr>
        <p:blipFill>
          <a:blip r:embed="rId3" cstate="print"/>
          <a:srcRect/>
          <a:stretch>
            <a:fillRect/>
          </a:stretch>
        </p:blipFill>
        <p:spPr bwMode="auto">
          <a:xfrm>
            <a:off x="1262454" y="624089"/>
            <a:ext cx="4500594" cy="50720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Connettore 6"/>
          <p:cNvSpPr/>
          <p:nvPr/>
        </p:nvSpPr>
        <p:spPr>
          <a:xfrm>
            <a:off x="5048672" y="1909986"/>
            <a:ext cx="131762"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8" name="Connettore 7"/>
          <p:cNvSpPr/>
          <p:nvPr/>
        </p:nvSpPr>
        <p:spPr>
          <a:xfrm>
            <a:off x="3048422" y="2124299"/>
            <a:ext cx="131762"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9" name="Connettore 8"/>
          <p:cNvSpPr/>
          <p:nvPr/>
        </p:nvSpPr>
        <p:spPr>
          <a:xfrm>
            <a:off x="1619672" y="981299"/>
            <a:ext cx="131762"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 name="Connettore 9"/>
          <p:cNvSpPr/>
          <p:nvPr/>
        </p:nvSpPr>
        <p:spPr>
          <a:xfrm>
            <a:off x="3477047" y="3910236"/>
            <a:ext cx="131762"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1" name="Connettore 10"/>
          <p:cNvSpPr/>
          <p:nvPr/>
        </p:nvSpPr>
        <p:spPr>
          <a:xfrm>
            <a:off x="4988347" y="2981549"/>
            <a:ext cx="131762"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13" name="Connettore 1 12"/>
          <p:cNvCxnSpPr>
            <a:stCxn id="8" idx="0"/>
            <a:endCxn id="9" idx="2"/>
          </p:cNvCxnSpPr>
          <p:nvPr/>
        </p:nvCxnSpPr>
        <p:spPr>
          <a:xfrm rot="16200000" flipV="1">
            <a:off x="1830809" y="841599"/>
            <a:ext cx="1071563" cy="1493837"/>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a:stCxn id="10" idx="7"/>
            <a:endCxn id="8" idx="3"/>
          </p:cNvCxnSpPr>
          <p:nvPr/>
        </p:nvCxnSpPr>
        <p:spPr>
          <a:xfrm rot="16200000" flipV="1">
            <a:off x="2485653" y="2828355"/>
            <a:ext cx="1684338" cy="52070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a:endCxn id="11" idx="0"/>
          </p:cNvCxnSpPr>
          <p:nvPr/>
        </p:nvCxnSpPr>
        <p:spPr>
          <a:xfrm rot="10800000">
            <a:off x="5055022" y="2981549"/>
            <a:ext cx="493712" cy="214312"/>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a:stCxn id="11" idx="1"/>
            <a:endCxn id="7" idx="3"/>
          </p:cNvCxnSpPr>
          <p:nvPr/>
        </p:nvCxnSpPr>
        <p:spPr>
          <a:xfrm rot="5400000" flipH="1" flipV="1">
            <a:off x="4552579" y="2487042"/>
            <a:ext cx="969962" cy="60325"/>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8" name="Connettore 17"/>
          <p:cNvSpPr/>
          <p:nvPr/>
        </p:nvSpPr>
        <p:spPr>
          <a:xfrm>
            <a:off x="2334047" y="4696049"/>
            <a:ext cx="131762"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19" name="Connettore 1 18"/>
          <p:cNvCxnSpPr>
            <a:stCxn id="10" idx="1"/>
            <a:endCxn id="18" idx="5"/>
          </p:cNvCxnSpPr>
          <p:nvPr/>
        </p:nvCxnSpPr>
        <p:spPr>
          <a:xfrm rot="16200000" flipH="1" flipV="1">
            <a:off x="2526929" y="3849117"/>
            <a:ext cx="887412" cy="1050925"/>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5" name="Connettore 24"/>
          <p:cNvSpPr/>
          <p:nvPr/>
        </p:nvSpPr>
        <p:spPr>
          <a:xfrm>
            <a:off x="3405609" y="909861"/>
            <a:ext cx="131763"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6" name="Connettore 25"/>
          <p:cNvSpPr/>
          <p:nvPr/>
        </p:nvSpPr>
        <p:spPr>
          <a:xfrm>
            <a:off x="5355059" y="4032474"/>
            <a:ext cx="131763"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8" name="Connettore 27"/>
          <p:cNvSpPr/>
          <p:nvPr/>
        </p:nvSpPr>
        <p:spPr>
          <a:xfrm>
            <a:off x="4212059" y="4818286"/>
            <a:ext cx="131763" cy="142875"/>
          </a:xfrm>
          <a:prstGeom prst="flowChartConnector">
            <a:avLst/>
          </a:prstGeom>
          <a:solidFill>
            <a:schemeClr val="accent3">
              <a:lumMod val="60000"/>
              <a:lumOff val="40000"/>
            </a:schemeClr>
          </a:solid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29" name="Connettore 1 28"/>
          <p:cNvCxnSpPr>
            <a:stCxn id="26" idx="1"/>
            <a:endCxn id="28" idx="5"/>
          </p:cNvCxnSpPr>
          <p:nvPr/>
        </p:nvCxnSpPr>
        <p:spPr>
          <a:xfrm rot="16200000" flipH="1" flipV="1">
            <a:off x="4405734" y="3972149"/>
            <a:ext cx="887413" cy="1049337"/>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nettore 1 29"/>
          <p:cNvCxnSpPr>
            <a:endCxn id="25" idx="4"/>
          </p:cNvCxnSpPr>
          <p:nvPr/>
        </p:nvCxnSpPr>
        <p:spPr>
          <a:xfrm rot="16200000" flipV="1">
            <a:off x="2080841" y="2442592"/>
            <a:ext cx="2857500" cy="77787"/>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1 36"/>
          <p:cNvCxnSpPr>
            <a:stCxn id="10" idx="5"/>
            <a:endCxn id="28" idx="1"/>
          </p:cNvCxnSpPr>
          <p:nvPr/>
        </p:nvCxnSpPr>
        <p:spPr>
          <a:xfrm rot="16200000" flipH="1">
            <a:off x="3506416" y="4114230"/>
            <a:ext cx="806450" cy="642937"/>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40" name="Figura a mano libera 39"/>
          <p:cNvSpPr/>
          <p:nvPr/>
        </p:nvSpPr>
        <p:spPr>
          <a:xfrm>
            <a:off x="2284834" y="1197199"/>
            <a:ext cx="3192463" cy="3868737"/>
          </a:xfrm>
          <a:custGeom>
            <a:avLst/>
            <a:gdLst>
              <a:gd name="connsiteX0" fmla="*/ 1186874 w 2937164"/>
              <a:gd name="connsiteY0" fmla="*/ 2944090 h 3867727"/>
              <a:gd name="connsiteX1" fmla="*/ 965201 w 2937164"/>
              <a:gd name="connsiteY1" fmla="*/ 2403763 h 3867727"/>
              <a:gd name="connsiteX2" fmla="*/ 646546 w 2937164"/>
              <a:gd name="connsiteY2" fmla="*/ 1073727 h 3867727"/>
              <a:gd name="connsiteX3" fmla="*/ 64655 w 2937164"/>
              <a:gd name="connsiteY3" fmla="*/ 477981 h 3867727"/>
              <a:gd name="connsiteX4" fmla="*/ 1034474 w 2937164"/>
              <a:gd name="connsiteY4" fmla="*/ 90054 h 3867727"/>
              <a:gd name="connsiteX5" fmla="*/ 1935019 w 2937164"/>
              <a:gd name="connsiteY5" fmla="*/ 1018308 h 3867727"/>
              <a:gd name="connsiteX6" fmla="*/ 2544619 w 2937164"/>
              <a:gd name="connsiteY6" fmla="*/ 824345 h 3867727"/>
              <a:gd name="connsiteX7" fmla="*/ 2281383 w 2937164"/>
              <a:gd name="connsiteY7" fmla="*/ 1600199 h 3867727"/>
              <a:gd name="connsiteX8" fmla="*/ 992910 w 2937164"/>
              <a:gd name="connsiteY8" fmla="*/ 1212272 h 3867727"/>
              <a:gd name="connsiteX9" fmla="*/ 1394692 w 2937164"/>
              <a:gd name="connsiteY9" fmla="*/ 2777836 h 3867727"/>
              <a:gd name="connsiteX10" fmla="*/ 2849419 w 2937164"/>
              <a:gd name="connsiteY10" fmla="*/ 2957945 h 3867727"/>
              <a:gd name="connsiteX11" fmla="*/ 1921164 w 2937164"/>
              <a:gd name="connsiteY11" fmla="*/ 3456708 h 3867727"/>
              <a:gd name="connsiteX12" fmla="*/ 1408546 w 2937164"/>
              <a:gd name="connsiteY12" fmla="*/ 3359727 h 3867727"/>
              <a:gd name="connsiteX13" fmla="*/ 452583 w 2937164"/>
              <a:gd name="connsiteY13" fmla="*/ 3858490 h 3867727"/>
              <a:gd name="connsiteX14" fmla="*/ 161637 w 2937164"/>
              <a:gd name="connsiteY14" fmla="*/ 3304308 h 3867727"/>
              <a:gd name="connsiteX15" fmla="*/ 1034474 w 2937164"/>
              <a:gd name="connsiteY15" fmla="*/ 3041072 h 3867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37164" h="3867727">
                <a:moveTo>
                  <a:pt x="1186874" y="2944090"/>
                </a:moveTo>
                <a:cubicBezTo>
                  <a:pt x="1121065" y="2829790"/>
                  <a:pt x="1055256" y="2715490"/>
                  <a:pt x="965201" y="2403763"/>
                </a:cubicBezTo>
                <a:cubicBezTo>
                  <a:pt x="875146" y="2092036"/>
                  <a:pt x="796637" y="1394691"/>
                  <a:pt x="646546" y="1073727"/>
                </a:cubicBezTo>
                <a:cubicBezTo>
                  <a:pt x="496455" y="752763"/>
                  <a:pt x="0" y="641927"/>
                  <a:pt x="64655" y="477981"/>
                </a:cubicBezTo>
                <a:cubicBezTo>
                  <a:pt x="129310" y="314036"/>
                  <a:pt x="722747" y="0"/>
                  <a:pt x="1034474" y="90054"/>
                </a:cubicBezTo>
                <a:cubicBezTo>
                  <a:pt x="1346201" y="180108"/>
                  <a:pt x="1683328" y="895926"/>
                  <a:pt x="1935019" y="1018308"/>
                </a:cubicBezTo>
                <a:cubicBezTo>
                  <a:pt x="2186710" y="1140690"/>
                  <a:pt x="2486892" y="727363"/>
                  <a:pt x="2544619" y="824345"/>
                </a:cubicBezTo>
                <a:cubicBezTo>
                  <a:pt x="2602346" y="921327"/>
                  <a:pt x="2540001" y="1535545"/>
                  <a:pt x="2281383" y="1600199"/>
                </a:cubicBezTo>
                <a:cubicBezTo>
                  <a:pt x="2022765" y="1664853"/>
                  <a:pt x="1140692" y="1015999"/>
                  <a:pt x="992910" y="1212272"/>
                </a:cubicBezTo>
                <a:cubicBezTo>
                  <a:pt x="845128" y="1408545"/>
                  <a:pt x="1085274" y="2486891"/>
                  <a:pt x="1394692" y="2777836"/>
                </a:cubicBezTo>
                <a:cubicBezTo>
                  <a:pt x="1704110" y="3068781"/>
                  <a:pt x="2761674" y="2844800"/>
                  <a:pt x="2849419" y="2957945"/>
                </a:cubicBezTo>
                <a:cubicBezTo>
                  <a:pt x="2937164" y="3071090"/>
                  <a:pt x="2161309" y="3389744"/>
                  <a:pt x="1921164" y="3456708"/>
                </a:cubicBezTo>
                <a:cubicBezTo>
                  <a:pt x="1681019" y="3523672"/>
                  <a:pt x="1653310" y="3292763"/>
                  <a:pt x="1408546" y="3359727"/>
                </a:cubicBezTo>
                <a:cubicBezTo>
                  <a:pt x="1163783" y="3426691"/>
                  <a:pt x="660401" y="3867727"/>
                  <a:pt x="452583" y="3858490"/>
                </a:cubicBezTo>
                <a:cubicBezTo>
                  <a:pt x="244765" y="3849254"/>
                  <a:pt x="64655" y="3440544"/>
                  <a:pt x="161637" y="3304308"/>
                </a:cubicBezTo>
                <a:cubicBezTo>
                  <a:pt x="258619" y="3168072"/>
                  <a:pt x="646546" y="3104572"/>
                  <a:pt x="1034474" y="3041072"/>
                </a:cubicBezTo>
              </a:path>
            </a:pathLst>
          </a:custGeom>
          <a:ln>
            <a:prstDash val="dashDot"/>
          </a:ln>
        </p:spPr>
        <p:style>
          <a:lnRef idx="3">
            <a:schemeClr val="accent3"/>
          </a:lnRef>
          <a:fillRef idx="0">
            <a:schemeClr val="accent3"/>
          </a:fillRef>
          <a:effectRef idx="2">
            <a:schemeClr val="accent3"/>
          </a:effectRef>
          <a:fontRef idx="minor">
            <a:schemeClr val="tx1"/>
          </a:fontRef>
        </p:style>
        <p:txBody>
          <a:bodyPr anchor="ctr"/>
          <a:lstStyle/>
          <a:p>
            <a:pPr algn="ctr" fontAlgn="auto">
              <a:spcBef>
                <a:spcPts val="0"/>
              </a:spcBef>
              <a:spcAft>
                <a:spcPts val="0"/>
              </a:spcAft>
              <a:defRPr/>
            </a:pPr>
            <a:endParaRPr lang="it-IT"/>
          </a:p>
        </p:txBody>
      </p:sp>
      <p:sp>
        <p:nvSpPr>
          <p:cNvPr id="43" name="CasellaDiTesto 42"/>
          <p:cNvSpPr txBox="1"/>
          <p:nvPr/>
        </p:nvSpPr>
        <p:spPr>
          <a:xfrm rot="20730570">
            <a:off x="6234036" y="4990291"/>
            <a:ext cx="2714644" cy="369332"/>
          </a:xfrm>
          <a:prstGeom prst="rect">
            <a:avLst/>
          </a:prstGeom>
          <a:noFill/>
        </p:spPr>
        <p:txBody>
          <a:bodyPr spcFirstLastPara="1">
            <a:prstTxWarp prst="textArchDown">
              <a:avLst>
                <a:gd name="adj" fmla="val 21566801"/>
              </a:avLst>
            </a:prstTxWarp>
            <a:spAutoFit/>
          </a:bodyPr>
          <a:lstStyle/>
          <a:p>
            <a:pPr fontAlgn="auto">
              <a:spcBef>
                <a:spcPts val="0"/>
              </a:spcBef>
              <a:spcAft>
                <a:spcPts val="0"/>
              </a:spcAft>
              <a:defRPr/>
            </a:pPr>
            <a:r>
              <a:rPr lang="it-IT" b="1" dirty="0" err="1" smtClean="0">
                <a:solidFill>
                  <a:schemeClr val="accent3">
                    <a:lumMod val="50000"/>
                  </a:schemeClr>
                </a:solidFill>
                <a:effectLst>
                  <a:innerShdw blurRad="63500" dist="50800" dir="5400000">
                    <a:prstClr val="black">
                      <a:alpha val="50000"/>
                    </a:prstClr>
                  </a:innerShdw>
                </a:effectLst>
                <a:latin typeface="Lucida Handwriting" pitchFamily="66" charset="0"/>
              </a:rPr>
              <a:t>Viability</a:t>
            </a:r>
            <a:endParaRPr lang="it-IT" b="1" dirty="0">
              <a:solidFill>
                <a:schemeClr val="accent3">
                  <a:lumMod val="50000"/>
                </a:schemeClr>
              </a:solidFill>
              <a:effectLst>
                <a:innerShdw blurRad="63500" dist="50800" dir="5400000">
                  <a:prstClr val="black">
                    <a:alpha val="50000"/>
                  </a:prstClr>
                </a:innerShdw>
              </a:effectLst>
              <a:latin typeface="Lucida Handwriting" pitchFamily="66" charset="0"/>
            </a:endParaRPr>
          </a:p>
        </p:txBody>
      </p:sp>
      <p:sp>
        <p:nvSpPr>
          <p:cNvPr id="32"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arrotondato 18"/>
          <p:cNvSpPr/>
          <p:nvPr/>
        </p:nvSpPr>
        <p:spPr>
          <a:xfrm>
            <a:off x="1066800" y="1016462"/>
            <a:ext cx="3657600" cy="838200"/>
          </a:xfrm>
          <a:prstGeom prst="roundRect">
            <a:avLst/>
          </a:prstGeom>
          <a:solidFill>
            <a:schemeClr val="bg1"/>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600" b="1" dirty="0" err="1">
                <a:solidFill>
                  <a:schemeClr val="accent4"/>
                </a:solidFill>
              </a:rPr>
              <a:t>Value</a:t>
            </a:r>
            <a:r>
              <a:rPr lang="it-IT" sz="2600" b="1" dirty="0">
                <a:solidFill>
                  <a:schemeClr val="accent4"/>
                </a:solidFill>
              </a:rPr>
              <a:t> </a:t>
            </a:r>
            <a:r>
              <a:rPr lang="it-IT" sz="2600" b="1" dirty="0" err="1">
                <a:solidFill>
                  <a:schemeClr val="accent4"/>
                </a:solidFill>
              </a:rPr>
              <a:t>Chain</a:t>
            </a:r>
            <a:endParaRPr lang="it-IT" sz="2600" b="1" dirty="0">
              <a:solidFill>
                <a:schemeClr val="accent4"/>
              </a:solidFill>
            </a:endParaRPr>
          </a:p>
          <a:p>
            <a:pPr fontAlgn="auto">
              <a:spcBef>
                <a:spcPts val="0"/>
              </a:spcBef>
              <a:spcAft>
                <a:spcPts val="0"/>
              </a:spcAft>
              <a:defRPr/>
            </a:pPr>
            <a:r>
              <a:rPr lang="it-IT" sz="2000" dirty="0">
                <a:solidFill>
                  <a:schemeClr val="accent4"/>
                </a:solidFill>
              </a:rPr>
              <a:t>(Porter, 1985)</a:t>
            </a:r>
          </a:p>
        </p:txBody>
      </p:sp>
      <p:sp>
        <p:nvSpPr>
          <p:cNvPr id="20" name="Rettangolo arrotondato 19"/>
          <p:cNvSpPr/>
          <p:nvPr/>
        </p:nvSpPr>
        <p:spPr>
          <a:xfrm>
            <a:off x="1066800" y="1930862"/>
            <a:ext cx="3657600" cy="838200"/>
          </a:xfrm>
          <a:prstGeom prst="roundRect">
            <a:avLst/>
          </a:prstGeom>
          <a:solidFill>
            <a:srgbClr val="99FF99"/>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600" b="1" dirty="0" err="1">
                <a:solidFill>
                  <a:schemeClr val="accent4"/>
                </a:solidFill>
              </a:rPr>
              <a:t>Value</a:t>
            </a:r>
            <a:r>
              <a:rPr lang="it-IT" sz="2600" b="1" dirty="0">
                <a:solidFill>
                  <a:schemeClr val="accent4"/>
                </a:solidFill>
              </a:rPr>
              <a:t> </a:t>
            </a:r>
            <a:r>
              <a:rPr lang="it-IT" sz="2600" b="1" dirty="0" err="1">
                <a:solidFill>
                  <a:schemeClr val="accent4"/>
                </a:solidFill>
              </a:rPr>
              <a:t>Constallation</a:t>
            </a:r>
            <a:endParaRPr lang="it-IT" sz="2600" b="1" dirty="0">
              <a:solidFill>
                <a:schemeClr val="accent4"/>
              </a:solidFill>
            </a:endParaRPr>
          </a:p>
          <a:p>
            <a:pPr fontAlgn="auto">
              <a:spcBef>
                <a:spcPts val="0"/>
              </a:spcBef>
              <a:spcAft>
                <a:spcPts val="0"/>
              </a:spcAft>
              <a:defRPr/>
            </a:pPr>
            <a:r>
              <a:rPr lang="it-IT" sz="2000" dirty="0">
                <a:solidFill>
                  <a:schemeClr val="accent4"/>
                </a:solidFill>
              </a:rPr>
              <a:t>(</a:t>
            </a:r>
            <a:r>
              <a:rPr lang="it-IT" sz="2000" dirty="0" err="1">
                <a:solidFill>
                  <a:schemeClr val="accent4"/>
                </a:solidFill>
              </a:rPr>
              <a:t>Normann</a:t>
            </a:r>
            <a:r>
              <a:rPr lang="it-IT" sz="2000" dirty="0">
                <a:solidFill>
                  <a:schemeClr val="accent4"/>
                </a:solidFill>
              </a:rPr>
              <a:t>, </a:t>
            </a:r>
            <a:r>
              <a:rPr lang="it-IT" sz="2000" dirty="0" err="1">
                <a:solidFill>
                  <a:schemeClr val="accent4"/>
                </a:solidFill>
              </a:rPr>
              <a:t>Ramirez</a:t>
            </a:r>
            <a:r>
              <a:rPr lang="it-IT" sz="2000" dirty="0">
                <a:solidFill>
                  <a:schemeClr val="accent4"/>
                </a:solidFill>
              </a:rPr>
              <a:t>, 1995)</a:t>
            </a:r>
          </a:p>
        </p:txBody>
      </p:sp>
      <p:sp>
        <p:nvSpPr>
          <p:cNvPr id="21" name="Rettangolo arrotondato 20"/>
          <p:cNvSpPr/>
          <p:nvPr/>
        </p:nvSpPr>
        <p:spPr>
          <a:xfrm>
            <a:off x="1066800" y="4674062"/>
            <a:ext cx="3657600" cy="838200"/>
          </a:xfrm>
          <a:prstGeom prst="roundRect">
            <a:avLst/>
          </a:prstGeom>
          <a:solidFill>
            <a:srgbClr val="339933"/>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600" b="1" dirty="0">
                <a:solidFill>
                  <a:schemeClr val="accent4"/>
                </a:solidFill>
              </a:rPr>
              <a:t>Service </a:t>
            </a:r>
            <a:r>
              <a:rPr lang="it-IT" sz="2600" b="1" dirty="0" err="1">
                <a:solidFill>
                  <a:schemeClr val="accent4"/>
                </a:solidFill>
              </a:rPr>
              <a:t>Provision</a:t>
            </a:r>
            <a:r>
              <a:rPr lang="it-IT" sz="2600" b="1" dirty="0">
                <a:solidFill>
                  <a:schemeClr val="accent4"/>
                </a:solidFill>
              </a:rPr>
              <a:t> </a:t>
            </a:r>
            <a:r>
              <a:rPr lang="it-IT" sz="2600" b="1" dirty="0" err="1">
                <a:solidFill>
                  <a:schemeClr val="accent4"/>
                </a:solidFill>
              </a:rPr>
              <a:t>Chain</a:t>
            </a:r>
            <a:endParaRPr lang="it-IT" sz="2600" b="1" dirty="0">
              <a:solidFill>
                <a:schemeClr val="accent4"/>
              </a:solidFill>
            </a:endParaRPr>
          </a:p>
          <a:p>
            <a:pPr fontAlgn="auto">
              <a:spcBef>
                <a:spcPts val="0"/>
              </a:spcBef>
              <a:spcAft>
                <a:spcPts val="0"/>
              </a:spcAft>
              <a:defRPr/>
            </a:pPr>
            <a:r>
              <a:rPr lang="it-IT" sz="2000" dirty="0">
                <a:solidFill>
                  <a:schemeClr val="accent4"/>
                </a:solidFill>
              </a:rPr>
              <a:t>(</a:t>
            </a:r>
            <a:r>
              <a:rPr lang="it-IT" sz="2000" dirty="0" err="1">
                <a:solidFill>
                  <a:schemeClr val="accent4"/>
                </a:solidFill>
              </a:rPr>
              <a:t>Vargo</a:t>
            </a:r>
            <a:r>
              <a:rPr lang="it-IT" sz="2000" dirty="0">
                <a:solidFill>
                  <a:schemeClr val="accent4"/>
                </a:solidFill>
              </a:rPr>
              <a:t>, </a:t>
            </a:r>
            <a:r>
              <a:rPr lang="it-IT" sz="2000" dirty="0" err="1">
                <a:solidFill>
                  <a:schemeClr val="accent4"/>
                </a:solidFill>
              </a:rPr>
              <a:t>Lusch</a:t>
            </a:r>
            <a:r>
              <a:rPr lang="it-IT" sz="2000" dirty="0">
                <a:solidFill>
                  <a:schemeClr val="accent4"/>
                </a:solidFill>
              </a:rPr>
              <a:t>, 2004)</a:t>
            </a:r>
          </a:p>
        </p:txBody>
      </p:sp>
      <p:sp>
        <p:nvSpPr>
          <p:cNvPr id="23" name="Rettangolo arrotondato 22"/>
          <p:cNvSpPr/>
          <p:nvPr/>
        </p:nvSpPr>
        <p:spPr>
          <a:xfrm>
            <a:off x="1066800" y="5588462"/>
            <a:ext cx="3657600" cy="838200"/>
          </a:xfrm>
          <a:prstGeom prst="roundRect">
            <a:avLst/>
          </a:prstGeom>
          <a:solidFill>
            <a:srgbClr val="006600"/>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600" b="1" dirty="0">
                <a:solidFill>
                  <a:schemeClr val="accent4"/>
                </a:solidFill>
              </a:rPr>
              <a:t>Service </a:t>
            </a:r>
            <a:r>
              <a:rPr lang="it-IT" sz="2600" b="1" dirty="0" err="1">
                <a:solidFill>
                  <a:schemeClr val="accent4"/>
                </a:solidFill>
              </a:rPr>
              <a:t>Value</a:t>
            </a:r>
            <a:r>
              <a:rPr lang="it-IT" sz="2600" b="1" dirty="0">
                <a:solidFill>
                  <a:schemeClr val="accent4"/>
                </a:solidFill>
              </a:rPr>
              <a:t> </a:t>
            </a:r>
            <a:r>
              <a:rPr lang="it-IT" sz="2600" b="1" dirty="0" err="1">
                <a:solidFill>
                  <a:schemeClr val="accent4"/>
                </a:solidFill>
              </a:rPr>
              <a:t>Chain</a:t>
            </a:r>
            <a:endParaRPr lang="it-IT" sz="2600" b="1" dirty="0">
              <a:solidFill>
                <a:schemeClr val="accent4"/>
              </a:solidFill>
            </a:endParaRPr>
          </a:p>
          <a:p>
            <a:pPr fontAlgn="auto">
              <a:spcBef>
                <a:spcPts val="0"/>
              </a:spcBef>
              <a:spcAft>
                <a:spcPts val="0"/>
              </a:spcAft>
              <a:defRPr/>
            </a:pPr>
            <a:r>
              <a:rPr lang="it-IT" sz="2000" dirty="0">
                <a:solidFill>
                  <a:schemeClr val="accent4"/>
                </a:solidFill>
              </a:rPr>
              <a:t>(Alter, 2008)</a:t>
            </a:r>
          </a:p>
        </p:txBody>
      </p:sp>
      <p:sp>
        <p:nvSpPr>
          <p:cNvPr id="25" name="Rettangolo arrotondato 24"/>
          <p:cNvSpPr/>
          <p:nvPr/>
        </p:nvSpPr>
        <p:spPr>
          <a:xfrm>
            <a:off x="1066800" y="2845262"/>
            <a:ext cx="3657600" cy="838200"/>
          </a:xfrm>
          <a:prstGeom prst="roundRect">
            <a:avLst/>
          </a:prstGeom>
          <a:solidFill>
            <a:srgbClr val="92D050"/>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600" b="1" dirty="0">
                <a:solidFill>
                  <a:schemeClr val="accent4"/>
                </a:solidFill>
              </a:rPr>
              <a:t>Service </a:t>
            </a:r>
            <a:r>
              <a:rPr lang="it-IT" sz="2600" b="1" dirty="0" err="1">
                <a:solidFill>
                  <a:schemeClr val="accent4"/>
                </a:solidFill>
              </a:rPr>
              <a:t>Value</a:t>
            </a:r>
            <a:r>
              <a:rPr lang="it-IT" sz="2600" b="1" dirty="0">
                <a:solidFill>
                  <a:schemeClr val="accent4"/>
                </a:solidFill>
              </a:rPr>
              <a:t> Network</a:t>
            </a:r>
          </a:p>
          <a:p>
            <a:pPr fontAlgn="auto">
              <a:spcBef>
                <a:spcPts val="0"/>
              </a:spcBef>
              <a:spcAft>
                <a:spcPts val="0"/>
              </a:spcAft>
              <a:defRPr/>
            </a:pPr>
            <a:r>
              <a:rPr lang="it-IT" sz="2000" dirty="0">
                <a:solidFill>
                  <a:schemeClr val="accent4"/>
                </a:solidFill>
              </a:rPr>
              <a:t>(</a:t>
            </a:r>
            <a:r>
              <a:rPr lang="it-IT" sz="2000" dirty="0" err="1">
                <a:solidFill>
                  <a:schemeClr val="accent4"/>
                </a:solidFill>
              </a:rPr>
              <a:t>Allee</a:t>
            </a:r>
            <a:r>
              <a:rPr lang="it-IT" sz="2000" dirty="0">
                <a:solidFill>
                  <a:schemeClr val="accent4"/>
                </a:solidFill>
              </a:rPr>
              <a:t>, 2000)</a:t>
            </a:r>
          </a:p>
        </p:txBody>
      </p:sp>
      <p:sp>
        <p:nvSpPr>
          <p:cNvPr id="79889" name="CasellaDiTesto 31"/>
          <p:cNvSpPr txBox="1">
            <a:spLocks noChangeArrowheads="1"/>
          </p:cNvSpPr>
          <p:nvPr/>
        </p:nvSpPr>
        <p:spPr bwMode="auto">
          <a:xfrm rot="-5400000">
            <a:off x="-2420143" y="3360405"/>
            <a:ext cx="5486400" cy="646113"/>
          </a:xfrm>
          <a:prstGeom prst="rect">
            <a:avLst/>
          </a:prstGeom>
          <a:noFill/>
          <a:ln w="9525">
            <a:noFill/>
            <a:miter lim="800000"/>
            <a:headEnd/>
            <a:tailEnd/>
          </a:ln>
        </p:spPr>
        <p:txBody>
          <a:bodyPr>
            <a:spAutoFit/>
          </a:bodyPr>
          <a:lstStyle/>
          <a:p>
            <a:r>
              <a:rPr lang="it-IT" sz="3600">
                <a:latin typeface="Calibri" pitchFamily="34" charset="0"/>
              </a:rPr>
              <a:t>Historical Models evolution</a:t>
            </a:r>
          </a:p>
        </p:txBody>
      </p:sp>
      <p:sp>
        <p:nvSpPr>
          <p:cNvPr id="33" name="CasellaDiTesto 32"/>
          <p:cNvSpPr txBox="1">
            <a:spLocks noChangeArrowheads="1"/>
          </p:cNvSpPr>
          <p:nvPr/>
        </p:nvSpPr>
        <p:spPr bwMode="auto">
          <a:xfrm>
            <a:off x="5410200" y="5613862"/>
            <a:ext cx="3505200" cy="584200"/>
          </a:xfrm>
          <a:prstGeom prst="rect">
            <a:avLst/>
          </a:prstGeom>
          <a:ln>
            <a:solidFill>
              <a:srgbClr val="336600"/>
            </a:solidFill>
            <a:tailEnd type="arrow"/>
          </a:ln>
        </p:spPr>
        <p:style>
          <a:lnRef idx="3">
            <a:schemeClr val="accent1"/>
          </a:lnRef>
          <a:fillRef idx="0">
            <a:schemeClr val="accent1"/>
          </a:fillRef>
          <a:effectRef idx="2">
            <a:schemeClr val="accent1"/>
          </a:effectRef>
          <a:fontRef idx="minor">
            <a:schemeClr val="tx1"/>
          </a:fontRef>
        </p:style>
        <p:txBody>
          <a:bodyPr>
            <a:spAutoFit/>
          </a:bodyPr>
          <a:lstStyle/>
          <a:p>
            <a:pPr fontAlgn="auto">
              <a:spcBef>
                <a:spcPts val="0"/>
              </a:spcBef>
              <a:spcAft>
                <a:spcPts val="0"/>
              </a:spcAft>
              <a:defRPr/>
            </a:pPr>
            <a:r>
              <a:rPr lang="it-IT" sz="3200" b="1" dirty="0" err="1"/>
              <a:t>Value</a:t>
            </a:r>
            <a:r>
              <a:rPr lang="it-IT" sz="3200" b="1" dirty="0"/>
              <a:t> </a:t>
            </a:r>
            <a:r>
              <a:rPr lang="it-IT" sz="3200" b="1" dirty="0" err="1"/>
              <a:t>co-creation</a:t>
            </a:r>
            <a:endParaRPr lang="it-IT" sz="3200" b="1" dirty="0"/>
          </a:p>
        </p:txBody>
      </p:sp>
      <p:sp>
        <p:nvSpPr>
          <p:cNvPr id="36" name="CasellaDiTesto 35"/>
          <p:cNvSpPr txBox="1">
            <a:spLocks noChangeArrowheads="1"/>
          </p:cNvSpPr>
          <p:nvPr/>
        </p:nvSpPr>
        <p:spPr bwMode="auto">
          <a:xfrm>
            <a:off x="5410200" y="4547062"/>
            <a:ext cx="3505200" cy="584200"/>
          </a:xfrm>
          <a:prstGeom prst="rect">
            <a:avLst/>
          </a:prstGeom>
          <a:ln>
            <a:solidFill>
              <a:srgbClr val="336600"/>
            </a:solidFill>
            <a:prstDash val="sysDash"/>
            <a:tailEnd type="arrow"/>
          </a:ln>
        </p:spPr>
        <p:style>
          <a:lnRef idx="3">
            <a:schemeClr val="accent1"/>
          </a:lnRef>
          <a:fillRef idx="0">
            <a:schemeClr val="accent1"/>
          </a:fillRef>
          <a:effectRef idx="2">
            <a:schemeClr val="accent1"/>
          </a:effectRef>
          <a:fontRef idx="minor">
            <a:schemeClr val="tx1"/>
          </a:fontRef>
        </p:style>
        <p:txBody>
          <a:bodyPr>
            <a:spAutoFit/>
          </a:bodyPr>
          <a:lstStyle/>
          <a:p>
            <a:pPr fontAlgn="auto">
              <a:spcBef>
                <a:spcPts val="0"/>
              </a:spcBef>
              <a:spcAft>
                <a:spcPts val="0"/>
              </a:spcAft>
              <a:defRPr/>
            </a:pPr>
            <a:r>
              <a:rPr lang="it-IT" sz="3200" dirty="0" err="1"/>
              <a:t>Actors</a:t>
            </a:r>
            <a:r>
              <a:rPr lang="it-IT" sz="3200" dirty="0"/>
              <a:t> </a:t>
            </a:r>
            <a:r>
              <a:rPr lang="it-IT" sz="3200" dirty="0" err="1"/>
              <a:t>participation</a:t>
            </a:r>
            <a:endParaRPr lang="it-IT" sz="3200" dirty="0"/>
          </a:p>
        </p:txBody>
      </p:sp>
      <p:sp>
        <p:nvSpPr>
          <p:cNvPr id="37" name="CasellaDiTesto 36"/>
          <p:cNvSpPr txBox="1">
            <a:spLocks noChangeArrowheads="1"/>
          </p:cNvSpPr>
          <p:nvPr/>
        </p:nvSpPr>
        <p:spPr bwMode="auto">
          <a:xfrm>
            <a:off x="5410200" y="3404062"/>
            <a:ext cx="3505200" cy="584200"/>
          </a:xfrm>
          <a:prstGeom prst="rect">
            <a:avLst/>
          </a:prstGeom>
          <a:ln>
            <a:solidFill>
              <a:srgbClr val="336600"/>
            </a:solidFill>
            <a:prstDash val="dash"/>
            <a:tailEnd type="arrow"/>
          </a:ln>
        </p:spPr>
        <p:style>
          <a:lnRef idx="3">
            <a:schemeClr val="accent1"/>
          </a:lnRef>
          <a:fillRef idx="0">
            <a:schemeClr val="accent1"/>
          </a:fillRef>
          <a:effectRef idx="2">
            <a:schemeClr val="accent1"/>
          </a:effectRef>
          <a:fontRef idx="minor">
            <a:schemeClr val="tx1"/>
          </a:fontRef>
        </p:style>
        <p:txBody>
          <a:bodyPr>
            <a:spAutoFit/>
          </a:bodyPr>
          <a:lstStyle/>
          <a:p>
            <a:pPr fontAlgn="auto">
              <a:spcBef>
                <a:spcPts val="0"/>
              </a:spcBef>
              <a:spcAft>
                <a:spcPts val="0"/>
              </a:spcAft>
              <a:defRPr/>
            </a:pPr>
            <a:r>
              <a:rPr lang="it-IT" sz="3200" dirty="0"/>
              <a:t>Service </a:t>
            </a:r>
            <a:r>
              <a:rPr lang="it-IT" sz="3200" dirty="0" err="1"/>
              <a:t>relevance</a:t>
            </a:r>
            <a:endParaRPr lang="it-IT" sz="3200" dirty="0"/>
          </a:p>
        </p:txBody>
      </p:sp>
      <p:sp>
        <p:nvSpPr>
          <p:cNvPr id="18" name="Rettangolo arrotondato 17"/>
          <p:cNvSpPr/>
          <p:nvPr/>
        </p:nvSpPr>
        <p:spPr>
          <a:xfrm>
            <a:off x="1068387" y="3759662"/>
            <a:ext cx="3657600" cy="838200"/>
          </a:xfrm>
          <a:prstGeom prst="roundRect">
            <a:avLst/>
          </a:prstGeom>
          <a:solidFill>
            <a:srgbClr val="00B050"/>
          </a:solidFill>
          <a:ln>
            <a:solidFill>
              <a:srgbClr val="3366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600" b="1" dirty="0" err="1">
                <a:solidFill>
                  <a:schemeClr val="accent4"/>
                </a:solidFill>
              </a:rPr>
              <a:t>Viable</a:t>
            </a:r>
            <a:r>
              <a:rPr lang="it-IT" sz="2600" b="1" dirty="0">
                <a:solidFill>
                  <a:schemeClr val="accent4"/>
                </a:solidFill>
              </a:rPr>
              <a:t> </a:t>
            </a:r>
            <a:r>
              <a:rPr lang="it-IT" sz="2600" b="1" dirty="0" err="1">
                <a:solidFill>
                  <a:schemeClr val="accent4"/>
                </a:solidFill>
              </a:rPr>
              <a:t>Systems</a:t>
            </a:r>
            <a:endParaRPr lang="it-IT" sz="2600" b="1" dirty="0">
              <a:solidFill>
                <a:schemeClr val="accent4"/>
              </a:solidFill>
            </a:endParaRPr>
          </a:p>
          <a:p>
            <a:pPr fontAlgn="auto">
              <a:spcBef>
                <a:spcPts val="0"/>
              </a:spcBef>
              <a:spcAft>
                <a:spcPts val="0"/>
              </a:spcAft>
              <a:defRPr/>
            </a:pPr>
            <a:r>
              <a:rPr lang="it-IT" sz="2000" dirty="0">
                <a:solidFill>
                  <a:schemeClr val="accent4"/>
                </a:solidFill>
              </a:rPr>
              <a:t>(</a:t>
            </a:r>
            <a:r>
              <a:rPr lang="it-IT" sz="2000" dirty="0" err="1">
                <a:solidFill>
                  <a:schemeClr val="accent4"/>
                </a:solidFill>
              </a:rPr>
              <a:t>Golinelli</a:t>
            </a:r>
            <a:r>
              <a:rPr lang="it-IT" sz="2000" dirty="0">
                <a:solidFill>
                  <a:schemeClr val="accent4"/>
                </a:solidFill>
              </a:rPr>
              <a:t>, 2000; Barile, 2008)</a:t>
            </a:r>
          </a:p>
        </p:txBody>
      </p:sp>
      <p:cxnSp>
        <p:nvCxnSpPr>
          <p:cNvPr id="24" name="Connettore 2 23"/>
          <p:cNvCxnSpPr/>
          <p:nvPr/>
        </p:nvCxnSpPr>
        <p:spPr>
          <a:xfrm rot="5400000">
            <a:off x="-1789113" y="3719975"/>
            <a:ext cx="5103813" cy="1588"/>
          </a:xfrm>
          <a:prstGeom prst="straightConnector1">
            <a:avLst/>
          </a:prstGeom>
          <a:ln>
            <a:solidFill>
              <a:srgbClr val="336600"/>
            </a:solidFill>
            <a:tailEnd type="arrow"/>
          </a:ln>
        </p:spPr>
        <p:style>
          <a:lnRef idx="3">
            <a:schemeClr val="accent1"/>
          </a:lnRef>
          <a:fillRef idx="0">
            <a:schemeClr val="accent1"/>
          </a:fillRef>
          <a:effectRef idx="2">
            <a:schemeClr val="accent1"/>
          </a:effectRef>
          <a:fontRef idx="minor">
            <a:schemeClr val="tx1"/>
          </a:fontRef>
        </p:style>
      </p:cxnSp>
      <p:sp>
        <p:nvSpPr>
          <p:cNvPr id="26" name="Parentesi graffa chiusa 25"/>
          <p:cNvSpPr/>
          <p:nvPr/>
        </p:nvSpPr>
        <p:spPr>
          <a:xfrm>
            <a:off x="4495800" y="864062"/>
            <a:ext cx="838200" cy="5638800"/>
          </a:xfrm>
          <a:prstGeom prst="rightBrace">
            <a:avLst/>
          </a:prstGeom>
          <a:ln>
            <a:solidFill>
              <a:srgbClr val="336600"/>
            </a:solidFill>
          </a:ln>
        </p:spPr>
        <p:style>
          <a:lnRef idx="3">
            <a:schemeClr val="accent1"/>
          </a:lnRef>
          <a:fillRef idx="0">
            <a:schemeClr val="accent1"/>
          </a:fillRef>
          <a:effectRef idx="2">
            <a:schemeClr val="accent1"/>
          </a:effectRef>
          <a:fontRef idx="minor">
            <a:schemeClr val="tx1"/>
          </a:fontRef>
        </p:style>
        <p:txBody>
          <a:bodyPr anchor="ctr"/>
          <a:lstStyle/>
          <a:p>
            <a:pPr fontAlgn="auto">
              <a:spcBef>
                <a:spcPts val="0"/>
              </a:spcBef>
              <a:spcAft>
                <a:spcPts val="0"/>
              </a:spcAft>
              <a:defRPr/>
            </a:pPr>
            <a:endParaRPr lang="it-IT"/>
          </a:p>
        </p:txBody>
      </p:sp>
      <p:sp>
        <p:nvSpPr>
          <p:cNvPr id="27" name="CasellaDiTesto 26"/>
          <p:cNvSpPr txBox="1">
            <a:spLocks noChangeArrowheads="1"/>
          </p:cNvSpPr>
          <p:nvPr/>
        </p:nvSpPr>
        <p:spPr bwMode="auto">
          <a:xfrm>
            <a:off x="5410200" y="2337262"/>
            <a:ext cx="3505200" cy="584200"/>
          </a:xfrm>
          <a:prstGeom prst="rect">
            <a:avLst/>
          </a:prstGeom>
          <a:ln>
            <a:solidFill>
              <a:srgbClr val="336600"/>
            </a:solidFill>
            <a:prstDash val="lgDashDotDot"/>
            <a:tailEnd type="arrow"/>
          </a:ln>
        </p:spPr>
        <p:style>
          <a:lnRef idx="3">
            <a:schemeClr val="accent1"/>
          </a:lnRef>
          <a:fillRef idx="0">
            <a:schemeClr val="accent1"/>
          </a:fillRef>
          <a:effectRef idx="2">
            <a:schemeClr val="accent1"/>
          </a:effectRef>
          <a:fontRef idx="minor">
            <a:schemeClr val="tx1"/>
          </a:fontRef>
        </p:style>
        <p:txBody>
          <a:bodyPr>
            <a:spAutoFit/>
          </a:bodyPr>
          <a:lstStyle/>
          <a:p>
            <a:pPr fontAlgn="auto">
              <a:spcBef>
                <a:spcPts val="0"/>
              </a:spcBef>
              <a:spcAft>
                <a:spcPts val="0"/>
              </a:spcAft>
              <a:defRPr/>
            </a:pPr>
            <a:r>
              <a:rPr lang="it-IT" sz="3200" dirty="0" err="1"/>
              <a:t>Resources</a:t>
            </a:r>
            <a:r>
              <a:rPr lang="it-IT" sz="3200" dirty="0"/>
              <a:t> </a:t>
            </a:r>
            <a:r>
              <a:rPr lang="it-IT" sz="3200" dirty="0" err="1"/>
              <a:t>sharing</a:t>
            </a:r>
            <a:endParaRPr lang="it-IT" sz="3200" dirty="0"/>
          </a:p>
        </p:txBody>
      </p:sp>
      <p:sp>
        <p:nvSpPr>
          <p:cNvPr id="29" name="CasellaDiTesto 28"/>
          <p:cNvSpPr txBox="1">
            <a:spLocks noChangeArrowheads="1"/>
          </p:cNvSpPr>
          <p:nvPr/>
        </p:nvSpPr>
        <p:spPr bwMode="auto">
          <a:xfrm>
            <a:off x="5410200" y="1245062"/>
            <a:ext cx="3505200" cy="584200"/>
          </a:xfrm>
          <a:prstGeom prst="rect">
            <a:avLst/>
          </a:prstGeom>
          <a:ln>
            <a:solidFill>
              <a:srgbClr val="336600"/>
            </a:solidFill>
            <a:prstDash val="sysDot"/>
            <a:tailEnd type="arrow"/>
          </a:ln>
        </p:spPr>
        <p:style>
          <a:lnRef idx="3">
            <a:schemeClr val="accent1"/>
          </a:lnRef>
          <a:fillRef idx="0">
            <a:schemeClr val="accent1"/>
          </a:fillRef>
          <a:effectRef idx="2">
            <a:schemeClr val="accent1"/>
          </a:effectRef>
          <a:fontRef idx="minor">
            <a:schemeClr val="tx1"/>
          </a:fontRef>
        </p:style>
        <p:txBody>
          <a:bodyPr>
            <a:spAutoFit/>
          </a:bodyPr>
          <a:lstStyle/>
          <a:p>
            <a:pPr fontAlgn="auto">
              <a:spcBef>
                <a:spcPts val="0"/>
              </a:spcBef>
              <a:spcAft>
                <a:spcPts val="0"/>
              </a:spcAft>
              <a:defRPr/>
            </a:pPr>
            <a:r>
              <a:rPr lang="it-IT" sz="3200" dirty="0" err="1"/>
              <a:t>Relationships</a:t>
            </a:r>
            <a:endParaRPr lang="it-IT" sz="3200" dirty="0"/>
          </a:p>
        </p:txBody>
      </p:sp>
      <p:sp>
        <p:nvSpPr>
          <p:cNvPr id="22" name="Freccia a destra con strisce 21"/>
          <p:cNvSpPr/>
          <p:nvPr/>
        </p:nvSpPr>
        <p:spPr>
          <a:xfrm>
            <a:off x="533400" y="-171400"/>
            <a:ext cx="8229600" cy="1295400"/>
          </a:xfrm>
          <a:prstGeom prst="stripedRightArrow">
            <a:avLst/>
          </a:prstGeom>
          <a:solidFill>
            <a:srgbClr val="339933"/>
          </a:solidFill>
          <a:ln>
            <a:solidFill>
              <a:srgbClr val="92D05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3600" dirty="0" err="1"/>
              <a:t>Conceptual</a:t>
            </a:r>
            <a:r>
              <a:rPr lang="it-IT" sz="3600" dirty="0"/>
              <a:t> </a:t>
            </a:r>
            <a:r>
              <a:rPr lang="it-IT" sz="3600" dirty="0" err="1"/>
              <a:t>evolutions</a:t>
            </a:r>
            <a:endParaRPr lang="it-IT" sz="3600" dirty="0"/>
          </a:p>
        </p:txBody>
      </p:sp>
      <p:sp>
        <p:nvSpPr>
          <p:cNvPr id="28"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1"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1"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1"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1"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1"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8" presetClass="entr" presetSubtype="12"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strips(downLeft)">
                                      <p:cBhvr>
                                        <p:cTn id="43" dur="500"/>
                                        <p:tgtEl>
                                          <p:spTgt spid="37"/>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strips(downLeft)">
                                      <p:cBhvr>
                                        <p:cTn id="46" dur="500"/>
                                        <p:tgtEl>
                                          <p:spTgt spid="36"/>
                                        </p:tgtEl>
                                      </p:cBhvr>
                                    </p:animEffect>
                                  </p:childTnLst>
                                </p:cTn>
                              </p:par>
                              <p:par>
                                <p:cTn id="47" presetID="18" presetClass="entr" presetSubtype="12"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strips(downLeft)">
                                      <p:cBhvr>
                                        <p:cTn id="49" dur="500"/>
                                        <p:tgtEl>
                                          <p:spTgt spid="3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2000"/>
                                        <p:tgtEl>
                                          <p:spTgt spid="26"/>
                                        </p:tgtEl>
                                      </p:cBhvr>
                                    </p:animEffect>
                                  </p:childTnLst>
                                </p:cTn>
                              </p:par>
                              <p:par>
                                <p:cTn id="53" presetID="18" presetClass="entr" presetSubtype="12"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strips(downLeft)">
                                      <p:cBhvr>
                                        <p:cTn id="55" dur="500"/>
                                        <p:tgtEl>
                                          <p:spTgt spid="27"/>
                                        </p:tgtEl>
                                      </p:cBhvr>
                                    </p:animEffect>
                                  </p:childTnLst>
                                </p:cTn>
                              </p:par>
                              <p:par>
                                <p:cTn id="56" presetID="18" presetClass="entr" presetSubtype="12"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strips(downLeft)">
                                      <p:cBhvr>
                                        <p:cTn id="58" dur="500"/>
                                        <p:tgtEl>
                                          <p:spTgt spid="29"/>
                                        </p:tgtEl>
                                      </p:cBhvr>
                                    </p:animEffect>
                                  </p:childTnLst>
                                </p:cTn>
                              </p:par>
                              <p:par>
                                <p:cTn id="59" presetID="7" presetClass="entr" presetSubtype="8"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0-#ppt_w/2"/>
                                          </p:val>
                                        </p:tav>
                                        <p:tav tm="100000">
                                          <p:val>
                                            <p:strVal val="#ppt_x"/>
                                          </p:val>
                                        </p:tav>
                                      </p:tavLst>
                                    </p:anim>
                                    <p:anim calcmode="lin" valueType="num">
                                      <p:cBhvr additive="base">
                                        <p:cTn id="6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7" grpId="0" animBg="1"/>
      <p:bldP spid="26" grpId="0" animBg="1"/>
      <p:bldP spid="27"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rot="5400000">
            <a:off x="1238571" y="-1161429"/>
            <a:ext cx="6519863" cy="8643938"/>
          </a:xfrm>
          <a:prstGeom prst="rect">
            <a:avLst/>
          </a:prstGeom>
          <a:noFill/>
          <a:ln w="9525">
            <a:noFill/>
            <a:miter lim="800000"/>
            <a:headEnd/>
            <a:tailEnd/>
          </a:ln>
        </p:spPr>
      </p:pic>
      <p:sp>
        <p:nvSpPr>
          <p:cNvPr id="3"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ttangolo 7"/>
          <p:cNvSpPr>
            <a:spLocks noChangeArrowheads="1"/>
          </p:cNvSpPr>
          <p:nvPr/>
        </p:nvSpPr>
        <p:spPr bwMode="auto">
          <a:xfrm>
            <a:off x="1042988" y="1423988"/>
            <a:ext cx="7561262" cy="4400550"/>
          </a:xfrm>
          <a:prstGeom prst="rect">
            <a:avLst/>
          </a:prstGeom>
          <a:noFill/>
          <a:ln w="9525">
            <a:noFill/>
            <a:miter lim="800000"/>
            <a:headEnd/>
            <a:tailEnd/>
          </a:ln>
        </p:spPr>
        <p:txBody>
          <a:bodyPr>
            <a:spAutoFit/>
          </a:bodyPr>
          <a:lstStyle/>
          <a:p>
            <a:pPr marL="450850" indent="-450850" algn="just" eaLnBrk="0" hangingPunct="0">
              <a:buFontTx/>
              <a:buChar char="•"/>
            </a:pPr>
            <a:r>
              <a:rPr lang="en-US" sz="2000">
                <a:solidFill>
                  <a:srgbClr val="000000"/>
                </a:solidFill>
                <a:latin typeface="Calibri" pitchFamily="34" charset="0"/>
                <a:cs typeface="Times New Roman" pitchFamily="18" charset="0"/>
              </a:rPr>
              <a:t>“Greater odds for survival of the system depends on the organization’s capacity to update value propositions in line with the external changes (contingences) and context needs”;</a:t>
            </a:r>
          </a:p>
          <a:p>
            <a:pPr marL="450850" indent="-450850" algn="just" eaLnBrk="0" hangingPunct="0">
              <a:buFontTx/>
              <a:buChar char="•"/>
            </a:pPr>
            <a:endParaRPr lang="it-IT" sz="2000">
              <a:solidFill>
                <a:srgbClr val="000000"/>
              </a:solidFill>
              <a:latin typeface="Calibri" pitchFamily="34" charset="0"/>
            </a:endParaRPr>
          </a:p>
          <a:p>
            <a:pPr marL="450850" indent="-450850" algn="just" eaLnBrk="0" hangingPunct="0">
              <a:buFontTx/>
              <a:buChar char="•"/>
            </a:pPr>
            <a:r>
              <a:rPr lang="en-US" sz="2000">
                <a:solidFill>
                  <a:srgbClr val="000000"/>
                </a:solidFill>
                <a:latin typeface="Calibri" pitchFamily="34" charset="0"/>
                <a:cs typeface="Times New Roman" pitchFamily="18" charset="0"/>
              </a:rPr>
              <a:t>“The attitude for value creation is closely linked to competitive capacity”.</a:t>
            </a:r>
          </a:p>
          <a:p>
            <a:pPr marL="450850" indent="-450850" algn="just" eaLnBrk="0" hangingPunct="0">
              <a:buFontTx/>
              <a:buChar char="•"/>
            </a:pPr>
            <a:endParaRPr lang="it-IT" sz="2000">
              <a:solidFill>
                <a:srgbClr val="000000"/>
              </a:solidFill>
              <a:latin typeface="Calibri" pitchFamily="34" charset="0"/>
            </a:endParaRPr>
          </a:p>
          <a:p>
            <a:pPr marL="450850" indent="-450850" algn="just" eaLnBrk="0" hangingPunct="0">
              <a:buFontTx/>
              <a:buChar char="•"/>
            </a:pPr>
            <a:r>
              <a:rPr lang="en-US" sz="2000">
                <a:solidFill>
                  <a:srgbClr val="000000"/>
                </a:solidFill>
                <a:latin typeface="Calibri" pitchFamily="34" charset="0"/>
                <a:cs typeface="Times New Roman" pitchFamily="18" charset="0"/>
              </a:rPr>
              <a:t>“Modern service systems, regardless of specific value propositions, are inspired by structure concepts and organization in systems thinking logics”;</a:t>
            </a:r>
          </a:p>
          <a:p>
            <a:pPr marL="450850" indent="-450850" algn="just" eaLnBrk="0" hangingPunct="0"/>
            <a:endParaRPr lang="it-IT" sz="2000">
              <a:solidFill>
                <a:srgbClr val="000000"/>
              </a:solidFill>
              <a:latin typeface="Calibri" pitchFamily="34" charset="0"/>
            </a:endParaRPr>
          </a:p>
          <a:p>
            <a:pPr marL="450850" indent="-450850" algn="just" eaLnBrk="0" hangingPunct="0">
              <a:buFontTx/>
              <a:buChar char="•"/>
            </a:pPr>
            <a:r>
              <a:rPr lang="en-US" sz="2000">
                <a:solidFill>
                  <a:srgbClr val="000000"/>
                </a:solidFill>
                <a:latin typeface="Calibri" pitchFamily="34" charset="0"/>
                <a:cs typeface="Times New Roman" pitchFamily="18" charset="0"/>
              </a:rPr>
              <a:t> “A link exists between the viability and the concept of ‘smart’, both are bound by the system vision and characterized by adaptive actions”.</a:t>
            </a:r>
            <a:endParaRPr lang="en-US" sz="2000">
              <a:solidFill>
                <a:srgbClr val="000000"/>
              </a:solidFill>
              <a:latin typeface="Calibri" pitchFamily="34" charset="0"/>
            </a:endParaRPr>
          </a:p>
        </p:txBody>
      </p:sp>
      <p:sp>
        <p:nvSpPr>
          <p:cNvPr id="5" name="Rettangolo 4"/>
          <p:cNvSpPr/>
          <p:nvPr/>
        </p:nvSpPr>
        <p:spPr>
          <a:xfrm>
            <a:off x="1857375" y="404813"/>
            <a:ext cx="5438775" cy="708025"/>
          </a:xfrm>
          <a:prstGeom prst="rect">
            <a:avLst/>
          </a:prstGeom>
        </p:spPr>
        <p:txBody>
          <a:bodyPr wrap="none">
            <a:spAutoFit/>
          </a:bodyPr>
          <a:lstStyle/>
          <a:p>
            <a:pPr algn="ctr" fontAlgn="auto">
              <a:spcBef>
                <a:spcPts val="0"/>
              </a:spcBef>
              <a:spcAft>
                <a:spcPts val="0"/>
              </a:spcAft>
              <a:defRPr/>
            </a:pPr>
            <a:r>
              <a:rPr lang="it-IT" sz="4000" b="1" dirty="0" err="1">
                <a:solidFill>
                  <a:schemeClr val="accent3">
                    <a:lumMod val="50000"/>
                  </a:schemeClr>
                </a:solidFill>
                <a:latin typeface="+mj-lt"/>
                <a:cs typeface="+mn-cs"/>
              </a:rPr>
              <a:t>Theoretical</a:t>
            </a:r>
            <a:r>
              <a:rPr lang="it-IT" sz="4000" b="1" dirty="0">
                <a:solidFill>
                  <a:schemeClr val="accent3">
                    <a:lumMod val="50000"/>
                  </a:schemeClr>
                </a:solidFill>
                <a:latin typeface="+mj-lt"/>
                <a:cs typeface="+mn-cs"/>
              </a:rPr>
              <a:t> </a:t>
            </a:r>
            <a:r>
              <a:rPr lang="it-IT" sz="4000" dirty="0" err="1">
                <a:solidFill>
                  <a:schemeClr val="accent3">
                    <a:lumMod val="50000"/>
                  </a:schemeClr>
                </a:solidFill>
                <a:latin typeface="+mj-lt"/>
                <a:cs typeface="+mn-cs"/>
              </a:rPr>
              <a:t>Assumptions</a:t>
            </a:r>
            <a:endParaRPr lang="it-IT" sz="4000" dirty="0">
              <a:solidFill>
                <a:schemeClr val="accent3">
                  <a:lumMod val="50000"/>
                </a:schemeClr>
              </a:solidFill>
              <a:latin typeface="+mn-lt"/>
              <a:cs typeface="+mn-cs"/>
            </a:endParaRPr>
          </a:p>
        </p:txBody>
      </p:sp>
      <p:sp>
        <p:nvSpPr>
          <p:cNvPr id="7" name="Rettangolo 6"/>
          <p:cNvSpPr/>
          <p:nvPr/>
        </p:nvSpPr>
        <p:spPr>
          <a:xfrm rot="20873473">
            <a:off x="561464" y="1626155"/>
            <a:ext cx="720080" cy="553998"/>
          </a:xfrm>
          <a:prstGeom prst="rect">
            <a:avLst/>
          </a:prstGeom>
          <a:solidFill>
            <a:schemeClr val="bg1"/>
          </a:solidFill>
          <a:ln>
            <a:solidFill>
              <a:schemeClr val="bg1">
                <a:lumMod val="9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3">
                    <a:lumMod val="50000"/>
                  </a:schemeClr>
                </a:solidFill>
                <a:effectLst>
                  <a:innerShdw blurRad="69850" dist="43180" dir="5400000">
                    <a:srgbClr val="000000">
                      <a:alpha val="65000"/>
                    </a:srgbClr>
                  </a:innerShdw>
                </a:effectLst>
              </a:rPr>
              <a:t>1</a:t>
            </a:r>
          </a:p>
        </p:txBody>
      </p:sp>
      <p:sp>
        <p:nvSpPr>
          <p:cNvPr id="9" name="Rettangolo 8"/>
          <p:cNvSpPr/>
          <p:nvPr/>
        </p:nvSpPr>
        <p:spPr>
          <a:xfrm>
            <a:off x="539552" y="2742014"/>
            <a:ext cx="720080" cy="553998"/>
          </a:xfrm>
          <a:prstGeom prst="rect">
            <a:avLst/>
          </a:prstGeom>
          <a:solidFill>
            <a:schemeClr val="bg1"/>
          </a:solidFill>
          <a:ln>
            <a:solidFill>
              <a:schemeClr val="bg1">
                <a:lumMod val="9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3">
                    <a:lumMod val="50000"/>
                  </a:schemeClr>
                </a:solidFill>
                <a:effectLst>
                  <a:innerShdw blurRad="69850" dist="43180" dir="5400000">
                    <a:srgbClr val="000000">
                      <a:alpha val="65000"/>
                    </a:srgbClr>
                  </a:innerShdw>
                </a:effectLst>
              </a:rPr>
              <a:t>2</a:t>
            </a:r>
          </a:p>
        </p:txBody>
      </p:sp>
      <p:sp>
        <p:nvSpPr>
          <p:cNvPr id="10" name="Rettangolo 9"/>
          <p:cNvSpPr/>
          <p:nvPr/>
        </p:nvSpPr>
        <p:spPr>
          <a:xfrm rot="467133">
            <a:off x="577354" y="3691244"/>
            <a:ext cx="720080" cy="553998"/>
          </a:xfrm>
          <a:prstGeom prst="rect">
            <a:avLst/>
          </a:prstGeom>
          <a:solidFill>
            <a:schemeClr val="bg1"/>
          </a:solidFill>
          <a:ln>
            <a:solidFill>
              <a:schemeClr val="bg1">
                <a:lumMod val="9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3">
                    <a:lumMod val="50000"/>
                  </a:schemeClr>
                </a:solidFill>
                <a:effectLst>
                  <a:innerShdw blurRad="69850" dist="43180" dir="5400000">
                    <a:srgbClr val="000000">
                      <a:alpha val="65000"/>
                    </a:srgbClr>
                  </a:innerShdw>
                </a:effectLst>
              </a:rPr>
              <a:t>3</a:t>
            </a:r>
          </a:p>
        </p:txBody>
      </p:sp>
      <p:sp>
        <p:nvSpPr>
          <p:cNvPr id="11" name="Rettangolo 10"/>
          <p:cNvSpPr/>
          <p:nvPr/>
        </p:nvSpPr>
        <p:spPr>
          <a:xfrm rot="21265252">
            <a:off x="586335" y="4929542"/>
            <a:ext cx="720080" cy="553998"/>
          </a:xfrm>
          <a:prstGeom prst="rect">
            <a:avLst/>
          </a:prstGeom>
          <a:solidFill>
            <a:schemeClr val="bg1"/>
          </a:solidFill>
          <a:ln>
            <a:solidFill>
              <a:schemeClr val="bg1">
                <a:lumMod val="9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it-IT" sz="3000" b="1" dirty="0">
                <a:ln w="1905"/>
                <a:solidFill>
                  <a:schemeClr val="accent3">
                    <a:lumMod val="50000"/>
                  </a:schemeClr>
                </a:solidFill>
                <a:effectLst>
                  <a:innerShdw blurRad="69850" dist="43180" dir="5400000">
                    <a:srgbClr val="000000">
                      <a:alpha val="65000"/>
                    </a:srgbClr>
                  </a:innerShdw>
                </a:effectLst>
              </a:rPr>
              <a:t>4</a:t>
            </a:r>
          </a:p>
        </p:txBody>
      </p:sp>
      <p:sp>
        <p:nvSpPr>
          <p:cNvPr id="12"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8</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ccia a destra con strisce 11"/>
          <p:cNvSpPr/>
          <p:nvPr/>
        </p:nvSpPr>
        <p:spPr>
          <a:xfrm>
            <a:off x="533400" y="571480"/>
            <a:ext cx="8229600" cy="1295400"/>
          </a:xfrm>
          <a:prstGeom prst="stripedRightArrow">
            <a:avLst/>
          </a:prstGeom>
          <a:solidFill>
            <a:srgbClr val="339933"/>
          </a:solidFill>
          <a:ln>
            <a:solidFill>
              <a:srgbClr val="92D05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it-IT" sz="3600" dirty="0" err="1"/>
              <a:t>Looking</a:t>
            </a:r>
            <a:r>
              <a:rPr lang="it-IT" sz="3600" dirty="0"/>
              <a:t> </a:t>
            </a:r>
            <a:r>
              <a:rPr lang="it-IT" sz="3600" dirty="0" err="1"/>
              <a:t>for</a:t>
            </a:r>
            <a:r>
              <a:rPr lang="it-IT" sz="3600" dirty="0"/>
              <a:t> a </a:t>
            </a:r>
            <a:r>
              <a:rPr lang="it-IT" sz="3600" dirty="0" err="1"/>
              <a:t>convergence</a:t>
            </a:r>
            <a:endParaRPr lang="it-IT" sz="3600" dirty="0"/>
          </a:p>
        </p:txBody>
      </p:sp>
      <p:sp>
        <p:nvSpPr>
          <p:cNvPr id="3" name="Rettangolo arrotondato 2"/>
          <p:cNvSpPr/>
          <p:nvPr/>
        </p:nvSpPr>
        <p:spPr>
          <a:xfrm>
            <a:off x="152400" y="2019300"/>
            <a:ext cx="3657600" cy="6096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000" dirty="0" err="1">
                <a:solidFill>
                  <a:schemeClr val="accent3">
                    <a:lumMod val="50000"/>
                  </a:schemeClr>
                </a:solidFill>
              </a:rPr>
              <a:t>Interconnected</a:t>
            </a:r>
            <a:r>
              <a:rPr lang="it-IT" sz="2000" dirty="0">
                <a:solidFill>
                  <a:schemeClr val="accent3">
                    <a:lumMod val="50000"/>
                  </a:schemeClr>
                </a:solidFill>
              </a:rPr>
              <a:t> </a:t>
            </a:r>
            <a:r>
              <a:rPr lang="it-IT" sz="2000" dirty="0" err="1">
                <a:solidFill>
                  <a:schemeClr val="accent3">
                    <a:lumMod val="50000"/>
                  </a:schemeClr>
                </a:solidFill>
              </a:rPr>
              <a:t>Context</a:t>
            </a:r>
            <a:endParaRPr lang="it-IT" sz="2000" dirty="0">
              <a:solidFill>
                <a:schemeClr val="accent3">
                  <a:lumMod val="50000"/>
                </a:schemeClr>
              </a:solidFill>
            </a:endParaRPr>
          </a:p>
        </p:txBody>
      </p:sp>
      <p:sp>
        <p:nvSpPr>
          <p:cNvPr id="4" name="Rettangolo arrotondato 3"/>
          <p:cNvSpPr/>
          <p:nvPr/>
        </p:nvSpPr>
        <p:spPr>
          <a:xfrm>
            <a:off x="152400" y="2705100"/>
            <a:ext cx="3657600" cy="6096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000" dirty="0" err="1">
                <a:solidFill>
                  <a:schemeClr val="accent3">
                    <a:lumMod val="50000"/>
                  </a:schemeClr>
                </a:solidFill>
              </a:rPr>
              <a:t>Competitiveness</a:t>
            </a:r>
            <a:r>
              <a:rPr lang="it-IT" sz="2000" dirty="0">
                <a:solidFill>
                  <a:schemeClr val="accent3">
                    <a:lumMod val="50000"/>
                  </a:schemeClr>
                </a:solidFill>
              </a:rPr>
              <a:t> (</a:t>
            </a:r>
            <a:r>
              <a:rPr lang="it-IT" sz="2000" dirty="0" err="1">
                <a:solidFill>
                  <a:schemeClr val="accent3">
                    <a:lumMod val="50000"/>
                  </a:schemeClr>
                </a:solidFill>
              </a:rPr>
              <a:t>viability</a:t>
            </a:r>
            <a:r>
              <a:rPr lang="it-IT" sz="2000" dirty="0">
                <a:solidFill>
                  <a:schemeClr val="accent3">
                    <a:lumMod val="50000"/>
                  </a:schemeClr>
                </a:solidFill>
              </a:rPr>
              <a:t>) – VSA </a:t>
            </a:r>
          </a:p>
        </p:txBody>
      </p:sp>
      <p:sp>
        <p:nvSpPr>
          <p:cNvPr id="5" name="Rettangolo arrotondato 4"/>
          <p:cNvSpPr/>
          <p:nvPr/>
        </p:nvSpPr>
        <p:spPr>
          <a:xfrm>
            <a:off x="152400" y="4762500"/>
            <a:ext cx="3657600" cy="6096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000" dirty="0" err="1">
                <a:solidFill>
                  <a:schemeClr val="accent3">
                    <a:lumMod val="50000"/>
                  </a:schemeClr>
                </a:solidFill>
              </a:rPr>
              <a:t>Actors</a:t>
            </a:r>
            <a:r>
              <a:rPr lang="it-IT" sz="2000" dirty="0">
                <a:solidFill>
                  <a:schemeClr val="accent3">
                    <a:lumMod val="50000"/>
                  </a:schemeClr>
                </a:solidFill>
              </a:rPr>
              <a:t> </a:t>
            </a:r>
            <a:r>
              <a:rPr lang="it-IT" sz="2000" dirty="0" err="1">
                <a:solidFill>
                  <a:schemeClr val="accent3">
                    <a:lumMod val="50000"/>
                  </a:schemeClr>
                </a:solidFill>
              </a:rPr>
              <a:t>participation</a:t>
            </a:r>
            <a:endParaRPr lang="it-IT" sz="2000" dirty="0">
              <a:solidFill>
                <a:schemeClr val="accent3">
                  <a:lumMod val="50000"/>
                </a:schemeClr>
              </a:solidFill>
            </a:endParaRPr>
          </a:p>
        </p:txBody>
      </p:sp>
      <p:sp>
        <p:nvSpPr>
          <p:cNvPr id="7" name="Parentesi graffa chiusa 6"/>
          <p:cNvSpPr/>
          <p:nvPr/>
        </p:nvSpPr>
        <p:spPr>
          <a:xfrm>
            <a:off x="3581400" y="1866900"/>
            <a:ext cx="838200" cy="4343400"/>
          </a:xfrm>
          <a:prstGeom prst="rightBrace">
            <a:avLst/>
          </a:prstGeom>
          <a:ln>
            <a:solidFill>
              <a:schemeClr val="accent3">
                <a:lumMod val="75000"/>
              </a:schemeClr>
            </a:solidFill>
          </a:ln>
        </p:spPr>
        <p:style>
          <a:lnRef idx="3">
            <a:schemeClr val="accent1"/>
          </a:lnRef>
          <a:fillRef idx="0">
            <a:schemeClr val="accent1"/>
          </a:fillRef>
          <a:effectRef idx="2">
            <a:schemeClr val="accent1"/>
          </a:effectRef>
          <a:fontRef idx="minor">
            <a:schemeClr val="tx1"/>
          </a:fontRef>
        </p:style>
        <p:txBody>
          <a:bodyPr anchor="ctr"/>
          <a:lstStyle/>
          <a:p>
            <a:pPr fontAlgn="auto">
              <a:spcBef>
                <a:spcPts val="0"/>
              </a:spcBef>
              <a:spcAft>
                <a:spcPts val="0"/>
              </a:spcAft>
              <a:defRPr/>
            </a:pPr>
            <a:endParaRPr lang="it-IT">
              <a:solidFill>
                <a:schemeClr val="accent3">
                  <a:lumMod val="50000"/>
                </a:schemeClr>
              </a:solidFill>
            </a:endParaRPr>
          </a:p>
        </p:txBody>
      </p:sp>
      <p:sp>
        <p:nvSpPr>
          <p:cNvPr id="10" name="Rettangolo arrotondato 9"/>
          <p:cNvSpPr/>
          <p:nvPr/>
        </p:nvSpPr>
        <p:spPr>
          <a:xfrm>
            <a:off x="152400" y="3390900"/>
            <a:ext cx="3657600" cy="6096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000" dirty="0">
                <a:solidFill>
                  <a:schemeClr val="accent3">
                    <a:lumMod val="50000"/>
                  </a:schemeClr>
                </a:solidFill>
              </a:rPr>
              <a:t>Service Economy – S-D </a:t>
            </a:r>
            <a:r>
              <a:rPr lang="it-IT" sz="2000" dirty="0" err="1">
                <a:solidFill>
                  <a:schemeClr val="accent3">
                    <a:lumMod val="50000"/>
                  </a:schemeClr>
                </a:solidFill>
              </a:rPr>
              <a:t>Logic</a:t>
            </a:r>
            <a:endParaRPr lang="it-IT" sz="2000" dirty="0">
              <a:solidFill>
                <a:schemeClr val="accent3">
                  <a:lumMod val="50000"/>
                </a:schemeClr>
              </a:solidFill>
            </a:endParaRPr>
          </a:p>
        </p:txBody>
      </p:sp>
      <p:sp>
        <p:nvSpPr>
          <p:cNvPr id="11" name="Rettangolo arrotondato 10"/>
          <p:cNvSpPr/>
          <p:nvPr/>
        </p:nvSpPr>
        <p:spPr>
          <a:xfrm>
            <a:off x="152400" y="4076700"/>
            <a:ext cx="3657600" cy="6096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000" dirty="0">
                <a:solidFill>
                  <a:schemeClr val="accent3">
                    <a:lumMod val="50000"/>
                  </a:schemeClr>
                </a:solidFill>
              </a:rPr>
              <a:t>Service </a:t>
            </a:r>
            <a:r>
              <a:rPr lang="it-IT" sz="2000" dirty="0" err="1">
                <a:solidFill>
                  <a:schemeClr val="accent3">
                    <a:lumMod val="50000"/>
                  </a:schemeClr>
                </a:solidFill>
              </a:rPr>
              <a:t>Systems</a:t>
            </a:r>
            <a:r>
              <a:rPr lang="it-IT" sz="2000" dirty="0">
                <a:solidFill>
                  <a:schemeClr val="accent3">
                    <a:lumMod val="50000"/>
                  </a:schemeClr>
                </a:solidFill>
              </a:rPr>
              <a:t> – SSMED </a:t>
            </a:r>
          </a:p>
        </p:txBody>
      </p:sp>
      <p:pic>
        <p:nvPicPr>
          <p:cNvPr id="13" name="Picture 18"/>
          <p:cNvPicPr>
            <a:picLocks noChangeAspect="1" noChangeArrowheads="1"/>
          </p:cNvPicPr>
          <p:nvPr/>
        </p:nvPicPr>
        <p:blipFill>
          <a:blip r:embed="rId4" cstate="print">
            <a:clrChange>
              <a:clrFrom>
                <a:srgbClr val="FFFFFF"/>
              </a:clrFrom>
              <a:clrTo>
                <a:srgbClr val="FFFFFF">
                  <a:alpha val="0"/>
                </a:srgbClr>
              </a:clrTo>
            </a:clrChange>
            <a:duotone>
              <a:prstClr val="black"/>
              <a:schemeClr val="accent3">
                <a:tint val="45000"/>
                <a:satMod val="400000"/>
              </a:schemeClr>
            </a:duotone>
          </a:blip>
          <a:srcRect/>
          <a:stretch>
            <a:fillRect/>
          </a:stretch>
        </p:blipFill>
        <p:spPr bwMode="auto">
          <a:xfrm>
            <a:off x="3581400" y="1638300"/>
            <a:ext cx="6000750" cy="4606925"/>
          </a:xfrm>
          <a:prstGeom prst="rect">
            <a:avLst/>
          </a:prstGeom>
          <a:noFill/>
          <a:ln w="25400" algn="ctr">
            <a:noFill/>
            <a:miter lim="800000"/>
            <a:headEnd/>
            <a:tailEnd/>
          </a:ln>
        </p:spPr>
      </p:pic>
      <p:sp>
        <p:nvSpPr>
          <p:cNvPr id="15" name="Rettangolo arrotondato 14"/>
          <p:cNvSpPr/>
          <p:nvPr/>
        </p:nvSpPr>
        <p:spPr>
          <a:xfrm>
            <a:off x="152400" y="5448300"/>
            <a:ext cx="3657600" cy="609600"/>
          </a:xfrm>
          <a:prstGeom prst="roundRect">
            <a:avLst/>
          </a:prstGeom>
          <a:solidFill>
            <a:schemeClr val="bg1"/>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t-IT" sz="2000" dirty="0">
                <a:solidFill>
                  <a:schemeClr val="accent3">
                    <a:lumMod val="50000"/>
                  </a:schemeClr>
                </a:solidFill>
              </a:rPr>
              <a:t>New </a:t>
            </a:r>
            <a:r>
              <a:rPr lang="it-IT" sz="2000" dirty="0" err="1">
                <a:solidFill>
                  <a:schemeClr val="accent3">
                    <a:lumMod val="50000"/>
                  </a:schemeClr>
                </a:solidFill>
              </a:rPr>
              <a:t>Value</a:t>
            </a:r>
            <a:r>
              <a:rPr lang="it-IT" sz="2000" dirty="0">
                <a:solidFill>
                  <a:schemeClr val="accent3">
                    <a:lumMod val="50000"/>
                  </a:schemeClr>
                </a:solidFill>
              </a:rPr>
              <a:t> </a:t>
            </a:r>
            <a:r>
              <a:rPr lang="it-IT" sz="2000" dirty="0" err="1">
                <a:solidFill>
                  <a:schemeClr val="accent3">
                    <a:lumMod val="50000"/>
                  </a:schemeClr>
                </a:solidFill>
              </a:rPr>
              <a:t>creation</a:t>
            </a:r>
            <a:r>
              <a:rPr lang="it-IT" sz="2000" dirty="0">
                <a:solidFill>
                  <a:schemeClr val="accent3">
                    <a:lumMod val="50000"/>
                  </a:schemeClr>
                </a:solidFill>
              </a:rPr>
              <a:t> </a:t>
            </a:r>
            <a:r>
              <a:rPr lang="it-IT" sz="2000" dirty="0" err="1">
                <a:solidFill>
                  <a:schemeClr val="accent3">
                    <a:lumMod val="50000"/>
                  </a:schemeClr>
                </a:solidFill>
              </a:rPr>
              <a:t>concepts</a:t>
            </a:r>
            <a:endParaRPr lang="it-IT" sz="2000" dirty="0">
              <a:solidFill>
                <a:schemeClr val="accent3">
                  <a:lumMod val="50000"/>
                </a:schemeClr>
              </a:solidFill>
            </a:endParaRPr>
          </a:p>
        </p:txBody>
      </p:sp>
      <p:sp>
        <p:nvSpPr>
          <p:cNvPr id="16"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9</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1"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1"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1"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1"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2000"/>
                                        <p:tgtEl>
                                          <p:spTgt spid="7"/>
                                        </p:tgtEl>
                                      </p:cBhvr>
                                    </p:animEffect>
                                  </p:childTnLst>
                                </p:cTn>
                              </p:par>
                              <p:par>
                                <p:cTn id="44" presetID="7" presetClass="entr" presetSubtype="8"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31" presetClass="entr" presetSubtype="0" fill="hold" nodeType="withEffect">
                                  <p:stCondLst>
                                    <p:cond delay="0"/>
                                  </p:stCondLst>
                                  <p:iterate type="lt">
                                    <p:tmPct val="5000"/>
                                  </p:iterate>
                                  <p:childTnLst>
                                    <p:set>
                                      <p:cBhvr>
                                        <p:cTn id="49" dur="1" fill="hold">
                                          <p:stCondLst>
                                            <p:cond delay="0"/>
                                          </p:stCondLst>
                                        </p:cTn>
                                        <p:tgtEl>
                                          <p:spTgt spid="13"/>
                                        </p:tgtEl>
                                        <p:attrNameLst>
                                          <p:attrName>style.visibility</p:attrName>
                                        </p:attrNameLst>
                                      </p:cBhvr>
                                      <p:to>
                                        <p:strVal val="visible"/>
                                      </p:to>
                                    </p:set>
                                    <p:anim calcmode="lin" valueType="num">
                                      <p:cBhvr>
                                        <p:cTn id="50" dur="1000" fill="hold"/>
                                        <p:tgtEl>
                                          <p:spTgt spid="13"/>
                                        </p:tgtEl>
                                        <p:attrNameLst>
                                          <p:attrName>ppt_w</p:attrName>
                                        </p:attrNameLst>
                                      </p:cBhvr>
                                      <p:tavLst>
                                        <p:tav tm="0">
                                          <p:val>
                                            <p:fltVal val="0"/>
                                          </p:val>
                                        </p:tav>
                                        <p:tav tm="100000">
                                          <p:val>
                                            <p:strVal val="#ppt_w"/>
                                          </p:val>
                                        </p:tav>
                                      </p:tavLst>
                                    </p:anim>
                                    <p:anim calcmode="lin" valueType="num">
                                      <p:cBhvr>
                                        <p:cTn id="51" dur="1000" fill="hold"/>
                                        <p:tgtEl>
                                          <p:spTgt spid="13"/>
                                        </p:tgtEl>
                                        <p:attrNameLst>
                                          <p:attrName>ppt_h</p:attrName>
                                        </p:attrNameLst>
                                      </p:cBhvr>
                                      <p:tavLst>
                                        <p:tav tm="0">
                                          <p:val>
                                            <p:fltVal val="0"/>
                                          </p:val>
                                        </p:tav>
                                        <p:tav tm="100000">
                                          <p:val>
                                            <p:strVal val="#ppt_h"/>
                                          </p:val>
                                        </p:tav>
                                      </p:tavLst>
                                    </p:anim>
                                    <p:anim calcmode="lin" valueType="num">
                                      <p:cBhvr>
                                        <p:cTn id="52" dur="1000" fill="hold"/>
                                        <p:tgtEl>
                                          <p:spTgt spid="13"/>
                                        </p:tgtEl>
                                        <p:attrNameLst>
                                          <p:attrName>style.rotation</p:attrName>
                                        </p:attrNameLst>
                                      </p:cBhvr>
                                      <p:tavLst>
                                        <p:tav tm="0">
                                          <p:val>
                                            <p:fltVal val="90"/>
                                          </p:val>
                                        </p:tav>
                                        <p:tav tm="100000">
                                          <p:val>
                                            <p:fltVal val="0"/>
                                          </p:val>
                                        </p:tav>
                                      </p:tavLst>
                                    </p:anim>
                                    <p:animEffect transition="in" filter="fade">
                                      <p:cBhvr>
                                        <p:cTn id="5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10" grpId="0" animBg="1"/>
      <p:bldP spid="11" grpId="0" animBg="1"/>
      <p:bldP spid="15"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37</TotalTime>
  <Words>1413</Words>
  <Application>Microsoft Office PowerPoint</Application>
  <PresentationFormat>Presentazione su schermo (4:3)</PresentationFormat>
  <Paragraphs>174</Paragraphs>
  <Slides>13</Slides>
  <Notes>10</Notes>
  <HiddenSlides>1</HiddenSlides>
  <MMClips>0</MMClips>
  <ScaleCrop>false</ScaleCrop>
  <HeadingPairs>
    <vt:vector size="4" baseType="variant">
      <vt:variant>
        <vt:lpstr>Tema</vt:lpstr>
      </vt:variant>
      <vt:variant>
        <vt:i4>2</vt:i4>
      </vt:variant>
      <vt:variant>
        <vt:lpstr>Titoli diapositive</vt:lpstr>
      </vt:variant>
      <vt:variant>
        <vt:i4>13</vt:i4>
      </vt:variant>
    </vt:vector>
  </HeadingPairs>
  <TitlesOfParts>
    <vt:vector size="15" baseType="lpstr">
      <vt:lpstr>Tema di Office</vt:lpstr>
      <vt:lpstr>1_Tema di Office</vt:lpstr>
      <vt:lpstr>Diapositiva 1</vt:lpstr>
      <vt:lpstr>Diapositiva 2</vt:lpstr>
      <vt:lpstr>Diapositiva 3</vt:lpstr>
      <vt:lpstr>External influences</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13</cp:revision>
  <dcterms:created xsi:type="dcterms:W3CDTF">2012-02-05T12:11:23Z</dcterms:created>
  <dcterms:modified xsi:type="dcterms:W3CDTF">2013-02-22T10:48:15Z</dcterms:modified>
</cp:coreProperties>
</file>