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showOutlineIcons="0">
    <p:restoredLeft sz="15620"/>
    <p:restoredTop sz="94660"/>
  </p:normalViewPr>
  <p:slideViewPr>
    <p:cSldViewPr>
      <p:cViewPr varScale="1">
        <p:scale>
          <a:sx n="104" d="100"/>
          <a:sy n="104" d="100"/>
        </p:scale>
        <p:origin x="-90"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2E285CBC-9FC0-4725-89A5-BAE042AA864D}"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807EDD1A-DE94-41CB-8298-D0EE18D3FDF0}"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lstStyle/>
          <a:p>
            <a:pPr algn="just">
              <a:defRPr/>
            </a:pPr>
            <a:r>
              <a:rPr lang="en-US" dirty="0" smtClean="0"/>
              <a:t>Noting that</a:t>
            </a:r>
            <a:r>
              <a:rPr lang="en-GB" i="1" cap="small" dirty="0" smtClean="0"/>
              <a:t> </a:t>
            </a:r>
            <a:r>
              <a:rPr lang="en-GB" i="1" cap="small" dirty="0" err="1" smtClean="0"/>
              <a:t>vSa</a:t>
            </a:r>
            <a:r>
              <a:rPr lang="en-GB" cap="small" dirty="0" smtClean="0"/>
              <a:t> </a:t>
            </a:r>
            <a:r>
              <a:rPr lang="en-US" dirty="0" smtClean="0"/>
              <a:t>Paradigm aligned with Service Logics and Network Theories for consumer involvement maximization, we know that a service-centered perspective points to opportunities for expanding the market by assisting the consumer in the process of specialization and value creation (</a:t>
            </a:r>
            <a:r>
              <a:rPr lang="en-US" dirty="0" err="1" smtClean="0"/>
              <a:t>Barile</a:t>
            </a:r>
            <a:r>
              <a:rPr lang="en-US" dirty="0" smtClean="0"/>
              <a:t> and </a:t>
            </a:r>
            <a:r>
              <a:rPr lang="en-US" dirty="0" err="1" smtClean="0"/>
              <a:t>Polese</a:t>
            </a:r>
            <a:r>
              <a:rPr lang="en-US" dirty="0" smtClean="0"/>
              <a:t>, 2009) and that net’s perspectives contributes this dynamic interaction to the design and management of positive interactions among actors. The interpretation of every system’s development essentially has shown how every system possesses several abilities and capacities which in time need to be valorized through systemic interactions by participating to an upper level system, or network. From an embryonic stage, via a developing status, it is only when systems show effective positive interactions (classifiable as consonant and resonant relationships) that they may be classified as completed system, showing viability traits for their competitiveness</a:t>
            </a:r>
            <a:endParaRPr lang="it-IT" dirty="0"/>
          </a:p>
        </p:txBody>
      </p:sp>
      <p:sp>
        <p:nvSpPr>
          <p:cNvPr id="24883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1B483F-2A28-4730-B20C-DC543A884F54}" type="slidenum">
              <a:rPr lang="it-IT" smtClean="0"/>
              <a:pPr fontAlgn="base">
                <a:spcBef>
                  <a:spcPct val="0"/>
                </a:spcBef>
                <a:spcAft>
                  <a:spcPct val="0"/>
                </a:spcAft>
                <a:defRPr/>
              </a:pPr>
              <a:t>2</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9443"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smtClean="0"/>
              <a:t>The development of such a form of governance in networks requires certain social patterns being applicable to enterprises, as well as to individuals, requiring a sort of “cultural attitude”, capable of influencing individuals and thus business behavior. </a:t>
            </a:r>
            <a:r>
              <a:rPr lang="en-GB" smtClean="0"/>
              <a:t>Considering network features, value of solutions is generated through interaction; the firm’s ability to communicate with its individual customers and the capacity to obtain advantages from them are based upon iterative successful interactions. </a:t>
            </a:r>
          </a:p>
          <a:p>
            <a:pPr algn="just" eaLnBrk="1" hangingPunct="1">
              <a:spcBef>
                <a:spcPct val="0"/>
              </a:spcBef>
            </a:pPr>
            <a:endParaRPr lang="en-GB" smtClean="0"/>
          </a:p>
          <a:p>
            <a:pPr algn="just" eaLnBrk="1" hangingPunct="1">
              <a:spcBef>
                <a:spcPct val="0"/>
              </a:spcBef>
            </a:pPr>
            <a:r>
              <a:rPr lang="en-US" smtClean="0"/>
              <a:t>In this sense, we can find that in the showed business case the system seems lacking of the centripetal aggregating force represented by positive mutual interactions among network participants. In fact “win-win” relationships develop only through the fostering and maintenance of relationships with interested parties and through the common willingness to favor co-creation processes (with non-opportunistic behavior, long-lasting relationships and shared values), observing that “</a:t>
            </a:r>
            <a:r>
              <a:rPr lang="en-US" i="1" smtClean="0"/>
              <a:t>life consists in a network of relationships in which we interact</a:t>
            </a:r>
            <a:r>
              <a:rPr lang="en-US" smtClean="0"/>
              <a:t>”, (Capra, 1997), and confirming that the “</a:t>
            </a:r>
            <a:r>
              <a:rPr lang="en-US" i="1" smtClean="0"/>
              <a:t>life is a network of relations, and so is business</a:t>
            </a:r>
            <a:r>
              <a:rPr lang="en-US" smtClean="0"/>
              <a:t>” (Gummesson, 2005).</a:t>
            </a:r>
            <a:endParaRPr lang="it-IT" smtClean="0"/>
          </a:p>
          <a:p>
            <a:pPr eaLnBrk="1" hangingPunct="1">
              <a:spcBef>
                <a:spcPct val="0"/>
              </a:spcBef>
            </a:pPr>
            <a:endParaRPr lang="it-IT" smtClean="0"/>
          </a:p>
        </p:txBody>
      </p:sp>
      <p:sp>
        <p:nvSpPr>
          <p:cNvPr id="24986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452053-6E33-4107-A2E4-927E1FAB2C3D}"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046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Since in Service Systems interactions, ties and experiences among actors represent an important part of the system, it is important to deepen relationships within networks, starting from the analysis of the entities (internal and external) participating to the value creation processes of today’s service systems. As follow, the arising of reticular systems depends on the capacity of improving relational connections between </a:t>
            </a:r>
            <a:r>
              <a:rPr lang="en-GB" i="1" smtClean="0"/>
              <a:t>Net’s Hub</a:t>
            </a:r>
            <a:r>
              <a:rPr lang="en-GB" smtClean="0"/>
              <a:t> and </a:t>
            </a:r>
            <a:r>
              <a:rPr lang="en-GB" i="1" smtClean="0"/>
              <a:t>Business knot</a:t>
            </a:r>
            <a:r>
              <a:rPr lang="en-GB" smtClean="0"/>
              <a:t>, reinforcing system advantages (shared resource, common finality, group power, etc.) and contributing to create value for the system as a whole .</a:t>
            </a:r>
            <a:r>
              <a:rPr lang="en-US" smtClean="0"/>
              <a:t> As we can see, the possible common intention to constitute a visible system depends on the capacity to contribute to value creation processes in terms of cooperation and to live inside a definable system (or a service value network) not only with simple static reticular relations but improving continue interactions between system elements,</a:t>
            </a:r>
            <a:r>
              <a:rPr lang="en-GB" smtClean="0"/>
              <a:t> highlighting the relevance of resource allocation, collaborative advantages and the importance of alliances, of roles, and of cooperative strategies. Furthermore</a:t>
            </a:r>
          </a:p>
          <a:p>
            <a:pPr eaLnBrk="1" hangingPunct="1">
              <a:spcBef>
                <a:spcPct val="0"/>
              </a:spcBef>
            </a:pPr>
            <a:endParaRPr lang="it-IT" smtClean="0"/>
          </a:p>
        </p:txBody>
      </p:sp>
      <p:sp>
        <p:nvSpPr>
          <p:cNvPr id="25088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E8EBC2-98AF-4BA7-9E8D-2206B810CB1A}"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1491"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smtClean="0"/>
              <a:t>In nowadays scenario, resources allocation and distribution, system collaborative advantages and the relevance of alliances, net’s roles and rules, and cooperative strategies, all contribute to the conceptualization of the </a:t>
            </a:r>
            <a:r>
              <a:rPr lang="en-US" i="1" smtClean="0"/>
              <a:t>service value network</a:t>
            </a:r>
            <a:r>
              <a:rPr lang="en-US" smtClean="0"/>
              <a:t> </a:t>
            </a:r>
            <a:r>
              <a:rPr lang="en-GB" smtClean="0"/>
              <a:t>(Allee, 2000)</a:t>
            </a:r>
            <a:r>
              <a:rPr lang="en-US" smtClean="0"/>
              <a:t>, </a:t>
            </a:r>
            <a:r>
              <a:rPr lang="en-GB" smtClean="0"/>
              <a:t>in which, according to the concept of “</a:t>
            </a:r>
            <a:r>
              <a:rPr lang="en-GB" i="1" smtClean="0"/>
              <a:t>embeddedness”</a:t>
            </a:r>
            <a:r>
              <a:rPr lang="en-GB" smtClean="0"/>
              <a:t> (Granovetter, 1985), economic actors cannot be considered apart from other organisations or from their operating context. </a:t>
            </a:r>
            <a:r>
              <a:rPr lang="en-US" smtClean="0"/>
              <a:t>The activation of reticular relationships between </a:t>
            </a:r>
            <a:r>
              <a:rPr lang="en-US" i="1" smtClean="0"/>
              <a:t>system elements</a:t>
            </a:r>
            <a:r>
              <a:rPr lang="en-US" smtClean="0"/>
              <a:t> and </a:t>
            </a:r>
            <a:r>
              <a:rPr lang="en-US" i="1" smtClean="0"/>
              <a:t>System Government</a:t>
            </a:r>
            <a:r>
              <a:rPr lang="en-US" smtClean="0"/>
              <a:t> allows to improve system </a:t>
            </a:r>
            <a:r>
              <a:rPr lang="en-US" i="1" smtClean="0"/>
              <a:t>dynamic interactions</a:t>
            </a:r>
            <a:r>
              <a:rPr lang="en-US" smtClean="0"/>
              <a:t>, strengthening its chances to compete, to gain system advantages and finally to survive. </a:t>
            </a:r>
          </a:p>
          <a:p>
            <a:pPr algn="just" eaLnBrk="1" hangingPunct="1">
              <a:spcBef>
                <a:spcPct val="0"/>
              </a:spcBef>
            </a:pPr>
            <a:r>
              <a:rPr lang="en-GB" smtClean="0"/>
              <a:t>Besides considering the classic dyadic links known to every observer today, in network activities there is also a need to consider the less visible relationships among all of involved entities (Suppliers, Enterprises, Individuals, Clients, Stakeholders), which really contributes to the competitiveness of the whole system (Polese, 2009). Each node that acts as a part of service business processes represents a foundational partner and supports the whole system (“</a:t>
            </a:r>
            <a:r>
              <a:rPr lang="en-GB" i="1" smtClean="0"/>
              <a:t>nothing happens in isolation</a:t>
            </a:r>
            <a:r>
              <a:rPr lang="en-GB" smtClean="0"/>
              <a:t>” - Barabási, 2002) in its enjoyment of network advantages (resource-sharing, synergic interactions, common purpose, group power) for global value creation. </a:t>
            </a:r>
          </a:p>
          <a:p>
            <a:pPr eaLnBrk="1" hangingPunct="1">
              <a:spcBef>
                <a:spcPct val="0"/>
              </a:spcBef>
            </a:pPr>
            <a:endParaRPr lang="it-IT" smtClean="0"/>
          </a:p>
        </p:txBody>
      </p:sp>
      <p:sp>
        <p:nvSpPr>
          <p:cNvPr id="25190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649A2D-BD03-49FA-BF0C-168A2134419A}"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7395"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smtClean="0"/>
              <a:t>Many interpretations have been done in terms of relationships in international literature, during the time. The changes in the global trend and the new dominant approaches stimulate the re-consideration and the evaluation of the role of relationships for business competitiveness and survival, inside a much more turbulent environment, considering them as a real “distinctive resource” to improve and defend. This analysis suggests a sort of evolution within the scientific contributions arising from service theories (S-D Logic and Service Science) – focused on the new definition of Service, on the conceptualization of “service systems” and on the identification of relations service-oriented – and other theories deriving from network approaches, oriented to the concept of reticular interactions and aligned to the developments in value co-creation processes.</a:t>
            </a:r>
            <a:r>
              <a:rPr lang="en-US" b="1" smtClean="0"/>
              <a:t> </a:t>
            </a:r>
          </a:p>
          <a:p>
            <a:pPr algn="just" eaLnBrk="1" hangingPunct="1">
              <a:spcBef>
                <a:spcPct val="0"/>
              </a:spcBef>
            </a:pPr>
            <a:r>
              <a:rPr lang="en-US" b="1" smtClean="0"/>
              <a:t>During this attempt of interpreting the relevance of relationships within every kind of business system, it is also possible to represent graphically their presence between the interested entities, highlighting the managerial and organizational perspective and deepening possible contribute to competitiveness of a system, always considered as a whole.</a:t>
            </a:r>
          </a:p>
          <a:p>
            <a:pPr eaLnBrk="1" hangingPunct="1">
              <a:spcBef>
                <a:spcPct val="0"/>
              </a:spcBef>
            </a:pPr>
            <a:endParaRPr lang="it-IT" smtClean="0"/>
          </a:p>
        </p:txBody>
      </p:sp>
      <p:sp>
        <p:nvSpPr>
          <p:cNvPr id="25293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702E6E-6684-43B8-B546-C41ADA584730}" type="slidenum">
              <a:rPr lang="it-IT" smtClean="0"/>
              <a:pPr fontAlgn="base">
                <a:spcBef>
                  <a:spcPct val="0"/>
                </a:spcBef>
                <a:spcAft>
                  <a:spcPct val="0"/>
                </a:spcAft>
                <a:defRPr/>
              </a:pPr>
              <a:t>6</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a:t>
            </a:r>
            <a:r>
              <a:rPr lang="it-IT" sz="1400" smtClean="0"/>
              <a:t>Brno </a:t>
            </a:r>
            <a:r>
              <a:rPr lang="it-IT" sz="1400" smtClean="0"/>
              <a:t>2013</a:t>
            </a:r>
            <a:endParaRPr lang="it-IT" sz="1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49531" y="-330474"/>
            <a:ext cx="2845614" cy="2646878"/>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it-IT" sz="16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4</a:t>
            </a:r>
            <a:r>
              <a:rPr lang="it-IT" sz="115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a:t>
            </a:r>
            <a:r>
              <a:rPr lang="it-IT" sz="16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571500" y="2276872"/>
            <a:ext cx="8286750" cy="2462213"/>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2800" b="1" dirty="0" smtClean="0">
                <a:solidFill>
                  <a:schemeClr val="bg1">
                    <a:lumMod val="50000"/>
                  </a:schemeClr>
                </a:solidFill>
                <a:latin typeface="Arial" pitchFamily="34" charset="0"/>
                <a:ea typeface="Calibri" pitchFamily="34" charset="0"/>
                <a:cs typeface="Times New Roman" pitchFamily="18" charset="0"/>
              </a:rPr>
              <a:t>Service Environment</a:t>
            </a:r>
          </a:p>
          <a:p>
            <a:pPr fontAlgn="auto">
              <a:spcBef>
                <a:spcPts val="0"/>
              </a:spcBef>
              <a:spcAft>
                <a:spcPts val="0"/>
              </a:spcAft>
              <a:tabLst>
                <a:tab pos="3060700" algn="ctr"/>
                <a:tab pos="6119813" algn="r"/>
              </a:tabLst>
              <a:defRPr/>
            </a:pPr>
            <a:r>
              <a:rPr lang="en-US" sz="2800" i="1" dirty="0" smtClean="0">
                <a:solidFill>
                  <a:schemeClr val="bg1">
                    <a:lumMod val="50000"/>
                  </a:schemeClr>
                </a:solidFill>
                <a:latin typeface="Arial" pitchFamily="34" charset="0"/>
                <a:ea typeface="Calibri" pitchFamily="34" charset="0"/>
                <a:cs typeface="Times New Roman" pitchFamily="18" charset="0"/>
              </a:rPr>
              <a:t>Service eco-systems</a:t>
            </a:r>
          </a:p>
          <a:p>
            <a:pPr fontAlgn="auto">
              <a:spcBef>
                <a:spcPts val="0"/>
              </a:spcBef>
              <a:spcAft>
                <a:spcPts val="0"/>
              </a:spcAft>
              <a:tabLst>
                <a:tab pos="3060700" algn="ctr"/>
                <a:tab pos="6119813" algn="r"/>
              </a:tabLst>
              <a:defRPr/>
            </a:pPr>
            <a:endParaRPr lang="en-US" sz="1400" b="1" dirty="0" smtClean="0">
              <a:solidFill>
                <a:schemeClr val="bg1">
                  <a:lumMod val="50000"/>
                </a:schemeClr>
              </a:solidFill>
              <a:latin typeface="Arial" pitchFamily="34" charset="0"/>
              <a:ea typeface="Calibri" pitchFamily="34" charset="0"/>
              <a:cs typeface="Times New Roman" pitchFamily="18" charset="0"/>
            </a:endParaRPr>
          </a:p>
          <a:p>
            <a:pPr fontAlgn="auto">
              <a:spcBef>
                <a:spcPts val="0"/>
              </a:spcBef>
              <a:spcAft>
                <a:spcPts val="0"/>
              </a:spcAft>
              <a:tabLst>
                <a:tab pos="3060700" algn="ctr"/>
                <a:tab pos="6119813" algn="r"/>
              </a:tabLst>
              <a:defRPr/>
            </a:pPr>
            <a:r>
              <a:rPr lang="en-US" sz="2800" b="1" dirty="0" smtClean="0">
                <a:solidFill>
                  <a:schemeClr val="bg1">
                    <a:lumMod val="50000"/>
                  </a:schemeClr>
                </a:solidFill>
                <a:latin typeface="Arial" pitchFamily="34" charset="0"/>
                <a:ea typeface="Calibri" pitchFamily="34" charset="0"/>
                <a:cs typeface="Times New Roman" pitchFamily="18" charset="0"/>
              </a:rPr>
              <a:t>Managing </a:t>
            </a:r>
            <a:r>
              <a:rPr lang="en-US" sz="2800" b="1" dirty="0">
                <a:solidFill>
                  <a:schemeClr val="bg1">
                    <a:lumMod val="50000"/>
                  </a:schemeClr>
                </a:solidFill>
                <a:latin typeface="Arial" pitchFamily="34" charset="0"/>
                <a:ea typeface="Calibri" pitchFamily="34" charset="0"/>
                <a:cs typeface="Times New Roman" pitchFamily="18" charset="0"/>
              </a:rPr>
              <a:t>resources and interactions for service environments </a:t>
            </a:r>
          </a:p>
          <a:p>
            <a:pPr fontAlgn="auto">
              <a:spcBef>
                <a:spcPts val="0"/>
              </a:spcBef>
              <a:spcAft>
                <a:spcPts val="0"/>
              </a:spcAft>
              <a:tabLst>
                <a:tab pos="3060700" algn="ctr"/>
                <a:tab pos="6119813" algn="r"/>
              </a:tabLst>
              <a:defRPr/>
            </a:pPr>
            <a:r>
              <a:rPr lang="en-US" sz="2800" i="1" dirty="0">
                <a:solidFill>
                  <a:schemeClr val="bg1">
                    <a:lumMod val="50000"/>
                  </a:schemeClr>
                </a:solidFill>
                <a:latin typeface="Arial" pitchFamily="34" charset="0"/>
                <a:ea typeface="Calibri" pitchFamily="34" charset="0"/>
                <a:cs typeface="Times New Roman" pitchFamily="18" charset="0"/>
              </a:rPr>
              <a:t>(new skills, new strategies, new culture)</a:t>
            </a:r>
          </a:p>
        </p:txBody>
      </p:sp>
      <p:sp>
        <p:nvSpPr>
          <p:cNvPr id="4" name="Figura a mano libera 3"/>
          <p:cNvSpPr/>
          <p:nvPr/>
        </p:nvSpPr>
        <p:spPr>
          <a:xfrm>
            <a:off x="4521200" y="4367039"/>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chemeClr val="bg2">
                <a:lumMod val="50000"/>
              </a:schemeClr>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3"/>
          <p:cNvPicPr>
            <a:picLocks noGrp="1" noChangeAspect="1" noChangeArrowheads="1"/>
          </p:cNvPicPr>
          <p:nvPr>
            <p:ph idx="4294967295"/>
          </p:nvPr>
        </p:nvPicPr>
        <p:blipFill>
          <a:blip r:embed="rId3" cstate="print">
            <a:clrChange>
              <a:clrFrom>
                <a:srgbClr val="FFFFFF"/>
              </a:clrFrom>
              <a:clrTo>
                <a:srgbClr val="FFFFFF">
                  <a:alpha val="0"/>
                </a:srgbClr>
              </a:clrTo>
            </a:clrChange>
            <a:lum contrast="-30000"/>
          </a:blip>
          <a:srcRect/>
          <a:stretch>
            <a:fillRect/>
          </a:stretch>
        </p:blipFill>
        <p:spPr>
          <a:xfrm>
            <a:off x="428625" y="1643063"/>
            <a:ext cx="8229600" cy="3740150"/>
          </a:xfrm>
          <a:noFill/>
        </p:spPr>
      </p:pic>
      <p:sp>
        <p:nvSpPr>
          <p:cNvPr id="3" name="Rettangolo 2"/>
          <p:cNvSpPr/>
          <p:nvPr/>
        </p:nvSpPr>
        <p:spPr>
          <a:xfrm>
            <a:off x="1285852"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b="1" i="1" dirty="0">
                <a:ln w="0"/>
                <a:solidFill>
                  <a:schemeClr val="bg2">
                    <a:lumMod val="50000"/>
                  </a:schemeClr>
                </a:solidFill>
                <a:effectLst>
                  <a:reflection blurRad="12700" stA="50000" endPos="50000" dist="5000" dir="5400000" sy="-100000" rotWithShape="0"/>
                </a:effectLst>
                <a:latin typeface="+mn-lt"/>
                <a:cs typeface="+mn-cs"/>
              </a:rPr>
              <a:t>System’s Development…</a:t>
            </a:r>
            <a:endParaRPr lang="it-IT" sz="4400" b="1" i="1" dirty="0">
              <a:ln w="0"/>
              <a:solidFill>
                <a:schemeClr val="bg2">
                  <a:lumMod val="50000"/>
                </a:schemeClr>
              </a:solidFill>
              <a:effectLst>
                <a:reflection blurRad="12700" stA="50000" endPos="50000" dist="5000" dir="5400000" sy="-100000" rotWithShape="0"/>
              </a:effectLst>
              <a:latin typeface="+mn-lt"/>
              <a:cs typeface="+mn-cs"/>
            </a:endParaRPr>
          </a:p>
        </p:txBody>
      </p:sp>
      <p:sp>
        <p:nvSpPr>
          <p:cNvPr id="5"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p:cNvPicPr>
            <a:picLocks noChangeAspect="1" noChangeArrowheads="1"/>
          </p:cNvPicPr>
          <p:nvPr/>
        </p:nvPicPr>
        <p:blipFill>
          <a:blip r:embed="rId3" cstate="print"/>
          <a:srcRect/>
          <a:stretch>
            <a:fillRect/>
          </a:stretch>
        </p:blipFill>
        <p:spPr bwMode="auto">
          <a:xfrm>
            <a:off x="428625" y="3033713"/>
            <a:ext cx="8220075" cy="2895600"/>
          </a:xfrm>
          <a:prstGeom prst="rect">
            <a:avLst/>
          </a:prstGeom>
          <a:noFill/>
          <a:ln w="9525">
            <a:noFill/>
            <a:miter lim="800000"/>
            <a:headEnd/>
            <a:tailEnd/>
          </a:ln>
        </p:spPr>
      </p:pic>
      <p:sp>
        <p:nvSpPr>
          <p:cNvPr id="3" name="Rettangolo 2"/>
          <p:cNvSpPr/>
          <p:nvPr/>
        </p:nvSpPr>
        <p:spPr>
          <a:xfrm>
            <a:off x="428625" y="1246188"/>
            <a:ext cx="8286750" cy="1754187"/>
          </a:xfrm>
          <a:prstGeom prst="rect">
            <a:avLst/>
          </a:prstGeom>
        </p:spPr>
        <p:txBody>
          <a:bodyPr>
            <a:spAutoFit/>
          </a:bodyPr>
          <a:lstStyle/>
          <a:p>
            <a:pPr algn="just" fontAlgn="auto">
              <a:spcBef>
                <a:spcPts val="0"/>
              </a:spcBef>
              <a:spcAft>
                <a:spcPts val="0"/>
              </a:spcAft>
              <a:defRPr/>
            </a:pPr>
            <a:r>
              <a:rPr lang="en-GB" dirty="0">
                <a:cs typeface="+mn-cs"/>
              </a:rPr>
              <a:t>If we don’t have any interactions, not improving long run relationships, we can’t see any form of reticular system, we can’t see any system. In this case we have only a set of </a:t>
            </a:r>
            <a:r>
              <a:rPr lang="en-GB" i="1" dirty="0">
                <a:cs typeface="+mn-cs"/>
              </a:rPr>
              <a:t>simple business units</a:t>
            </a:r>
            <a:r>
              <a:rPr lang="en-GB" dirty="0">
                <a:cs typeface="+mn-cs"/>
              </a:rPr>
              <a:t>, a </a:t>
            </a:r>
            <a:r>
              <a:rPr lang="en-GB" i="1" dirty="0">
                <a:cs typeface="+mn-cs"/>
              </a:rPr>
              <a:t>potential business centre</a:t>
            </a:r>
            <a:r>
              <a:rPr lang="en-GB" dirty="0">
                <a:cs typeface="+mn-cs"/>
              </a:rPr>
              <a:t> with stand alone hypothetical connections, as showed below. </a:t>
            </a:r>
            <a:r>
              <a:rPr lang="en-GB" u="sng" dirty="0">
                <a:cs typeface="+mn-cs"/>
              </a:rPr>
              <a:t>Is this a system yet</a:t>
            </a:r>
            <a:r>
              <a:rPr lang="en-GB" dirty="0">
                <a:cs typeface="+mn-cs"/>
              </a:rPr>
              <a:t>? </a:t>
            </a:r>
            <a:r>
              <a:rPr lang="en-GB" i="1" cap="small" dirty="0" err="1">
                <a:cs typeface="+mn-cs"/>
              </a:rPr>
              <a:t>vSa</a:t>
            </a:r>
            <a:r>
              <a:rPr lang="en-GB" dirty="0">
                <a:cs typeface="+mn-cs"/>
              </a:rPr>
              <a:t> refers to these development stage as “</a:t>
            </a:r>
            <a:r>
              <a:rPr lang="en-GB" i="1" dirty="0">
                <a:cs typeface="+mn-cs"/>
              </a:rPr>
              <a:t>embryonic systems</a:t>
            </a:r>
            <a:r>
              <a:rPr lang="en-GB" dirty="0">
                <a:cs typeface="+mn-cs"/>
              </a:rPr>
              <a:t>”, since they have the potentiality to give birth to an effective system, but indeed they still differ from it.</a:t>
            </a:r>
            <a:endParaRPr lang="it-IT" dirty="0">
              <a:cs typeface="+mn-cs"/>
            </a:endParaRPr>
          </a:p>
        </p:txBody>
      </p:sp>
      <p:sp>
        <p:nvSpPr>
          <p:cNvPr id="4" name="Rettangolo 3"/>
          <p:cNvSpPr/>
          <p:nvPr/>
        </p:nvSpPr>
        <p:spPr>
          <a:xfrm>
            <a:off x="1285852"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bg2">
                    <a:lumMod val="50000"/>
                  </a:schemeClr>
                </a:solidFill>
                <a:effectLst>
                  <a:reflection blurRad="12700" stA="50000" endPos="50000" dist="5000" dir="5400000" sy="-100000" rotWithShape="0"/>
                </a:effectLst>
                <a:latin typeface="+mn-lt"/>
                <a:cs typeface="+mn-cs"/>
              </a:rPr>
              <a:t>From</a:t>
            </a:r>
            <a:r>
              <a:rPr lang="en-GB" sz="4400" b="1" i="1" dirty="0">
                <a:ln w="0"/>
                <a:solidFill>
                  <a:schemeClr val="bg2">
                    <a:lumMod val="50000"/>
                  </a:schemeClr>
                </a:solidFill>
                <a:effectLst>
                  <a:reflection blurRad="12700" stA="50000" endPos="50000" dist="5000" dir="5400000" sy="-100000" rotWithShape="0"/>
                </a:effectLst>
                <a:latin typeface="+mn-lt"/>
                <a:cs typeface="+mn-cs"/>
              </a:rPr>
              <a:t> Embryonic Systems…</a:t>
            </a:r>
            <a:endParaRPr lang="it-IT" sz="4400" b="1" i="1" dirty="0">
              <a:ln w="0"/>
              <a:solidFill>
                <a:schemeClr val="bg2">
                  <a:lumMod val="50000"/>
                </a:schemeClr>
              </a:solidFill>
              <a:effectLst>
                <a:reflection blurRad="12700" stA="50000" endPos="50000" dist="5000" dir="5400000" sy="-100000" rotWithShape="0"/>
              </a:effectLst>
              <a:latin typeface="+mn-lt"/>
              <a:cs typeface="+mn-cs"/>
            </a:endParaRPr>
          </a:p>
        </p:txBody>
      </p:sp>
      <p:sp>
        <p:nvSpPr>
          <p:cNvPr id="6"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ChangeAspect="1" noChangeArrowheads="1"/>
          </p:cNvPicPr>
          <p:nvPr/>
        </p:nvPicPr>
        <p:blipFill>
          <a:blip r:embed="rId3" cstate="print"/>
          <a:srcRect/>
          <a:stretch>
            <a:fillRect/>
          </a:stretch>
        </p:blipFill>
        <p:spPr bwMode="auto">
          <a:xfrm>
            <a:off x="628650" y="2890838"/>
            <a:ext cx="7886700" cy="3038475"/>
          </a:xfrm>
          <a:prstGeom prst="rect">
            <a:avLst/>
          </a:prstGeom>
          <a:noFill/>
          <a:ln w="9525">
            <a:noFill/>
            <a:miter lim="800000"/>
            <a:headEnd/>
            <a:tailEnd/>
          </a:ln>
        </p:spPr>
      </p:pic>
      <p:sp>
        <p:nvSpPr>
          <p:cNvPr id="3" name="Rettangolo 2"/>
          <p:cNvSpPr/>
          <p:nvPr/>
        </p:nvSpPr>
        <p:spPr>
          <a:xfrm>
            <a:off x="428625" y="1500188"/>
            <a:ext cx="8215313" cy="1200150"/>
          </a:xfrm>
          <a:prstGeom prst="rect">
            <a:avLst/>
          </a:prstGeom>
        </p:spPr>
        <p:txBody>
          <a:bodyPr>
            <a:spAutoFit/>
          </a:bodyPr>
          <a:lstStyle/>
          <a:p>
            <a:pPr algn="just" fontAlgn="auto">
              <a:spcBef>
                <a:spcPts val="0"/>
              </a:spcBef>
              <a:spcAft>
                <a:spcPts val="0"/>
              </a:spcAft>
              <a:buFont typeface="Arial" pitchFamily="34" charset="0"/>
              <a:buNone/>
              <a:defRPr/>
            </a:pPr>
            <a:r>
              <a:rPr lang="en-GB" dirty="0">
                <a:cs typeface="+mn-cs"/>
              </a:rPr>
              <a:t>We can note how this emerging system, this “</a:t>
            </a:r>
            <a:r>
              <a:rPr lang="en-GB" i="1" dirty="0">
                <a:cs typeface="+mn-cs"/>
              </a:rPr>
              <a:t>developing system</a:t>
            </a:r>
            <a:r>
              <a:rPr lang="en-GB" dirty="0">
                <a:cs typeface="+mn-cs"/>
              </a:rPr>
              <a:t>” can be related, according with the </a:t>
            </a:r>
            <a:r>
              <a:rPr lang="en-GB" i="1" cap="small" dirty="0" err="1">
                <a:cs typeface="+mn-cs"/>
              </a:rPr>
              <a:t>vSa</a:t>
            </a:r>
            <a:r>
              <a:rPr lang="en-GB" dirty="0">
                <a:cs typeface="+mn-cs"/>
              </a:rPr>
              <a:t>, to a system in which relationships among systemic actors are still at a potential stage, with a relational pattern among actors that is not fully activated, or like a performing car with the engines off. </a:t>
            </a:r>
          </a:p>
        </p:txBody>
      </p:sp>
      <p:sp>
        <p:nvSpPr>
          <p:cNvPr id="4" name="Rettangolo 3"/>
          <p:cNvSpPr/>
          <p:nvPr/>
        </p:nvSpPr>
        <p:spPr>
          <a:xfrm>
            <a:off x="1214414" y="142852"/>
            <a:ext cx="7786742"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bg2">
                    <a:lumMod val="50000"/>
                  </a:schemeClr>
                </a:solidFill>
                <a:effectLst>
                  <a:reflection blurRad="12700" stA="50000" endPos="50000" dist="5000" dir="5400000" sy="-100000" rotWithShape="0"/>
                </a:effectLst>
                <a:latin typeface="+mn-lt"/>
                <a:cs typeface="+mn-cs"/>
              </a:rPr>
              <a:t>Through</a:t>
            </a:r>
            <a:r>
              <a:rPr lang="en-GB" sz="4400" b="1" i="1" dirty="0">
                <a:ln w="0"/>
                <a:solidFill>
                  <a:schemeClr val="bg2">
                    <a:lumMod val="50000"/>
                  </a:schemeClr>
                </a:solidFill>
                <a:effectLst>
                  <a:reflection blurRad="12700" stA="50000" endPos="50000" dist="5000" dir="5400000" sy="-100000" rotWithShape="0"/>
                </a:effectLst>
                <a:latin typeface="+mn-lt"/>
                <a:cs typeface="+mn-cs"/>
              </a:rPr>
              <a:t> Developing Systems…</a:t>
            </a:r>
            <a:endParaRPr lang="it-IT" sz="4400" b="1" i="1" dirty="0">
              <a:ln w="0"/>
              <a:solidFill>
                <a:schemeClr val="bg2">
                  <a:lumMod val="50000"/>
                </a:schemeClr>
              </a:solidFill>
              <a:effectLst>
                <a:reflection blurRad="12700" stA="50000" endPos="50000" dist="5000" dir="5400000" sy="-100000" rotWithShape="0"/>
              </a:effectLst>
              <a:latin typeface="+mn-lt"/>
              <a:cs typeface="+mn-cs"/>
            </a:endParaRPr>
          </a:p>
        </p:txBody>
      </p:sp>
      <p:sp>
        <p:nvSpPr>
          <p:cNvPr id="6"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3" cstate="print"/>
          <a:srcRect/>
          <a:stretch>
            <a:fillRect/>
          </a:stretch>
        </p:blipFill>
        <p:spPr bwMode="auto">
          <a:xfrm>
            <a:off x="428625" y="3067050"/>
            <a:ext cx="8077200" cy="2933700"/>
          </a:xfrm>
          <a:prstGeom prst="rect">
            <a:avLst/>
          </a:prstGeom>
          <a:noFill/>
          <a:ln w="9525">
            <a:noFill/>
            <a:miter lim="800000"/>
            <a:headEnd/>
            <a:tailEnd/>
          </a:ln>
        </p:spPr>
      </p:pic>
      <p:sp>
        <p:nvSpPr>
          <p:cNvPr id="3" name="Rettangolo 2"/>
          <p:cNvSpPr/>
          <p:nvPr/>
        </p:nvSpPr>
        <p:spPr>
          <a:xfrm>
            <a:off x="428625" y="1285875"/>
            <a:ext cx="8215313" cy="1754188"/>
          </a:xfrm>
          <a:prstGeom prst="rect">
            <a:avLst/>
          </a:prstGeom>
        </p:spPr>
        <p:txBody>
          <a:bodyPr>
            <a:spAutoFit/>
          </a:bodyPr>
          <a:lstStyle/>
          <a:p>
            <a:pPr algn="just" fontAlgn="auto">
              <a:spcBef>
                <a:spcPts val="0"/>
              </a:spcBef>
              <a:spcAft>
                <a:spcPts val="0"/>
              </a:spcAft>
              <a:defRPr/>
            </a:pPr>
            <a:r>
              <a:rPr lang="en-GB" dirty="0">
                <a:cs typeface="+mn-cs"/>
              </a:rPr>
              <a:t>The actual activation of the relational pattern, finally, helps the realization of a “</a:t>
            </a:r>
            <a:r>
              <a:rPr lang="en-GB" i="1" dirty="0">
                <a:cs typeface="+mn-cs"/>
              </a:rPr>
              <a:t>completed system</a:t>
            </a:r>
            <a:r>
              <a:rPr lang="en-GB" dirty="0">
                <a:cs typeface="+mn-cs"/>
              </a:rPr>
              <a:t>”, as defined by </a:t>
            </a:r>
            <a:r>
              <a:rPr lang="en-GB" i="1" cap="small" dirty="0" err="1">
                <a:cs typeface="+mn-cs"/>
              </a:rPr>
              <a:t>vSa</a:t>
            </a:r>
            <a:r>
              <a:rPr lang="en-GB" dirty="0">
                <a:cs typeface="+mn-cs"/>
              </a:rPr>
              <a:t> when the effective system comes to place in all its viability. To facilitate interactions development and to maintain system advantages, every system element must operate </a:t>
            </a:r>
            <a:r>
              <a:rPr lang="en-GB" dirty="0" err="1">
                <a:cs typeface="+mn-cs"/>
              </a:rPr>
              <a:t>synergically</a:t>
            </a:r>
            <a:r>
              <a:rPr lang="en-GB" dirty="0">
                <a:cs typeface="+mn-cs"/>
              </a:rPr>
              <a:t> in order to provide stability and equilibrium to all of involved entities (internal or external one) and to the system as a whole. </a:t>
            </a:r>
            <a:endParaRPr lang="it-IT" dirty="0">
              <a:cs typeface="+mn-cs"/>
            </a:endParaRPr>
          </a:p>
        </p:txBody>
      </p:sp>
      <p:sp>
        <p:nvSpPr>
          <p:cNvPr id="4" name="Rettangolo 3"/>
          <p:cNvSpPr/>
          <p:nvPr/>
        </p:nvSpPr>
        <p:spPr>
          <a:xfrm>
            <a:off x="1428728"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bg2">
                    <a:lumMod val="50000"/>
                  </a:schemeClr>
                </a:solidFill>
                <a:effectLst>
                  <a:reflection blurRad="12700" stA="50000" endPos="50000" dist="5000" dir="5400000" sy="-100000" rotWithShape="0"/>
                </a:effectLst>
                <a:latin typeface="+mn-lt"/>
                <a:cs typeface="+mn-cs"/>
              </a:rPr>
              <a:t>Toward</a:t>
            </a:r>
            <a:r>
              <a:rPr lang="en-GB" sz="4400" b="1" i="1" dirty="0">
                <a:ln w="0"/>
                <a:solidFill>
                  <a:schemeClr val="bg2">
                    <a:lumMod val="50000"/>
                  </a:schemeClr>
                </a:solidFill>
                <a:effectLst>
                  <a:reflection blurRad="12700" stA="50000" endPos="50000" dist="5000" dir="5400000" sy="-100000" rotWithShape="0"/>
                </a:effectLst>
                <a:latin typeface="+mn-lt"/>
                <a:cs typeface="+mn-cs"/>
              </a:rPr>
              <a:t> Completed Systems…</a:t>
            </a:r>
            <a:endParaRPr lang="it-IT" sz="4400" b="1" i="1" dirty="0">
              <a:ln w="0"/>
              <a:solidFill>
                <a:schemeClr val="bg2">
                  <a:lumMod val="50000"/>
                </a:schemeClr>
              </a:solidFill>
              <a:effectLst>
                <a:reflection blurRad="12700" stA="50000" endPos="50000" dist="5000" dir="5400000" sy="-100000" rotWithShape="0"/>
              </a:effectLst>
              <a:latin typeface="+mn-lt"/>
              <a:cs typeface="+mn-cs"/>
            </a:endParaRPr>
          </a:p>
        </p:txBody>
      </p:sp>
      <p:sp>
        <p:nvSpPr>
          <p:cNvPr id="6"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571500" y="1214438"/>
            <a:ext cx="6848475" cy="4786312"/>
          </a:xfrm>
          <a:prstGeom prst="rect">
            <a:avLst/>
          </a:prstGeom>
          <a:noFill/>
          <a:ln w="9525">
            <a:noFill/>
            <a:miter lim="800000"/>
            <a:headEnd/>
            <a:tailEnd/>
          </a:ln>
        </p:spPr>
      </p:pic>
      <p:sp>
        <p:nvSpPr>
          <p:cNvPr id="4" name="Segnaposto contenuto 1"/>
          <p:cNvSpPr>
            <a:spLocks noGrp="1"/>
          </p:cNvSpPr>
          <p:nvPr>
            <p:ph idx="4294967295"/>
          </p:nvPr>
        </p:nvSpPr>
        <p:spPr>
          <a:xfrm>
            <a:off x="446088" y="1692275"/>
            <a:ext cx="8229600" cy="4257675"/>
          </a:xfrm>
        </p:spPr>
        <p:txBody>
          <a:bodyPr/>
          <a:lstStyle/>
          <a:p>
            <a:pPr marL="0" indent="0" algn="just" eaLnBrk="1" hangingPunct="1">
              <a:buFont typeface="Arial" charset="0"/>
              <a:buNone/>
            </a:pPr>
            <a:r>
              <a:rPr lang="en-US" sz="2400" smtClean="0"/>
              <a:t>Inside a dense, articulated and complex pattern we can find many kind of systems with several differences in terms of features, just like synergies, interactions, resource sharing, common finality, value co-creation, service oriented structures, viability, both influencing organization strategies and policies (adaptation capacities, ability to foster potential connection and reticular relations, capability to maintain and improve system relationships within them and their system elements, capacity to manage this relationships and to gain the government role), considered more confident for modern Economy, and leading their behavior to the same final purpose to survive!</a:t>
            </a:r>
            <a:endParaRPr lang="it-IT" sz="2400" smtClean="0"/>
          </a:p>
        </p:txBody>
      </p:sp>
      <p:sp>
        <p:nvSpPr>
          <p:cNvPr id="5" name="Rettangolo 4"/>
          <p:cNvSpPr/>
          <p:nvPr/>
        </p:nvSpPr>
        <p:spPr>
          <a:xfrm>
            <a:off x="1428728"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bg2">
                    <a:lumMod val="50000"/>
                  </a:schemeClr>
                </a:solidFill>
                <a:effectLst>
                  <a:reflection blurRad="12700" stA="50000" endPos="50000" dist="5000" dir="5400000" sy="-100000" rotWithShape="0"/>
                </a:effectLst>
              </a:rPr>
              <a:t>Identifying</a:t>
            </a:r>
            <a:r>
              <a:rPr lang="en-GB" sz="4400" b="1" i="1" dirty="0">
                <a:ln w="0"/>
                <a:solidFill>
                  <a:schemeClr val="bg2">
                    <a:lumMod val="50000"/>
                  </a:schemeClr>
                </a:solidFill>
                <a:effectLst>
                  <a:reflection blurRad="12700" stA="50000" endPos="50000" dist="5000" dir="5400000" sy="-100000" rotWithShape="0"/>
                </a:effectLst>
              </a:rPr>
              <a:t> evolving systems…</a:t>
            </a:r>
            <a:endParaRPr lang="it-IT" sz="4400" b="1" i="1" dirty="0">
              <a:ln w="0"/>
              <a:solidFill>
                <a:schemeClr val="bg2">
                  <a:lumMod val="50000"/>
                </a:schemeClr>
              </a:solidFill>
              <a:effectLst>
                <a:reflection blurRad="12700" stA="50000" endPos="50000" dist="5000" dir="5400000" sy="-100000" rotWithShape="0"/>
              </a:effectLst>
            </a:endParaRPr>
          </a:p>
        </p:txBody>
      </p:sp>
      <p:sp>
        <p:nvSpPr>
          <p:cNvPr id="6"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par>
                                <p:cTn id="8" presetID="10" presetClass="exit" presetSubtype="0" fill="hold" grpId="0" nodeType="withEffect">
                                  <p:stCondLst>
                                    <p:cond delay="0"/>
                                  </p:stCondLst>
                                  <p:childTnLst>
                                    <p:animEffect transition="out" filter="fade">
                                      <p:cBhvr>
                                        <p:cTn id="9" dur="2000"/>
                                        <p:tgtEl>
                                          <p:spTgt spid="4">
                                            <p:txEl>
                                              <p:pRg st="0" end="0"/>
                                            </p:txEl>
                                          </p:spTgt>
                                        </p:tgtEl>
                                      </p:cBhvr>
                                    </p:animEffect>
                                    <p:set>
                                      <p:cBhvr>
                                        <p:cTn id="10" dur="1" fill="hold">
                                          <p:stCondLst>
                                            <p:cond delay="1999"/>
                                          </p:stCondLst>
                                        </p:cTn>
                                        <p:tgtEl>
                                          <p:spTgt spid="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1438" y="0"/>
            <a:ext cx="8964612" cy="714375"/>
          </a:xfrm>
        </p:spPr>
        <p:txBody>
          <a:bodyPr>
            <a:noAutofit/>
          </a:bodyPr>
          <a:lstStyle/>
          <a:p>
            <a:pPr marL="90488" eaLnBrk="1" fontAlgn="auto" hangingPunct="1">
              <a:spcAft>
                <a:spcPts val="0"/>
              </a:spcAft>
              <a:defRPr/>
            </a:pPr>
            <a:r>
              <a:rPr lang="en-GB" sz="4000" dirty="0" smtClean="0">
                <a:solidFill>
                  <a:schemeClr val="accent3">
                    <a:lumMod val="50000"/>
                  </a:schemeClr>
                </a:solidFill>
              </a:rPr>
              <a:t>Synthesising S-D logic and SS through </a:t>
            </a:r>
            <a:r>
              <a:rPr lang="it-IT" sz="4000" b="1" i="1" cap="small" dirty="0" err="1" smtClean="0">
                <a:solidFill>
                  <a:schemeClr val="accent3">
                    <a:lumMod val="50000"/>
                  </a:schemeClr>
                </a:solidFill>
                <a:latin typeface="Times New Roman" pitchFamily="18" charset="0"/>
                <a:cs typeface="Times New Roman" pitchFamily="18" charset="0"/>
              </a:rPr>
              <a:t>vSa</a:t>
            </a:r>
            <a:r>
              <a:rPr lang="it-IT" sz="4000" b="1" i="1" cap="small" dirty="0" smtClean="0">
                <a:solidFill>
                  <a:schemeClr val="accent3">
                    <a:lumMod val="50000"/>
                  </a:schemeClr>
                </a:solidFill>
                <a:latin typeface="Times New Roman" pitchFamily="18" charset="0"/>
                <a:cs typeface="Times New Roman" pitchFamily="18" charset="0"/>
              </a:rPr>
              <a:t> </a:t>
            </a:r>
            <a:endParaRPr lang="it-IT" sz="4000" b="1" dirty="0">
              <a:solidFill>
                <a:schemeClr val="accent3">
                  <a:lumMod val="50000"/>
                </a:schemeClr>
              </a:solidFill>
            </a:endParaRPr>
          </a:p>
        </p:txBody>
      </p:sp>
      <p:pic>
        <p:nvPicPr>
          <p:cNvPr id="116740" name="Picture 5"/>
          <p:cNvPicPr>
            <a:picLocks noChangeAspect="1" noChangeArrowheads="1"/>
          </p:cNvPicPr>
          <p:nvPr/>
        </p:nvPicPr>
        <p:blipFill>
          <a:blip r:embed="rId2" cstate="print"/>
          <a:srcRect/>
          <a:stretch>
            <a:fillRect/>
          </a:stretch>
        </p:blipFill>
        <p:spPr bwMode="auto">
          <a:xfrm>
            <a:off x="714375" y="711200"/>
            <a:ext cx="8001000" cy="5719763"/>
          </a:xfrm>
          <a:prstGeom prst="rect">
            <a:avLst/>
          </a:prstGeom>
          <a:noFill/>
          <a:ln w="76200">
            <a:noFill/>
            <a:miter lim="800000"/>
            <a:headEnd/>
            <a:tailEnd/>
          </a:ln>
        </p:spPr>
      </p:pic>
      <p:sp>
        <p:nvSpPr>
          <p:cNvPr id="116741" name="Rectangle 6"/>
          <p:cNvSpPr>
            <a:spLocks noChangeArrowheads="1"/>
          </p:cNvSpPr>
          <p:nvPr/>
        </p:nvSpPr>
        <p:spPr bwMode="auto">
          <a:xfrm>
            <a:off x="0" y="6143625"/>
            <a:ext cx="9144000" cy="708025"/>
          </a:xfrm>
          <a:prstGeom prst="rect">
            <a:avLst/>
          </a:prstGeom>
          <a:noFill/>
          <a:ln w="9525">
            <a:noFill/>
            <a:miter lim="800000"/>
            <a:headEnd/>
            <a:tailEnd/>
          </a:ln>
        </p:spPr>
        <p:txBody>
          <a:bodyPr anchor="ctr">
            <a:spAutoFit/>
          </a:bodyPr>
          <a:lstStyle/>
          <a:p>
            <a:pPr algn="ctr" eaLnBrk="0" hangingPunct="0"/>
            <a:r>
              <a:rPr lang="en-US" sz="2000">
                <a:latin typeface="Tw Cen MT" pitchFamily="34" charset="0"/>
                <a:cs typeface="Times New Roman" pitchFamily="18" charset="0"/>
              </a:rPr>
              <a:t> VSA may synthesize an approach capable of bridging </a:t>
            </a:r>
          </a:p>
          <a:p>
            <a:pPr algn="ctr" eaLnBrk="0" hangingPunct="0"/>
            <a:r>
              <a:rPr lang="en-US" sz="2000">
                <a:latin typeface="Tw Cen MT" pitchFamily="34" charset="0"/>
                <a:cs typeface="Times New Roman" pitchFamily="18" charset="0"/>
              </a:rPr>
              <a:t>S-D logic culture into its service research ground</a:t>
            </a:r>
            <a:r>
              <a:rPr lang="en-US" sz="1400">
                <a:latin typeface="Tw Cen MT" pitchFamily="34" charset="0"/>
                <a:cs typeface="Times New Roman" pitchFamily="18" charset="0"/>
              </a:rPr>
              <a:t>.</a:t>
            </a:r>
            <a:endParaRPr lang="en-US" sz="1400">
              <a:latin typeface="Tw Cen MT" pitchFamily="34" charset="0"/>
            </a:endParaRPr>
          </a:p>
        </p:txBody>
      </p:sp>
      <p:cxnSp>
        <p:nvCxnSpPr>
          <p:cNvPr id="6" name="Connettore 1 5"/>
          <p:cNvCxnSpPr/>
          <p:nvPr/>
        </p:nvCxnSpPr>
        <p:spPr>
          <a:xfrm>
            <a:off x="0" y="6072188"/>
            <a:ext cx="9144000" cy="1587"/>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16743" name="CasellaDiTesto 6"/>
          <p:cNvSpPr txBox="1">
            <a:spLocks noChangeArrowheads="1"/>
          </p:cNvSpPr>
          <p:nvPr/>
        </p:nvSpPr>
        <p:spPr bwMode="auto">
          <a:xfrm>
            <a:off x="571500" y="5000625"/>
            <a:ext cx="2214563" cy="400050"/>
          </a:xfrm>
          <a:prstGeom prst="rect">
            <a:avLst/>
          </a:prstGeom>
          <a:solidFill>
            <a:schemeClr val="bg1"/>
          </a:solidFill>
          <a:ln w="9525">
            <a:noFill/>
            <a:miter lim="800000"/>
            <a:headEnd/>
            <a:tailEnd/>
          </a:ln>
        </p:spPr>
        <p:txBody>
          <a:bodyPr>
            <a:spAutoFit/>
          </a:bodyPr>
          <a:lstStyle/>
          <a:p>
            <a:r>
              <a:rPr lang="it-IT" sz="2000" b="1">
                <a:latin typeface="Tw Cen MT" pitchFamily="34" charset="0"/>
              </a:rPr>
              <a:t>Smart Systems</a:t>
            </a:r>
            <a:endParaRPr lang="it-IT" b="1">
              <a:latin typeface="Tw Cen MT" pitchFamily="34" charset="0"/>
            </a:endParaRPr>
          </a:p>
        </p:txBody>
      </p:sp>
      <p:sp>
        <p:nvSpPr>
          <p:cNvPr id="8" name="Segnaposto numero diapositiva 12"/>
          <p:cNvSpPr txBox="1">
            <a:spLocks/>
          </p:cNvSpPr>
          <p:nvPr/>
        </p:nvSpPr>
        <p:spPr>
          <a:xfrm rot="20399143">
            <a:off x="6730298" y="644738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1344</Words>
  <Application>Microsoft Office PowerPoint</Application>
  <PresentationFormat>Presentazione su schermo (4:3)</PresentationFormat>
  <Paragraphs>39</Paragraphs>
  <Slides>7</Slides>
  <Notes>5</Notes>
  <HiddenSlides>0</HiddenSlides>
  <MMClips>0</MMClips>
  <ScaleCrop>false</ScaleCrop>
  <HeadingPairs>
    <vt:vector size="4" baseType="variant">
      <vt:variant>
        <vt:lpstr>Tema</vt:lpstr>
      </vt:variant>
      <vt:variant>
        <vt:i4>1</vt:i4>
      </vt:variant>
      <vt:variant>
        <vt:lpstr>Titoli diapositive</vt:lpstr>
      </vt:variant>
      <vt:variant>
        <vt:i4>7</vt:i4>
      </vt:variant>
    </vt:vector>
  </HeadingPairs>
  <TitlesOfParts>
    <vt:vector size="8" baseType="lpstr">
      <vt:lpstr>Tema di Office</vt:lpstr>
      <vt:lpstr>Diapositiva 1</vt:lpstr>
      <vt:lpstr>Diapositiva 2</vt:lpstr>
      <vt:lpstr>Diapositiva 3</vt:lpstr>
      <vt:lpstr>Diapositiva 4</vt:lpstr>
      <vt:lpstr>Diapositiva 5</vt:lpstr>
      <vt:lpstr>Diapositiva 6</vt:lpstr>
      <vt:lpstr>Synthesising S-D logic and SS through vSa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9</cp:revision>
  <dcterms:created xsi:type="dcterms:W3CDTF">2012-02-05T12:11:23Z</dcterms:created>
  <dcterms:modified xsi:type="dcterms:W3CDTF">2013-02-22T10:51:46Z</dcterms:modified>
</cp:coreProperties>
</file>