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heme/themeOverride8.xml" ContentType="application/vnd.openxmlformats-officedocument.themeOverr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theme/themeOverride4.xml" ContentType="application/vnd.openxmlformats-officedocument.themeOverride+xml"/>
  <Default Extension="emf" ContentType="image/x-emf"/>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theme/themeOverride9.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theme/themeOverride7.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16"/>
  </p:notesMasterIdLst>
  <p:sldIdLst>
    <p:sldId id="256" r:id="rId3"/>
    <p:sldId id="259" r:id="rId4"/>
    <p:sldId id="260" r:id="rId5"/>
    <p:sldId id="261" r:id="rId6"/>
    <p:sldId id="262" r:id="rId7"/>
    <p:sldId id="263" r:id="rId8"/>
    <p:sldId id="264" r:id="rId9"/>
    <p:sldId id="268" r:id="rId10"/>
    <p:sldId id="269" r:id="rId11"/>
    <p:sldId id="270" r:id="rId12"/>
    <p:sldId id="265" r:id="rId13"/>
    <p:sldId id="266" r:id="rId14"/>
    <p:sldId id="267" r:id="rId15"/>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984" autoAdjust="0"/>
    <p:restoredTop sz="94660"/>
  </p:normalViewPr>
  <p:slideViewPr>
    <p:cSldViewPr>
      <p:cViewPr>
        <p:scale>
          <a:sx n="50" d="100"/>
          <a:sy n="50" d="100"/>
        </p:scale>
        <p:origin x="-1638" y="-12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7FFB64-1253-48B7-AC92-36695FC6D351}" type="doc">
      <dgm:prSet loTypeId="urn:microsoft.com/office/officeart/2005/8/layout/bProcess2" loCatId="process" qsTypeId="urn:microsoft.com/office/officeart/2005/8/quickstyle/3d6" qsCatId="3D" csTypeId="urn:microsoft.com/office/officeart/2005/8/colors/accent0_1" csCatId="mainScheme" phldr="1"/>
      <dgm:spPr/>
      <dgm:t>
        <a:bodyPr/>
        <a:lstStyle/>
        <a:p>
          <a:endParaRPr lang="it-IT"/>
        </a:p>
      </dgm:t>
    </dgm:pt>
    <dgm:pt modelId="{969FF2AA-CC6D-4011-B8B7-D5DFC688B02A}">
      <dgm:prSet phldrT="[Testo]"/>
      <dgm:spPr>
        <a:solidFill>
          <a:schemeClr val="accent5">
            <a:lumMod val="75000"/>
          </a:schemeClr>
        </a:solidFill>
      </dgm:spPr>
      <dgm:t>
        <a:bodyPr/>
        <a:lstStyle/>
        <a:p>
          <a:r>
            <a:rPr lang="it-IT" dirty="0" err="1" smtClean="0"/>
            <a:t>Main</a:t>
          </a:r>
          <a:r>
            <a:rPr lang="it-IT" dirty="0" smtClean="0"/>
            <a:t> </a:t>
          </a:r>
          <a:r>
            <a:rPr lang="it-IT" dirty="0" err="1" smtClean="0"/>
            <a:t>Suppliers</a:t>
          </a:r>
          <a:endParaRPr lang="it-IT" dirty="0"/>
        </a:p>
      </dgm:t>
    </dgm:pt>
    <dgm:pt modelId="{8ADBB6C8-1E71-4CBF-9C84-C612AFD27D30}" type="parTrans" cxnId="{16AC7E61-BE9E-49A4-8A90-68FEED337A31}">
      <dgm:prSet/>
      <dgm:spPr/>
      <dgm:t>
        <a:bodyPr/>
        <a:lstStyle/>
        <a:p>
          <a:endParaRPr lang="it-IT"/>
        </a:p>
      </dgm:t>
    </dgm:pt>
    <dgm:pt modelId="{9A5BEFC5-655E-4F68-A8FE-165545CC988D}" type="sibTrans" cxnId="{16AC7E61-BE9E-49A4-8A90-68FEED337A31}">
      <dgm:prSet/>
      <dgm:spPr>
        <a:solidFill>
          <a:schemeClr val="accent1">
            <a:lumMod val="75000"/>
          </a:schemeClr>
        </a:solidFill>
      </dgm:spPr>
      <dgm:t>
        <a:bodyPr/>
        <a:lstStyle/>
        <a:p>
          <a:endParaRPr lang="it-IT"/>
        </a:p>
      </dgm:t>
    </dgm:pt>
    <dgm:pt modelId="{E393E171-A425-426E-87D8-C65EC740983B}">
      <dgm:prSet phldrT="[Testo]"/>
      <dgm:spPr>
        <a:solidFill>
          <a:schemeClr val="accent5">
            <a:lumMod val="60000"/>
            <a:lumOff val="40000"/>
          </a:schemeClr>
        </a:solidFill>
      </dgm:spPr>
      <dgm:t>
        <a:bodyPr/>
        <a:lstStyle/>
        <a:p>
          <a:r>
            <a:rPr lang="it-IT" dirty="0" err="1" smtClean="0"/>
            <a:t>Suppliers</a:t>
          </a:r>
          <a:endParaRPr lang="it-IT" dirty="0"/>
        </a:p>
      </dgm:t>
    </dgm:pt>
    <dgm:pt modelId="{B12CEA55-9116-405B-AFEE-E89F8E57E607}" type="parTrans" cxnId="{836860D5-08EA-4D1C-8193-5A02B4AEBAEA}">
      <dgm:prSet/>
      <dgm:spPr/>
      <dgm:t>
        <a:bodyPr/>
        <a:lstStyle/>
        <a:p>
          <a:endParaRPr lang="it-IT"/>
        </a:p>
      </dgm:t>
    </dgm:pt>
    <dgm:pt modelId="{12278DCF-2446-4FCC-8704-505BEA414D4F}" type="sibTrans" cxnId="{836860D5-08EA-4D1C-8193-5A02B4AEBAEA}">
      <dgm:prSet/>
      <dgm:spPr>
        <a:solidFill>
          <a:schemeClr val="accent1">
            <a:lumMod val="75000"/>
          </a:schemeClr>
        </a:solidFill>
      </dgm:spPr>
      <dgm:t>
        <a:bodyPr/>
        <a:lstStyle/>
        <a:p>
          <a:endParaRPr lang="it-IT"/>
        </a:p>
      </dgm:t>
    </dgm:pt>
    <dgm:pt modelId="{A709EECD-188C-4B1D-8303-FFA4F2055CA2}">
      <dgm:prSet phldrT="[Testo]"/>
      <dgm:spPr>
        <a:solidFill>
          <a:schemeClr val="accent5">
            <a:lumMod val="60000"/>
            <a:lumOff val="40000"/>
          </a:schemeClr>
        </a:solidFill>
      </dgm:spPr>
      <dgm:t>
        <a:bodyPr/>
        <a:lstStyle/>
        <a:p>
          <a:r>
            <a:rPr lang="it-IT" dirty="0" err="1" smtClean="0"/>
            <a:t>Stakeholder</a:t>
          </a:r>
          <a:endParaRPr lang="it-IT" dirty="0"/>
        </a:p>
      </dgm:t>
    </dgm:pt>
    <dgm:pt modelId="{7175C2D9-93CE-40AB-A23A-03866DEB0A18}" type="parTrans" cxnId="{BAC73924-7ED6-46A8-91A2-182B1A34A517}">
      <dgm:prSet/>
      <dgm:spPr/>
      <dgm:t>
        <a:bodyPr/>
        <a:lstStyle/>
        <a:p>
          <a:endParaRPr lang="it-IT"/>
        </a:p>
      </dgm:t>
    </dgm:pt>
    <dgm:pt modelId="{E8A58536-0FD7-439C-82AE-60044360CC51}" type="sibTrans" cxnId="{BAC73924-7ED6-46A8-91A2-182B1A34A517}">
      <dgm:prSet/>
      <dgm:spPr>
        <a:solidFill>
          <a:schemeClr val="accent1">
            <a:lumMod val="75000"/>
          </a:schemeClr>
        </a:solidFill>
      </dgm:spPr>
      <dgm:t>
        <a:bodyPr/>
        <a:lstStyle/>
        <a:p>
          <a:endParaRPr lang="it-IT"/>
        </a:p>
      </dgm:t>
    </dgm:pt>
    <dgm:pt modelId="{835D10A0-59D0-4F4F-951D-4C9A0B05E3FF}">
      <dgm:prSet phldrT="[Testo]"/>
      <dgm:spPr>
        <a:solidFill>
          <a:schemeClr val="accent5">
            <a:lumMod val="60000"/>
            <a:lumOff val="40000"/>
          </a:schemeClr>
        </a:solidFill>
      </dgm:spPr>
      <dgm:t>
        <a:bodyPr/>
        <a:lstStyle/>
        <a:p>
          <a:r>
            <a:rPr lang="it-IT" dirty="0" err="1" smtClean="0"/>
            <a:t>Individuals</a:t>
          </a:r>
          <a:endParaRPr lang="it-IT" dirty="0"/>
        </a:p>
      </dgm:t>
    </dgm:pt>
    <dgm:pt modelId="{3BA026D6-391B-4CC6-9323-2602C5B4A5DD}" type="parTrans" cxnId="{46339097-41D4-458B-8DE4-9754B6B8E76C}">
      <dgm:prSet/>
      <dgm:spPr/>
      <dgm:t>
        <a:bodyPr/>
        <a:lstStyle/>
        <a:p>
          <a:endParaRPr lang="it-IT"/>
        </a:p>
      </dgm:t>
    </dgm:pt>
    <dgm:pt modelId="{5A6FF947-F5E3-43C4-9EA8-070D5C139947}" type="sibTrans" cxnId="{46339097-41D4-458B-8DE4-9754B6B8E76C}">
      <dgm:prSet/>
      <dgm:spPr>
        <a:solidFill>
          <a:schemeClr val="accent1">
            <a:lumMod val="75000"/>
          </a:schemeClr>
        </a:solidFill>
      </dgm:spPr>
      <dgm:t>
        <a:bodyPr/>
        <a:lstStyle/>
        <a:p>
          <a:endParaRPr lang="it-IT"/>
        </a:p>
      </dgm:t>
    </dgm:pt>
    <dgm:pt modelId="{506B8581-872C-4D5D-B967-8E648F4EA9C2}">
      <dgm:prSet phldrT="[Testo]"/>
      <dgm:spPr>
        <a:solidFill>
          <a:schemeClr val="accent5">
            <a:lumMod val="20000"/>
            <a:lumOff val="80000"/>
          </a:schemeClr>
        </a:solidFill>
      </dgm:spPr>
      <dgm:t>
        <a:bodyPr/>
        <a:lstStyle/>
        <a:p>
          <a:r>
            <a:rPr lang="it-IT" dirty="0" err="1" smtClean="0"/>
            <a:t>Enterprise</a:t>
          </a:r>
          <a:endParaRPr lang="it-IT" dirty="0"/>
        </a:p>
      </dgm:t>
    </dgm:pt>
    <dgm:pt modelId="{5DC22844-27C6-491D-8C07-27687D3D960A}" type="parTrans" cxnId="{D7EB00F8-E9A1-4E60-A938-0C47A74687C3}">
      <dgm:prSet/>
      <dgm:spPr/>
      <dgm:t>
        <a:bodyPr/>
        <a:lstStyle/>
        <a:p>
          <a:endParaRPr lang="it-IT"/>
        </a:p>
      </dgm:t>
    </dgm:pt>
    <dgm:pt modelId="{C4616867-47AF-45C1-9FCA-7265DF2BE257}" type="sibTrans" cxnId="{D7EB00F8-E9A1-4E60-A938-0C47A74687C3}">
      <dgm:prSet/>
      <dgm:spPr>
        <a:solidFill>
          <a:schemeClr val="accent1">
            <a:lumMod val="75000"/>
          </a:schemeClr>
        </a:solidFill>
      </dgm:spPr>
      <dgm:t>
        <a:bodyPr/>
        <a:lstStyle/>
        <a:p>
          <a:endParaRPr lang="it-IT"/>
        </a:p>
      </dgm:t>
    </dgm:pt>
    <dgm:pt modelId="{7DDC6947-A29A-49E4-AB70-668F6A377902}">
      <dgm:prSet phldrT="[Testo]"/>
      <dgm:spPr>
        <a:solidFill>
          <a:schemeClr val="accent5">
            <a:lumMod val="60000"/>
            <a:lumOff val="40000"/>
          </a:schemeClr>
        </a:solidFill>
      </dgm:spPr>
      <dgm:t>
        <a:bodyPr/>
        <a:lstStyle/>
        <a:p>
          <a:r>
            <a:rPr lang="it-IT" dirty="0" err="1" smtClean="0"/>
            <a:t>Stakeholder</a:t>
          </a:r>
          <a:endParaRPr lang="it-IT" dirty="0"/>
        </a:p>
      </dgm:t>
    </dgm:pt>
    <dgm:pt modelId="{305FBC08-22A8-4AB9-AB56-BDC362E420CF}" type="parTrans" cxnId="{19F134DF-C6CC-4635-9AC6-E6197B21B6A0}">
      <dgm:prSet/>
      <dgm:spPr/>
      <dgm:t>
        <a:bodyPr/>
        <a:lstStyle/>
        <a:p>
          <a:endParaRPr lang="it-IT"/>
        </a:p>
      </dgm:t>
    </dgm:pt>
    <dgm:pt modelId="{FF0674AD-FAE8-4AF0-AEFE-C2931C084642}" type="sibTrans" cxnId="{19F134DF-C6CC-4635-9AC6-E6197B21B6A0}">
      <dgm:prSet/>
      <dgm:spPr>
        <a:solidFill>
          <a:schemeClr val="accent1">
            <a:lumMod val="75000"/>
          </a:schemeClr>
        </a:solidFill>
      </dgm:spPr>
      <dgm:t>
        <a:bodyPr/>
        <a:lstStyle/>
        <a:p>
          <a:endParaRPr lang="it-IT"/>
        </a:p>
      </dgm:t>
    </dgm:pt>
    <dgm:pt modelId="{E47BC38D-94DC-4DA9-BCBB-F3FE70B885EF}">
      <dgm:prSet phldrT="[Testo]"/>
      <dgm:spPr>
        <a:solidFill>
          <a:schemeClr val="accent5">
            <a:lumMod val="60000"/>
            <a:lumOff val="40000"/>
          </a:schemeClr>
        </a:solidFill>
      </dgm:spPr>
      <dgm:t>
        <a:bodyPr/>
        <a:lstStyle/>
        <a:p>
          <a:r>
            <a:rPr lang="it-IT" dirty="0" err="1" smtClean="0"/>
            <a:t>Individuals</a:t>
          </a:r>
          <a:endParaRPr lang="it-IT" dirty="0"/>
        </a:p>
      </dgm:t>
    </dgm:pt>
    <dgm:pt modelId="{489C9093-23C1-4317-BBCB-DD963D91D245}" type="parTrans" cxnId="{5D5DD2A6-E812-4155-B635-FF51A003599E}">
      <dgm:prSet/>
      <dgm:spPr/>
      <dgm:t>
        <a:bodyPr/>
        <a:lstStyle/>
        <a:p>
          <a:endParaRPr lang="it-IT"/>
        </a:p>
      </dgm:t>
    </dgm:pt>
    <dgm:pt modelId="{6A7A65EC-AAAA-43B0-AA8E-1D86AB02CD51}" type="sibTrans" cxnId="{5D5DD2A6-E812-4155-B635-FF51A003599E}">
      <dgm:prSet/>
      <dgm:spPr>
        <a:solidFill>
          <a:schemeClr val="accent1">
            <a:lumMod val="75000"/>
          </a:schemeClr>
        </a:solidFill>
      </dgm:spPr>
      <dgm:t>
        <a:bodyPr/>
        <a:lstStyle/>
        <a:p>
          <a:endParaRPr lang="it-IT"/>
        </a:p>
      </dgm:t>
    </dgm:pt>
    <dgm:pt modelId="{4434C99F-338E-4BE3-A63E-2733B7ED8E9D}">
      <dgm:prSet phldrT="[Testo]"/>
      <dgm:spPr>
        <a:solidFill>
          <a:schemeClr val="accent5">
            <a:lumMod val="20000"/>
            <a:lumOff val="80000"/>
          </a:schemeClr>
        </a:solidFill>
      </dgm:spPr>
      <dgm:t>
        <a:bodyPr/>
        <a:lstStyle/>
        <a:p>
          <a:r>
            <a:rPr lang="it-IT" dirty="0" err="1" smtClean="0"/>
            <a:t>Enablers</a:t>
          </a:r>
          <a:endParaRPr lang="it-IT" dirty="0"/>
        </a:p>
      </dgm:t>
    </dgm:pt>
    <dgm:pt modelId="{461455B5-445B-4169-9251-B6E2DAED4898}" type="parTrans" cxnId="{30726A78-88A4-485C-85FF-CB5825120235}">
      <dgm:prSet/>
      <dgm:spPr/>
      <dgm:t>
        <a:bodyPr/>
        <a:lstStyle/>
        <a:p>
          <a:endParaRPr lang="it-IT"/>
        </a:p>
      </dgm:t>
    </dgm:pt>
    <dgm:pt modelId="{DE87FD75-BD36-4ECE-B236-E5EB7F51C825}" type="sibTrans" cxnId="{30726A78-88A4-485C-85FF-CB5825120235}">
      <dgm:prSet/>
      <dgm:spPr>
        <a:solidFill>
          <a:schemeClr val="accent1">
            <a:lumMod val="75000"/>
          </a:schemeClr>
        </a:solidFill>
      </dgm:spPr>
      <dgm:t>
        <a:bodyPr/>
        <a:lstStyle/>
        <a:p>
          <a:endParaRPr lang="it-IT"/>
        </a:p>
      </dgm:t>
    </dgm:pt>
    <dgm:pt modelId="{95D74DE1-409C-4AC9-A439-471F2604E6D5}">
      <dgm:prSet phldrT="[Testo]"/>
      <dgm:spPr>
        <a:solidFill>
          <a:schemeClr val="accent5">
            <a:lumMod val="60000"/>
            <a:lumOff val="40000"/>
          </a:schemeClr>
        </a:solidFill>
      </dgm:spPr>
      <dgm:t>
        <a:bodyPr/>
        <a:lstStyle/>
        <a:p>
          <a:r>
            <a:rPr lang="it-IT" dirty="0" err="1" smtClean="0"/>
            <a:t>Clients</a:t>
          </a:r>
          <a:endParaRPr lang="it-IT" dirty="0"/>
        </a:p>
      </dgm:t>
    </dgm:pt>
    <dgm:pt modelId="{E7C8E8DF-3580-4BC4-9944-062CD035CD1C}" type="parTrans" cxnId="{EF2009ED-6BDF-45F1-9D84-4C6EEBD4BCB1}">
      <dgm:prSet/>
      <dgm:spPr/>
      <dgm:t>
        <a:bodyPr/>
        <a:lstStyle/>
        <a:p>
          <a:endParaRPr lang="it-IT"/>
        </a:p>
      </dgm:t>
    </dgm:pt>
    <dgm:pt modelId="{BA1FC1CA-6555-4E9A-B13B-E2D9733BF08D}" type="sibTrans" cxnId="{EF2009ED-6BDF-45F1-9D84-4C6EEBD4BCB1}">
      <dgm:prSet/>
      <dgm:spPr/>
      <dgm:t>
        <a:bodyPr/>
        <a:lstStyle/>
        <a:p>
          <a:endParaRPr lang="it-IT"/>
        </a:p>
      </dgm:t>
    </dgm:pt>
    <dgm:pt modelId="{893EA930-6293-469D-8C3F-4D51C6F23039}" type="pres">
      <dgm:prSet presAssocID="{F17FFB64-1253-48B7-AC92-36695FC6D351}" presName="diagram" presStyleCnt="0">
        <dgm:presLayoutVars>
          <dgm:dir/>
          <dgm:resizeHandles/>
        </dgm:presLayoutVars>
      </dgm:prSet>
      <dgm:spPr/>
      <dgm:t>
        <a:bodyPr/>
        <a:lstStyle/>
        <a:p>
          <a:endParaRPr lang="it-IT"/>
        </a:p>
      </dgm:t>
    </dgm:pt>
    <dgm:pt modelId="{DC843661-4581-46F7-A2A1-D4D75D09131E}" type="pres">
      <dgm:prSet presAssocID="{969FF2AA-CC6D-4011-B8B7-D5DFC688B02A}" presName="firstNode" presStyleLbl="node1" presStyleIdx="0" presStyleCnt="9">
        <dgm:presLayoutVars>
          <dgm:bulletEnabled val="1"/>
        </dgm:presLayoutVars>
      </dgm:prSet>
      <dgm:spPr/>
      <dgm:t>
        <a:bodyPr/>
        <a:lstStyle/>
        <a:p>
          <a:endParaRPr lang="it-IT"/>
        </a:p>
      </dgm:t>
    </dgm:pt>
    <dgm:pt modelId="{25AB382C-6002-4CDA-8F49-FD41D24C46D4}" type="pres">
      <dgm:prSet presAssocID="{9A5BEFC5-655E-4F68-A8FE-165545CC988D}" presName="sibTrans" presStyleLbl="sibTrans2D1" presStyleIdx="0" presStyleCnt="8"/>
      <dgm:spPr/>
      <dgm:t>
        <a:bodyPr/>
        <a:lstStyle/>
        <a:p>
          <a:endParaRPr lang="it-IT"/>
        </a:p>
      </dgm:t>
    </dgm:pt>
    <dgm:pt modelId="{4A8CE7CA-5FBB-40ED-B643-ED01BBFFFEDA}" type="pres">
      <dgm:prSet presAssocID="{E393E171-A425-426E-87D8-C65EC740983B}" presName="middleNode" presStyleCnt="0"/>
      <dgm:spPr/>
    </dgm:pt>
    <dgm:pt modelId="{3131DB53-C003-4787-96E0-987D71AA36F1}" type="pres">
      <dgm:prSet presAssocID="{E393E171-A425-426E-87D8-C65EC740983B}" presName="padding" presStyleLbl="node1" presStyleIdx="0" presStyleCnt="9"/>
      <dgm:spPr/>
    </dgm:pt>
    <dgm:pt modelId="{B4F2E119-FC52-47EC-B727-F304FDAB9F81}" type="pres">
      <dgm:prSet presAssocID="{E393E171-A425-426E-87D8-C65EC740983B}" presName="shape" presStyleLbl="node1" presStyleIdx="1" presStyleCnt="9">
        <dgm:presLayoutVars>
          <dgm:bulletEnabled val="1"/>
        </dgm:presLayoutVars>
      </dgm:prSet>
      <dgm:spPr/>
      <dgm:t>
        <a:bodyPr/>
        <a:lstStyle/>
        <a:p>
          <a:endParaRPr lang="it-IT"/>
        </a:p>
      </dgm:t>
    </dgm:pt>
    <dgm:pt modelId="{82F02E44-EDEA-4D87-AE55-69E33625608D}" type="pres">
      <dgm:prSet presAssocID="{12278DCF-2446-4FCC-8704-505BEA414D4F}" presName="sibTrans" presStyleLbl="sibTrans2D1" presStyleIdx="1" presStyleCnt="8" custLinFactNeighborX="5168"/>
      <dgm:spPr/>
      <dgm:t>
        <a:bodyPr/>
        <a:lstStyle/>
        <a:p>
          <a:endParaRPr lang="it-IT"/>
        </a:p>
      </dgm:t>
    </dgm:pt>
    <dgm:pt modelId="{EAA77051-567E-4ADC-A077-83E21F13FC08}" type="pres">
      <dgm:prSet presAssocID="{A709EECD-188C-4B1D-8303-FFA4F2055CA2}" presName="middleNode" presStyleCnt="0"/>
      <dgm:spPr/>
    </dgm:pt>
    <dgm:pt modelId="{BBC7F56E-0C53-4B4C-ACF2-671B800768F5}" type="pres">
      <dgm:prSet presAssocID="{A709EECD-188C-4B1D-8303-FFA4F2055CA2}" presName="padding" presStyleLbl="node1" presStyleIdx="1" presStyleCnt="9"/>
      <dgm:spPr/>
    </dgm:pt>
    <dgm:pt modelId="{DF96F379-90B8-4EAF-AC53-5395D613C931}" type="pres">
      <dgm:prSet presAssocID="{A709EECD-188C-4B1D-8303-FFA4F2055CA2}" presName="shape" presStyleLbl="node1" presStyleIdx="2" presStyleCnt="9">
        <dgm:presLayoutVars>
          <dgm:bulletEnabled val="1"/>
        </dgm:presLayoutVars>
      </dgm:prSet>
      <dgm:spPr/>
      <dgm:t>
        <a:bodyPr/>
        <a:lstStyle/>
        <a:p>
          <a:endParaRPr lang="it-IT"/>
        </a:p>
      </dgm:t>
    </dgm:pt>
    <dgm:pt modelId="{29E637B1-B16D-416A-A937-8E36BB3EE4FD}" type="pres">
      <dgm:prSet presAssocID="{E8A58536-0FD7-439C-82AE-60044360CC51}" presName="sibTrans" presStyleLbl="sibTrans2D1" presStyleIdx="2" presStyleCnt="8" custLinFactY="-179776" custLinFactNeighborY="-200000"/>
      <dgm:spPr/>
      <dgm:t>
        <a:bodyPr/>
        <a:lstStyle/>
        <a:p>
          <a:endParaRPr lang="it-IT"/>
        </a:p>
      </dgm:t>
    </dgm:pt>
    <dgm:pt modelId="{60B0F4CD-9789-4219-9D97-C0AD8BE2635B}" type="pres">
      <dgm:prSet presAssocID="{835D10A0-59D0-4F4F-951D-4C9A0B05E3FF}" presName="middleNode" presStyleCnt="0"/>
      <dgm:spPr/>
    </dgm:pt>
    <dgm:pt modelId="{3EED3FDA-A3DA-41D8-BC9F-4BEE9E54502A}" type="pres">
      <dgm:prSet presAssocID="{835D10A0-59D0-4F4F-951D-4C9A0B05E3FF}" presName="padding" presStyleLbl="node1" presStyleIdx="2" presStyleCnt="9"/>
      <dgm:spPr/>
    </dgm:pt>
    <dgm:pt modelId="{7964169E-0478-4A70-9376-3F7C8DE0DAFA}" type="pres">
      <dgm:prSet presAssocID="{835D10A0-59D0-4F4F-951D-4C9A0B05E3FF}" presName="shape" presStyleLbl="node1" presStyleIdx="3" presStyleCnt="9">
        <dgm:presLayoutVars>
          <dgm:bulletEnabled val="1"/>
        </dgm:presLayoutVars>
      </dgm:prSet>
      <dgm:spPr/>
      <dgm:t>
        <a:bodyPr/>
        <a:lstStyle/>
        <a:p>
          <a:endParaRPr lang="it-IT"/>
        </a:p>
      </dgm:t>
    </dgm:pt>
    <dgm:pt modelId="{9BC575C5-FF8B-47F1-A2D8-48DBE65EBB01}" type="pres">
      <dgm:prSet presAssocID="{5A6FF947-F5E3-43C4-9EA8-070D5C139947}" presName="sibTrans" presStyleLbl="sibTrans2D1" presStyleIdx="3" presStyleCnt="8"/>
      <dgm:spPr/>
      <dgm:t>
        <a:bodyPr/>
        <a:lstStyle/>
        <a:p>
          <a:endParaRPr lang="it-IT"/>
        </a:p>
      </dgm:t>
    </dgm:pt>
    <dgm:pt modelId="{54518B4B-9163-4035-829C-9241AE094F2C}" type="pres">
      <dgm:prSet presAssocID="{506B8581-872C-4D5D-B967-8E648F4EA9C2}" presName="middleNode" presStyleCnt="0"/>
      <dgm:spPr/>
    </dgm:pt>
    <dgm:pt modelId="{08117562-1D84-4B7C-AE7F-159B0B5486EB}" type="pres">
      <dgm:prSet presAssocID="{506B8581-872C-4D5D-B967-8E648F4EA9C2}" presName="padding" presStyleLbl="node1" presStyleIdx="3" presStyleCnt="9"/>
      <dgm:spPr/>
    </dgm:pt>
    <dgm:pt modelId="{EEE078F7-E1A3-45BC-A62F-10F127ABC352}" type="pres">
      <dgm:prSet presAssocID="{506B8581-872C-4D5D-B967-8E648F4EA9C2}" presName="shape" presStyleLbl="node1" presStyleIdx="4" presStyleCnt="9">
        <dgm:presLayoutVars>
          <dgm:bulletEnabled val="1"/>
        </dgm:presLayoutVars>
      </dgm:prSet>
      <dgm:spPr/>
      <dgm:t>
        <a:bodyPr/>
        <a:lstStyle/>
        <a:p>
          <a:endParaRPr lang="it-IT"/>
        </a:p>
      </dgm:t>
    </dgm:pt>
    <dgm:pt modelId="{2BFB25CF-A7CA-4572-97D9-BEBD7FCB5827}" type="pres">
      <dgm:prSet presAssocID="{C4616867-47AF-45C1-9FCA-7265DF2BE257}" presName="sibTrans" presStyleLbl="sibTrans2D1" presStyleIdx="4" presStyleCnt="8"/>
      <dgm:spPr/>
      <dgm:t>
        <a:bodyPr/>
        <a:lstStyle/>
        <a:p>
          <a:endParaRPr lang="it-IT"/>
        </a:p>
      </dgm:t>
    </dgm:pt>
    <dgm:pt modelId="{579BC36B-834B-483F-8565-55EA6A07E9B1}" type="pres">
      <dgm:prSet presAssocID="{7DDC6947-A29A-49E4-AB70-668F6A377902}" presName="middleNode" presStyleCnt="0"/>
      <dgm:spPr/>
    </dgm:pt>
    <dgm:pt modelId="{482CBF4C-6428-4027-8893-1098443EC43A}" type="pres">
      <dgm:prSet presAssocID="{7DDC6947-A29A-49E4-AB70-668F6A377902}" presName="padding" presStyleLbl="node1" presStyleIdx="4" presStyleCnt="9"/>
      <dgm:spPr/>
    </dgm:pt>
    <dgm:pt modelId="{D2C7C4AD-BBD3-4FFD-9964-4BD81FE59820}" type="pres">
      <dgm:prSet presAssocID="{7DDC6947-A29A-49E4-AB70-668F6A377902}" presName="shape" presStyleLbl="node1" presStyleIdx="5" presStyleCnt="9">
        <dgm:presLayoutVars>
          <dgm:bulletEnabled val="1"/>
        </dgm:presLayoutVars>
      </dgm:prSet>
      <dgm:spPr/>
      <dgm:t>
        <a:bodyPr/>
        <a:lstStyle/>
        <a:p>
          <a:endParaRPr lang="it-IT"/>
        </a:p>
      </dgm:t>
    </dgm:pt>
    <dgm:pt modelId="{79EBE8DF-CBEF-4066-AF19-7396C313E13D}" type="pres">
      <dgm:prSet presAssocID="{FF0674AD-FAE8-4AF0-AEFE-C2931C084642}" presName="sibTrans" presStyleLbl="sibTrans2D1" presStyleIdx="5" presStyleCnt="8" custLinFactY="190792" custLinFactNeighborY="200000"/>
      <dgm:spPr/>
      <dgm:t>
        <a:bodyPr/>
        <a:lstStyle/>
        <a:p>
          <a:endParaRPr lang="it-IT"/>
        </a:p>
      </dgm:t>
    </dgm:pt>
    <dgm:pt modelId="{F9D22CF1-633E-47C6-890B-92D67933C911}" type="pres">
      <dgm:prSet presAssocID="{E47BC38D-94DC-4DA9-BCBB-F3FE70B885EF}" presName="middleNode" presStyleCnt="0"/>
      <dgm:spPr/>
    </dgm:pt>
    <dgm:pt modelId="{9E7DECF9-0922-4915-81D8-B3FF9C751F61}" type="pres">
      <dgm:prSet presAssocID="{E47BC38D-94DC-4DA9-BCBB-F3FE70B885EF}" presName="padding" presStyleLbl="node1" presStyleIdx="5" presStyleCnt="9"/>
      <dgm:spPr/>
    </dgm:pt>
    <dgm:pt modelId="{2BCCC0B4-C116-4572-B4EE-8C4BDED07844}" type="pres">
      <dgm:prSet presAssocID="{E47BC38D-94DC-4DA9-BCBB-F3FE70B885EF}" presName="shape" presStyleLbl="node1" presStyleIdx="6" presStyleCnt="9">
        <dgm:presLayoutVars>
          <dgm:bulletEnabled val="1"/>
        </dgm:presLayoutVars>
      </dgm:prSet>
      <dgm:spPr/>
      <dgm:t>
        <a:bodyPr/>
        <a:lstStyle/>
        <a:p>
          <a:endParaRPr lang="it-IT"/>
        </a:p>
      </dgm:t>
    </dgm:pt>
    <dgm:pt modelId="{0480A8BD-5641-4F9B-87A5-C1D522A46783}" type="pres">
      <dgm:prSet presAssocID="{6A7A65EC-AAAA-43B0-AA8E-1D86AB02CD51}" presName="sibTrans" presStyleLbl="sibTrans2D1" presStyleIdx="6" presStyleCnt="8"/>
      <dgm:spPr/>
      <dgm:t>
        <a:bodyPr/>
        <a:lstStyle/>
        <a:p>
          <a:endParaRPr lang="it-IT"/>
        </a:p>
      </dgm:t>
    </dgm:pt>
    <dgm:pt modelId="{84607369-1EA1-4AAF-8AC2-4E48BF2BDB6D}" type="pres">
      <dgm:prSet presAssocID="{4434C99F-338E-4BE3-A63E-2733B7ED8E9D}" presName="middleNode" presStyleCnt="0"/>
      <dgm:spPr/>
    </dgm:pt>
    <dgm:pt modelId="{95D1DBC2-FB74-49D7-9880-D6B8064B80D7}" type="pres">
      <dgm:prSet presAssocID="{4434C99F-338E-4BE3-A63E-2733B7ED8E9D}" presName="padding" presStyleLbl="node1" presStyleIdx="6" presStyleCnt="9"/>
      <dgm:spPr/>
    </dgm:pt>
    <dgm:pt modelId="{AAF81DF3-8B6E-447C-BAE5-FD418F24366C}" type="pres">
      <dgm:prSet presAssocID="{4434C99F-338E-4BE3-A63E-2733B7ED8E9D}" presName="shape" presStyleLbl="node1" presStyleIdx="7" presStyleCnt="9">
        <dgm:presLayoutVars>
          <dgm:bulletEnabled val="1"/>
        </dgm:presLayoutVars>
      </dgm:prSet>
      <dgm:spPr/>
      <dgm:t>
        <a:bodyPr/>
        <a:lstStyle/>
        <a:p>
          <a:endParaRPr lang="it-IT"/>
        </a:p>
      </dgm:t>
    </dgm:pt>
    <dgm:pt modelId="{2D300155-5773-42DD-B245-ADE218FCA30B}" type="pres">
      <dgm:prSet presAssocID="{DE87FD75-BD36-4ECE-B236-E5EB7F51C825}" presName="sibTrans" presStyleLbl="sibTrans2D1" presStyleIdx="7" presStyleCnt="8"/>
      <dgm:spPr/>
      <dgm:t>
        <a:bodyPr/>
        <a:lstStyle/>
        <a:p>
          <a:endParaRPr lang="it-IT"/>
        </a:p>
      </dgm:t>
    </dgm:pt>
    <dgm:pt modelId="{38CFC7FD-076A-49C4-92A3-C69A2B5DB43C}" type="pres">
      <dgm:prSet presAssocID="{95D74DE1-409C-4AC9-A439-471F2604E6D5}" presName="lastNode" presStyleLbl="node1" presStyleIdx="8" presStyleCnt="9">
        <dgm:presLayoutVars>
          <dgm:bulletEnabled val="1"/>
        </dgm:presLayoutVars>
      </dgm:prSet>
      <dgm:spPr/>
      <dgm:t>
        <a:bodyPr/>
        <a:lstStyle/>
        <a:p>
          <a:endParaRPr lang="it-IT"/>
        </a:p>
      </dgm:t>
    </dgm:pt>
  </dgm:ptLst>
  <dgm:cxnLst>
    <dgm:cxn modelId="{99E64297-AF3F-47CC-811B-C3D1227AA8FA}" type="presOf" srcId="{6A7A65EC-AAAA-43B0-AA8E-1D86AB02CD51}" destId="{0480A8BD-5641-4F9B-87A5-C1D522A46783}" srcOrd="0" destOrd="0" presId="urn:microsoft.com/office/officeart/2005/8/layout/bProcess2"/>
    <dgm:cxn modelId="{7CDFB125-32AF-462E-A9B5-64D03944FFD0}" type="presOf" srcId="{9A5BEFC5-655E-4F68-A8FE-165545CC988D}" destId="{25AB382C-6002-4CDA-8F49-FD41D24C46D4}" srcOrd="0" destOrd="0" presId="urn:microsoft.com/office/officeart/2005/8/layout/bProcess2"/>
    <dgm:cxn modelId="{CDB8434F-A586-4B50-9F2D-7DE9E80C6115}" type="presOf" srcId="{F17FFB64-1253-48B7-AC92-36695FC6D351}" destId="{893EA930-6293-469D-8C3F-4D51C6F23039}" srcOrd="0" destOrd="0" presId="urn:microsoft.com/office/officeart/2005/8/layout/bProcess2"/>
    <dgm:cxn modelId="{19F134DF-C6CC-4635-9AC6-E6197B21B6A0}" srcId="{F17FFB64-1253-48B7-AC92-36695FC6D351}" destId="{7DDC6947-A29A-49E4-AB70-668F6A377902}" srcOrd="5" destOrd="0" parTransId="{305FBC08-22A8-4AB9-AB56-BDC362E420CF}" sibTransId="{FF0674AD-FAE8-4AF0-AEFE-C2931C084642}"/>
    <dgm:cxn modelId="{9061793F-9B7B-4182-86EE-30BE9A88D00E}" type="presOf" srcId="{7DDC6947-A29A-49E4-AB70-668F6A377902}" destId="{D2C7C4AD-BBD3-4FFD-9964-4BD81FE59820}" srcOrd="0" destOrd="0" presId="urn:microsoft.com/office/officeart/2005/8/layout/bProcess2"/>
    <dgm:cxn modelId="{30726A78-88A4-485C-85FF-CB5825120235}" srcId="{F17FFB64-1253-48B7-AC92-36695FC6D351}" destId="{4434C99F-338E-4BE3-A63E-2733B7ED8E9D}" srcOrd="7" destOrd="0" parTransId="{461455B5-445B-4169-9251-B6E2DAED4898}" sibTransId="{DE87FD75-BD36-4ECE-B236-E5EB7F51C825}"/>
    <dgm:cxn modelId="{B18BD442-6955-4624-BF31-39545BD1975B}" type="presOf" srcId="{DE87FD75-BD36-4ECE-B236-E5EB7F51C825}" destId="{2D300155-5773-42DD-B245-ADE218FCA30B}" srcOrd="0" destOrd="0" presId="urn:microsoft.com/office/officeart/2005/8/layout/bProcess2"/>
    <dgm:cxn modelId="{BAC73924-7ED6-46A8-91A2-182B1A34A517}" srcId="{F17FFB64-1253-48B7-AC92-36695FC6D351}" destId="{A709EECD-188C-4B1D-8303-FFA4F2055CA2}" srcOrd="2" destOrd="0" parTransId="{7175C2D9-93CE-40AB-A23A-03866DEB0A18}" sibTransId="{E8A58536-0FD7-439C-82AE-60044360CC51}"/>
    <dgm:cxn modelId="{DF507719-764F-4357-BD0B-9C84FB9D23E9}" type="presOf" srcId="{FF0674AD-FAE8-4AF0-AEFE-C2931C084642}" destId="{79EBE8DF-CBEF-4066-AF19-7396C313E13D}" srcOrd="0" destOrd="0" presId="urn:microsoft.com/office/officeart/2005/8/layout/bProcess2"/>
    <dgm:cxn modelId="{16AC7E61-BE9E-49A4-8A90-68FEED337A31}" srcId="{F17FFB64-1253-48B7-AC92-36695FC6D351}" destId="{969FF2AA-CC6D-4011-B8B7-D5DFC688B02A}" srcOrd="0" destOrd="0" parTransId="{8ADBB6C8-1E71-4CBF-9C84-C612AFD27D30}" sibTransId="{9A5BEFC5-655E-4F68-A8FE-165545CC988D}"/>
    <dgm:cxn modelId="{D0D587FD-8920-4555-B1EE-310A7DD3F76C}" type="presOf" srcId="{4434C99F-338E-4BE3-A63E-2733B7ED8E9D}" destId="{AAF81DF3-8B6E-447C-BAE5-FD418F24366C}" srcOrd="0" destOrd="0" presId="urn:microsoft.com/office/officeart/2005/8/layout/bProcess2"/>
    <dgm:cxn modelId="{691F23FC-6808-47A4-9F09-80D818F8AFF4}" type="presOf" srcId="{A709EECD-188C-4B1D-8303-FFA4F2055CA2}" destId="{DF96F379-90B8-4EAF-AC53-5395D613C931}" srcOrd="0" destOrd="0" presId="urn:microsoft.com/office/officeart/2005/8/layout/bProcess2"/>
    <dgm:cxn modelId="{09428DB2-7B4B-477B-B483-496944DBF6E7}" type="presOf" srcId="{506B8581-872C-4D5D-B967-8E648F4EA9C2}" destId="{EEE078F7-E1A3-45BC-A62F-10F127ABC352}" srcOrd="0" destOrd="0" presId="urn:microsoft.com/office/officeart/2005/8/layout/bProcess2"/>
    <dgm:cxn modelId="{53E65FA9-0095-4688-BE2F-2EDB36C8DDDD}" type="presOf" srcId="{E8A58536-0FD7-439C-82AE-60044360CC51}" destId="{29E637B1-B16D-416A-A937-8E36BB3EE4FD}" srcOrd="0" destOrd="0" presId="urn:microsoft.com/office/officeart/2005/8/layout/bProcess2"/>
    <dgm:cxn modelId="{928FCEA0-A32B-4C0C-818C-3A5EAEE47E39}" type="presOf" srcId="{12278DCF-2446-4FCC-8704-505BEA414D4F}" destId="{82F02E44-EDEA-4D87-AE55-69E33625608D}" srcOrd="0" destOrd="0" presId="urn:microsoft.com/office/officeart/2005/8/layout/bProcess2"/>
    <dgm:cxn modelId="{13A8B2B4-4C54-4C03-BC84-1C94ACA68A19}" type="presOf" srcId="{5A6FF947-F5E3-43C4-9EA8-070D5C139947}" destId="{9BC575C5-FF8B-47F1-A2D8-48DBE65EBB01}" srcOrd="0" destOrd="0" presId="urn:microsoft.com/office/officeart/2005/8/layout/bProcess2"/>
    <dgm:cxn modelId="{46339097-41D4-458B-8DE4-9754B6B8E76C}" srcId="{F17FFB64-1253-48B7-AC92-36695FC6D351}" destId="{835D10A0-59D0-4F4F-951D-4C9A0B05E3FF}" srcOrd="3" destOrd="0" parTransId="{3BA026D6-391B-4CC6-9323-2602C5B4A5DD}" sibTransId="{5A6FF947-F5E3-43C4-9EA8-070D5C139947}"/>
    <dgm:cxn modelId="{5D5DD2A6-E812-4155-B635-FF51A003599E}" srcId="{F17FFB64-1253-48B7-AC92-36695FC6D351}" destId="{E47BC38D-94DC-4DA9-BCBB-F3FE70B885EF}" srcOrd="6" destOrd="0" parTransId="{489C9093-23C1-4317-BBCB-DD963D91D245}" sibTransId="{6A7A65EC-AAAA-43B0-AA8E-1D86AB02CD51}"/>
    <dgm:cxn modelId="{5CE2BD34-6717-40C6-A119-9217A4F11259}" type="presOf" srcId="{95D74DE1-409C-4AC9-A439-471F2604E6D5}" destId="{38CFC7FD-076A-49C4-92A3-C69A2B5DB43C}" srcOrd="0" destOrd="0" presId="urn:microsoft.com/office/officeart/2005/8/layout/bProcess2"/>
    <dgm:cxn modelId="{BA4C7F7E-FFEE-4637-B863-647D4F4FA5CA}" type="presOf" srcId="{C4616867-47AF-45C1-9FCA-7265DF2BE257}" destId="{2BFB25CF-A7CA-4572-97D9-BEBD7FCB5827}" srcOrd="0" destOrd="0" presId="urn:microsoft.com/office/officeart/2005/8/layout/bProcess2"/>
    <dgm:cxn modelId="{EF2009ED-6BDF-45F1-9D84-4C6EEBD4BCB1}" srcId="{F17FFB64-1253-48B7-AC92-36695FC6D351}" destId="{95D74DE1-409C-4AC9-A439-471F2604E6D5}" srcOrd="8" destOrd="0" parTransId="{E7C8E8DF-3580-4BC4-9944-062CD035CD1C}" sibTransId="{BA1FC1CA-6555-4E9A-B13B-E2D9733BF08D}"/>
    <dgm:cxn modelId="{7FD3B9FB-A8B8-417F-A1BE-0CCE5B3A162B}" type="presOf" srcId="{E47BC38D-94DC-4DA9-BCBB-F3FE70B885EF}" destId="{2BCCC0B4-C116-4572-B4EE-8C4BDED07844}" srcOrd="0" destOrd="0" presId="urn:microsoft.com/office/officeart/2005/8/layout/bProcess2"/>
    <dgm:cxn modelId="{46A14D9D-FC16-44CA-8C63-DBA2BC769461}" type="presOf" srcId="{969FF2AA-CC6D-4011-B8B7-D5DFC688B02A}" destId="{DC843661-4581-46F7-A2A1-D4D75D09131E}" srcOrd="0" destOrd="0" presId="urn:microsoft.com/office/officeart/2005/8/layout/bProcess2"/>
    <dgm:cxn modelId="{836860D5-08EA-4D1C-8193-5A02B4AEBAEA}" srcId="{F17FFB64-1253-48B7-AC92-36695FC6D351}" destId="{E393E171-A425-426E-87D8-C65EC740983B}" srcOrd="1" destOrd="0" parTransId="{B12CEA55-9116-405B-AFEE-E89F8E57E607}" sibTransId="{12278DCF-2446-4FCC-8704-505BEA414D4F}"/>
    <dgm:cxn modelId="{D7EB00F8-E9A1-4E60-A938-0C47A74687C3}" srcId="{F17FFB64-1253-48B7-AC92-36695FC6D351}" destId="{506B8581-872C-4D5D-B967-8E648F4EA9C2}" srcOrd="4" destOrd="0" parTransId="{5DC22844-27C6-491D-8C07-27687D3D960A}" sibTransId="{C4616867-47AF-45C1-9FCA-7265DF2BE257}"/>
    <dgm:cxn modelId="{A85136E3-35D8-4861-9B46-77DE65EBAE46}" type="presOf" srcId="{835D10A0-59D0-4F4F-951D-4C9A0B05E3FF}" destId="{7964169E-0478-4A70-9376-3F7C8DE0DAFA}" srcOrd="0" destOrd="0" presId="urn:microsoft.com/office/officeart/2005/8/layout/bProcess2"/>
    <dgm:cxn modelId="{25F3C1B9-2F73-44FF-8AF6-01BED971EB7C}" type="presOf" srcId="{E393E171-A425-426E-87D8-C65EC740983B}" destId="{B4F2E119-FC52-47EC-B727-F304FDAB9F81}" srcOrd="0" destOrd="0" presId="urn:microsoft.com/office/officeart/2005/8/layout/bProcess2"/>
    <dgm:cxn modelId="{EDAB5BF4-56C7-49D8-B7B7-FA21260BE332}" type="presParOf" srcId="{893EA930-6293-469D-8C3F-4D51C6F23039}" destId="{DC843661-4581-46F7-A2A1-D4D75D09131E}" srcOrd="0" destOrd="0" presId="urn:microsoft.com/office/officeart/2005/8/layout/bProcess2"/>
    <dgm:cxn modelId="{CD5DCE30-6988-4108-81FA-D615CAF180F7}" type="presParOf" srcId="{893EA930-6293-469D-8C3F-4D51C6F23039}" destId="{25AB382C-6002-4CDA-8F49-FD41D24C46D4}" srcOrd="1" destOrd="0" presId="urn:microsoft.com/office/officeart/2005/8/layout/bProcess2"/>
    <dgm:cxn modelId="{01763D80-1B59-408F-BAAA-91AC8887DA1D}" type="presParOf" srcId="{893EA930-6293-469D-8C3F-4D51C6F23039}" destId="{4A8CE7CA-5FBB-40ED-B643-ED01BBFFFEDA}" srcOrd="2" destOrd="0" presId="urn:microsoft.com/office/officeart/2005/8/layout/bProcess2"/>
    <dgm:cxn modelId="{5EACA3BC-FDA6-4B07-80AA-9AA12DDC3896}" type="presParOf" srcId="{4A8CE7CA-5FBB-40ED-B643-ED01BBFFFEDA}" destId="{3131DB53-C003-4787-96E0-987D71AA36F1}" srcOrd="0" destOrd="0" presId="urn:microsoft.com/office/officeart/2005/8/layout/bProcess2"/>
    <dgm:cxn modelId="{503CD6A6-CDFA-4E9A-ADE6-C3F007486F74}" type="presParOf" srcId="{4A8CE7CA-5FBB-40ED-B643-ED01BBFFFEDA}" destId="{B4F2E119-FC52-47EC-B727-F304FDAB9F81}" srcOrd="1" destOrd="0" presId="urn:microsoft.com/office/officeart/2005/8/layout/bProcess2"/>
    <dgm:cxn modelId="{B59D1EE0-6BCD-4BC2-8A54-FCE535E51DBC}" type="presParOf" srcId="{893EA930-6293-469D-8C3F-4D51C6F23039}" destId="{82F02E44-EDEA-4D87-AE55-69E33625608D}" srcOrd="3" destOrd="0" presId="urn:microsoft.com/office/officeart/2005/8/layout/bProcess2"/>
    <dgm:cxn modelId="{A46B8A5A-32A9-462F-A2C6-0010F708D61A}" type="presParOf" srcId="{893EA930-6293-469D-8C3F-4D51C6F23039}" destId="{EAA77051-567E-4ADC-A077-83E21F13FC08}" srcOrd="4" destOrd="0" presId="urn:microsoft.com/office/officeart/2005/8/layout/bProcess2"/>
    <dgm:cxn modelId="{058E54EC-B6DD-42E3-A9C7-2E4DEB409D19}" type="presParOf" srcId="{EAA77051-567E-4ADC-A077-83E21F13FC08}" destId="{BBC7F56E-0C53-4B4C-ACF2-671B800768F5}" srcOrd="0" destOrd="0" presId="urn:microsoft.com/office/officeart/2005/8/layout/bProcess2"/>
    <dgm:cxn modelId="{639DC13C-97A1-46AD-8328-0873DE89FAD4}" type="presParOf" srcId="{EAA77051-567E-4ADC-A077-83E21F13FC08}" destId="{DF96F379-90B8-4EAF-AC53-5395D613C931}" srcOrd="1" destOrd="0" presId="urn:microsoft.com/office/officeart/2005/8/layout/bProcess2"/>
    <dgm:cxn modelId="{9B294D81-5AC0-4FAD-A9B1-934DBFDE8680}" type="presParOf" srcId="{893EA930-6293-469D-8C3F-4D51C6F23039}" destId="{29E637B1-B16D-416A-A937-8E36BB3EE4FD}" srcOrd="5" destOrd="0" presId="urn:microsoft.com/office/officeart/2005/8/layout/bProcess2"/>
    <dgm:cxn modelId="{4C6790C0-3004-45E8-98AF-4A0C2BA0DF8E}" type="presParOf" srcId="{893EA930-6293-469D-8C3F-4D51C6F23039}" destId="{60B0F4CD-9789-4219-9D97-C0AD8BE2635B}" srcOrd="6" destOrd="0" presId="urn:microsoft.com/office/officeart/2005/8/layout/bProcess2"/>
    <dgm:cxn modelId="{553941D4-545D-4865-AC5E-EC5779D8DF84}" type="presParOf" srcId="{60B0F4CD-9789-4219-9D97-C0AD8BE2635B}" destId="{3EED3FDA-A3DA-41D8-BC9F-4BEE9E54502A}" srcOrd="0" destOrd="0" presId="urn:microsoft.com/office/officeart/2005/8/layout/bProcess2"/>
    <dgm:cxn modelId="{B6B51A88-A9FA-42A7-BD77-0463DE074C42}" type="presParOf" srcId="{60B0F4CD-9789-4219-9D97-C0AD8BE2635B}" destId="{7964169E-0478-4A70-9376-3F7C8DE0DAFA}" srcOrd="1" destOrd="0" presId="urn:microsoft.com/office/officeart/2005/8/layout/bProcess2"/>
    <dgm:cxn modelId="{99B545F2-6F2F-43B2-AD53-EB06E13E1B77}" type="presParOf" srcId="{893EA930-6293-469D-8C3F-4D51C6F23039}" destId="{9BC575C5-FF8B-47F1-A2D8-48DBE65EBB01}" srcOrd="7" destOrd="0" presId="urn:microsoft.com/office/officeart/2005/8/layout/bProcess2"/>
    <dgm:cxn modelId="{F3E1167A-0DDD-4618-8D80-D060F0E0023C}" type="presParOf" srcId="{893EA930-6293-469D-8C3F-4D51C6F23039}" destId="{54518B4B-9163-4035-829C-9241AE094F2C}" srcOrd="8" destOrd="0" presId="urn:microsoft.com/office/officeart/2005/8/layout/bProcess2"/>
    <dgm:cxn modelId="{5A99E2CC-AD21-489E-9B2F-B8F2F1651DB2}" type="presParOf" srcId="{54518B4B-9163-4035-829C-9241AE094F2C}" destId="{08117562-1D84-4B7C-AE7F-159B0B5486EB}" srcOrd="0" destOrd="0" presId="urn:microsoft.com/office/officeart/2005/8/layout/bProcess2"/>
    <dgm:cxn modelId="{BD8FC7AA-E929-41EB-93F9-D6ABA92A9215}" type="presParOf" srcId="{54518B4B-9163-4035-829C-9241AE094F2C}" destId="{EEE078F7-E1A3-45BC-A62F-10F127ABC352}" srcOrd="1" destOrd="0" presId="urn:microsoft.com/office/officeart/2005/8/layout/bProcess2"/>
    <dgm:cxn modelId="{71C0C62D-29DF-4D1F-8915-A7057FF06838}" type="presParOf" srcId="{893EA930-6293-469D-8C3F-4D51C6F23039}" destId="{2BFB25CF-A7CA-4572-97D9-BEBD7FCB5827}" srcOrd="9" destOrd="0" presId="urn:microsoft.com/office/officeart/2005/8/layout/bProcess2"/>
    <dgm:cxn modelId="{925873F2-01BA-495A-A60D-B9AC33531F38}" type="presParOf" srcId="{893EA930-6293-469D-8C3F-4D51C6F23039}" destId="{579BC36B-834B-483F-8565-55EA6A07E9B1}" srcOrd="10" destOrd="0" presId="urn:microsoft.com/office/officeart/2005/8/layout/bProcess2"/>
    <dgm:cxn modelId="{9FFDD465-4BD4-4674-BD4D-4125E0C40F67}" type="presParOf" srcId="{579BC36B-834B-483F-8565-55EA6A07E9B1}" destId="{482CBF4C-6428-4027-8893-1098443EC43A}" srcOrd="0" destOrd="0" presId="urn:microsoft.com/office/officeart/2005/8/layout/bProcess2"/>
    <dgm:cxn modelId="{0834E4C3-D4E1-4D83-B93F-631B2DDB1F44}" type="presParOf" srcId="{579BC36B-834B-483F-8565-55EA6A07E9B1}" destId="{D2C7C4AD-BBD3-4FFD-9964-4BD81FE59820}" srcOrd="1" destOrd="0" presId="urn:microsoft.com/office/officeart/2005/8/layout/bProcess2"/>
    <dgm:cxn modelId="{C98D1697-2579-4ACB-BBB3-519220B2173C}" type="presParOf" srcId="{893EA930-6293-469D-8C3F-4D51C6F23039}" destId="{79EBE8DF-CBEF-4066-AF19-7396C313E13D}" srcOrd="11" destOrd="0" presId="urn:microsoft.com/office/officeart/2005/8/layout/bProcess2"/>
    <dgm:cxn modelId="{530087CE-EC1B-4BA1-8ABB-DF3BABFD8DAF}" type="presParOf" srcId="{893EA930-6293-469D-8C3F-4D51C6F23039}" destId="{F9D22CF1-633E-47C6-890B-92D67933C911}" srcOrd="12" destOrd="0" presId="urn:microsoft.com/office/officeart/2005/8/layout/bProcess2"/>
    <dgm:cxn modelId="{88895216-F588-4A31-9361-B4B0D74CFBB9}" type="presParOf" srcId="{F9D22CF1-633E-47C6-890B-92D67933C911}" destId="{9E7DECF9-0922-4915-81D8-B3FF9C751F61}" srcOrd="0" destOrd="0" presId="urn:microsoft.com/office/officeart/2005/8/layout/bProcess2"/>
    <dgm:cxn modelId="{B052A122-2AE1-4991-9883-086F85F10724}" type="presParOf" srcId="{F9D22CF1-633E-47C6-890B-92D67933C911}" destId="{2BCCC0B4-C116-4572-B4EE-8C4BDED07844}" srcOrd="1" destOrd="0" presId="urn:microsoft.com/office/officeart/2005/8/layout/bProcess2"/>
    <dgm:cxn modelId="{0716D2A3-BFC3-4272-9FE6-187864FCD013}" type="presParOf" srcId="{893EA930-6293-469D-8C3F-4D51C6F23039}" destId="{0480A8BD-5641-4F9B-87A5-C1D522A46783}" srcOrd="13" destOrd="0" presId="urn:microsoft.com/office/officeart/2005/8/layout/bProcess2"/>
    <dgm:cxn modelId="{F74478F5-B6DA-413F-AE34-09154841EB56}" type="presParOf" srcId="{893EA930-6293-469D-8C3F-4D51C6F23039}" destId="{84607369-1EA1-4AAF-8AC2-4E48BF2BDB6D}" srcOrd="14" destOrd="0" presId="urn:microsoft.com/office/officeart/2005/8/layout/bProcess2"/>
    <dgm:cxn modelId="{FFA6D9E1-B215-4A0A-8D17-5823B49CF01F}" type="presParOf" srcId="{84607369-1EA1-4AAF-8AC2-4E48BF2BDB6D}" destId="{95D1DBC2-FB74-49D7-9880-D6B8064B80D7}" srcOrd="0" destOrd="0" presId="urn:microsoft.com/office/officeart/2005/8/layout/bProcess2"/>
    <dgm:cxn modelId="{F784E1BE-835A-4997-8DF3-CD4E622F2EEC}" type="presParOf" srcId="{84607369-1EA1-4AAF-8AC2-4E48BF2BDB6D}" destId="{AAF81DF3-8B6E-447C-BAE5-FD418F24366C}" srcOrd="1" destOrd="0" presId="urn:microsoft.com/office/officeart/2005/8/layout/bProcess2"/>
    <dgm:cxn modelId="{2641E196-E1A5-4491-B7CD-86E468E832E3}" type="presParOf" srcId="{893EA930-6293-469D-8C3F-4D51C6F23039}" destId="{2D300155-5773-42DD-B245-ADE218FCA30B}" srcOrd="15" destOrd="0" presId="urn:microsoft.com/office/officeart/2005/8/layout/bProcess2"/>
    <dgm:cxn modelId="{BE446547-433D-4E54-8DFF-E2F1F4450AA1}" type="presParOf" srcId="{893EA930-6293-469D-8C3F-4D51C6F23039}" destId="{38CFC7FD-076A-49C4-92A3-C69A2B5DB43C}" srcOrd="16" destOrd="0" presId="urn:microsoft.com/office/officeart/2005/8/layout/bProcess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843661-4581-46F7-A2A1-D4D75D09131E}">
      <dsp:nvSpPr>
        <dsp:cNvPr id="0" name=""/>
        <dsp:cNvSpPr/>
      </dsp:nvSpPr>
      <dsp:spPr>
        <a:xfrm>
          <a:off x="866179" y="1116"/>
          <a:ext cx="1852910" cy="1852910"/>
        </a:xfrm>
        <a:prstGeom prst="ellipse">
          <a:avLst/>
        </a:prstGeom>
        <a:solidFill>
          <a:schemeClr val="accent5">
            <a:lumMod val="75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it-IT" sz="2600" kern="1200" dirty="0" err="1" smtClean="0"/>
            <a:t>Main</a:t>
          </a:r>
          <a:r>
            <a:rPr lang="it-IT" sz="2600" kern="1200" dirty="0" smtClean="0"/>
            <a:t> </a:t>
          </a:r>
          <a:r>
            <a:rPr lang="it-IT" sz="2600" kern="1200" dirty="0" err="1" smtClean="0"/>
            <a:t>Suppliers</a:t>
          </a:r>
          <a:endParaRPr lang="it-IT" sz="2600" kern="1200" dirty="0"/>
        </a:p>
      </dsp:txBody>
      <dsp:txXfrm>
        <a:off x="866179" y="1116"/>
        <a:ext cx="1852910" cy="1852910"/>
      </dsp:txXfrm>
    </dsp:sp>
    <dsp:sp modelId="{25AB382C-6002-4CDA-8F49-FD41D24C46D4}">
      <dsp:nvSpPr>
        <dsp:cNvPr id="0" name=""/>
        <dsp:cNvSpPr/>
      </dsp:nvSpPr>
      <dsp:spPr>
        <a:xfrm rot="10800000">
          <a:off x="1468375" y="2093283"/>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B4F2E119-FC52-47EC-B727-F304FDAB9F81}">
      <dsp:nvSpPr>
        <dsp:cNvPr id="0" name=""/>
        <dsp:cNvSpPr/>
      </dsp:nvSpPr>
      <dsp:spPr>
        <a:xfrm>
          <a:off x="1174689" y="2811054"/>
          <a:ext cx="1235891" cy="1235891"/>
        </a:xfrm>
        <a:prstGeom prst="ellipse">
          <a:avLst/>
        </a:prstGeom>
        <a:solidFill>
          <a:schemeClr val="accent5">
            <a:lumMod val="60000"/>
            <a:lumOff val="4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t-IT" sz="1300" kern="1200" dirty="0" err="1" smtClean="0"/>
            <a:t>Suppliers</a:t>
          </a:r>
          <a:endParaRPr lang="it-IT" sz="1300" kern="1200" dirty="0"/>
        </a:p>
      </dsp:txBody>
      <dsp:txXfrm>
        <a:off x="1174689" y="2811054"/>
        <a:ext cx="1235891" cy="1235891"/>
      </dsp:txXfrm>
    </dsp:sp>
    <dsp:sp modelId="{82F02E44-EDEA-4D87-AE55-69E33625608D}">
      <dsp:nvSpPr>
        <dsp:cNvPr id="0" name=""/>
        <dsp:cNvSpPr/>
      </dsp:nvSpPr>
      <dsp:spPr>
        <a:xfrm rot="10800000">
          <a:off x="1494588" y="4440457"/>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DF96F379-90B8-4EAF-AC53-5395D613C931}">
      <dsp:nvSpPr>
        <dsp:cNvPr id="0" name=""/>
        <dsp:cNvSpPr/>
      </dsp:nvSpPr>
      <dsp:spPr>
        <a:xfrm>
          <a:off x="1174689" y="5312483"/>
          <a:ext cx="1235891" cy="1235891"/>
        </a:xfrm>
        <a:prstGeom prst="ellipse">
          <a:avLst/>
        </a:prstGeom>
        <a:solidFill>
          <a:schemeClr val="accent5">
            <a:lumMod val="60000"/>
            <a:lumOff val="4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t-IT" sz="1300" kern="1200" dirty="0" err="1" smtClean="0"/>
            <a:t>Stakeholder</a:t>
          </a:r>
          <a:endParaRPr lang="it-IT" sz="1300" kern="1200" dirty="0"/>
        </a:p>
      </dsp:txBody>
      <dsp:txXfrm>
        <a:off x="1174689" y="5312483"/>
        <a:ext cx="1235891" cy="1235891"/>
      </dsp:txXfrm>
    </dsp:sp>
    <dsp:sp modelId="{29E637B1-B16D-416A-A937-8E36BB3EE4FD}">
      <dsp:nvSpPr>
        <dsp:cNvPr id="0" name=""/>
        <dsp:cNvSpPr/>
      </dsp:nvSpPr>
      <dsp:spPr>
        <a:xfrm rot="5400000">
          <a:off x="2872413" y="3213898"/>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7964169E-0478-4A70-9376-3F7C8DE0DAFA}">
      <dsp:nvSpPr>
        <dsp:cNvPr id="0" name=""/>
        <dsp:cNvSpPr/>
      </dsp:nvSpPr>
      <dsp:spPr>
        <a:xfrm>
          <a:off x="3954054" y="5312483"/>
          <a:ext cx="1235891" cy="1235891"/>
        </a:xfrm>
        <a:prstGeom prst="ellipse">
          <a:avLst/>
        </a:prstGeom>
        <a:solidFill>
          <a:schemeClr val="accent5">
            <a:lumMod val="60000"/>
            <a:lumOff val="4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t-IT" sz="1300" kern="1200" dirty="0" err="1" smtClean="0"/>
            <a:t>Individuals</a:t>
          </a:r>
          <a:endParaRPr lang="it-IT" sz="1300" kern="1200" dirty="0"/>
        </a:p>
      </dsp:txBody>
      <dsp:txXfrm>
        <a:off x="3954054" y="5312483"/>
        <a:ext cx="1235891" cy="1235891"/>
      </dsp:txXfrm>
    </dsp:sp>
    <dsp:sp modelId="{9BC575C5-FF8B-47F1-A2D8-48DBE65EBB01}">
      <dsp:nvSpPr>
        <dsp:cNvPr id="0" name=""/>
        <dsp:cNvSpPr/>
      </dsp:nvSpPr>
      <dsp:spPr>
        <a:xfrm>
          <a:off x="4247740" y="4411746"/>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EEE078F7-E1A3-45BC-A62F-10F127ABC352}">
      <dsp:nvSpPr>
        <dsp:cNvPr id="0" name=""/>
        <dsp:cNvSpPr/>
      </dsp:nvSpPr>
      <dsp:spPr>
        <a:xfrm>
          <a:off x="3954054" y="2811054"/>
          <a:ext cx="1235891" cy="1235891"/>
        </a:xfrm>
        <a:prstGeom prst="ellipse">
          <a:avLst/>
        </a:prstGeom>
        <a:solidFill>
          <a:schemeClr val="accent5">
            <a:lumMod val="20000"/>
            <a:lumOff val="8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t-IT" sz="1300" kern="1200" dirty="0" err="1" smtClean="0"/>
            <a:t>Enterprise</a:t>
          </a:r>
          <a:endParaRPr lang="it-IT" sz="1300" kern="1200" dirty="0"/>
        </a:p>
      </dsp:txBody>
      <dsp:txXfrm>
        <a:off x="3954054" y="2811054"/>
        <a:ext cx="1235891" cy="1235891"/>
      </dsp:txXfrm>
    </dsp:sp>
    <dsp:sp modelId="{2BFB25CF-A7CA-4572-97D9-BEBD7FCB5827}">
      <dsp:nvSpPr>
        <dsp:cNvPr id="0" name=""/>
        <dsp:cNvSpPr/>
      </dsp:nvSpPr>
      <dsp:spPr>
        <a:xfrm>
          <a:off x="4247740" y="1910317"/>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D2C7C4AD-BBD3-4FFD-9964-4BD81FE59820}">
      <dsp:nvSpPr>
        <dsp:cNvPr id="0" name=""/>
        <dsp:cNvSpPr/>
      </dsp:nvSpPr>
      <dsp:spPr>
        <a:xfrm>
          <a:off x="3954054" y="309625"/>
          <a:ext cx="1235891" cy="1235891"/>
        </a:xfrm>
        <a:prstGeom prst="ellipse">
          <a:avLst/>
        </a:prstGeom>
        <a:solidFill>
          <a:schemeClr val="accent5">
            <a:lumMod val="60000"/>
            <a:lumOff val="4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t-IT" sz="1300" kern="1200" dirty="0" err="1" smtClean="0"/>
            <a:t>Stakeholder</a:t>
          </a:r>
          <a:endParaRPr lang="it-IT" sz="1300" kern="1200" dirty="0"/>
        </a:p>
      </dsp:txBody>
      <dsp:txXfrm>
        <a:off x="3954054" y="309625"/>
        <a:ext cx="1235891" cy="1235891"/>
      </dsp:txXfrm>
    </dsp:sp>
    <dsp:sp modelId="{79EBE8DF-CBEF-4066-AF19-7396C313E13D}">
      <dsp:nvSpPr>
        <dsp:cNvPr id="0" name=""/>
        <dsp:cNvSpPr/>
      </dsp:nvSpPr>
      <dsp:spPr>
        <a:xfrm rot="5400000">
          <a:off x="5651778" y="3208317"/>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2BCCC0B4-C116-4572-B4EE-8C4BDED07844}">
      <dsp:nvSpPr>
        <dsp:cNvPr id="0" name=""/>
        <dsp:cNvSpPr/>
      </dsp:nvSpPr>
      <dsp:spPr>
        <a:xfrm>
          <a:off x="6733419" y="309625"/>
          <a:ext cx="1235891" cy="1235891"/>
        </a:xfrm>
        <a:prstGeom prst="ellipse">
          <a:avLst/>
        </a:prstGeom>
        <a:solidFill>
          <a:schemeClr val="accent5">
            <a:lumMod val="60000"/>
            <a:lumOff val="4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t-IT" sz="1300" kern="1200" dirty="0" err="1" smtClean="0"/>
            <a:t>Individuals</a:t>
          </a:r>
          <a:endParaRPr lang="it-IT" sz="1300" kern="1200" dirty="0"/>
        </a:p>
      </dsp:txBody>
      <dsp:txXfrm>
        <a:off x="6733419" y="309625"/>
        <a:ext cx="1235891" cy="1235891"/>
      </dsp:txXfrm>
    </dsp:sp>
    <dsp:sp modelId="{0480A8BD-5641-4F9B-87A5-C1D522A46783}">
      <dsp:nvSpPr>
        <dsp:cNvPr id="0" name=""/>
        <dsp:cNvSpPr/>
      </dsp:nvSpPr>
      <dsp:spPr>
        <a:xfrm rot="10800000">
          <a:off x="7027105" y="1939028"/>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AAF81DF3-8B6E-447C-BAE5-FD418F24366C}">
      <dsp:nvSpPr>
        <dsp:cNvPr id="0" name=""/>
        <dsp:cNvSpPr/>
      </dsp:nvSpPr>
      <dsp:spPr>
        <a:xfrm>
          <a:off x="6733419" y="2811054"/>
          <a:ext cx="1235891" cy="1235891"/>
        </a:xfrm>
        <a:prstGeom prst="ellipse">
          <a:avLst/>
        </a:prstGeom>
        <a:solidFill>
          <a:schemeClr val="accent5">
            <a:lumMod val="20000"/>
            <a:lumOff val="8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t-IT" sz="1300" kern="1200" dirty="0" err="1" smtClean="0"/>
            <a:t>Enablers</a:t>
          </a:r>
          <a:endParaRPr lang="it-IT" sz="1300" kern="1200" dirty="0"/>
        </a:p>
      </dsp:txBody>
      <dsp:txXfrm>
        <a:off x="6733419" y="2811054"/>
        <a:ext cx="1235891" cy="1235891"/>
      </dsp:txXfrm>
    </dsp:sp>
    <dsp:sp modelId="{2D300155-5773-42DD-B245-ADE218FCA30B}">
      <dsp:nvSpPr>
        <dsp:cNvPr id="0" name=""/>
        <dsp:cNvSpPr/>
      </dsp:nvSpPr>
      <dsp:spPr>
        <a:xfrm rot="10800000">
          <a:off x="7027105" y="4286202"/>
          <a:ext cx="648518" cy="507224"/>
        </a:xfrm>
        <a:prstGeom prst="triangle">
          <a:avLst/>
        </a:prstGeom>
        <a:solidFill>
          <a:schemeClr val="accent1">
            <a:lumMod val="75000"/>
          </a:schemeClr>
        </a:solidFill>
        <a:ln w="9525" cap="flat" cmpd="sng" algn="ctr">
          <a:solidFill>
            <a:schemeClr val="dk1">
              <a:tint val="60000"/>
              <a:hueOff val="0"/>
              <a:satOff val="0"/>
              <a:lumOff val="0"/>
              <a:alphaOff val="0"/>
            </a:schemeClr>
          </a:solidFill>
          <a:prstDash val="solid"/>
        </a:ln>
        <a:effectLst>
          <a:outerShdw blurRad="40000" dist="23000" dir="5400000" rotWithShape="0">
            <a:srgbClr val="000000">
              <a:alpha val="35000"/>
            </a:srgbClr>
          </a:outerShdw>
        </a:effectLst>
        <a:sp3d z="-25400" prstMaterial="plastic">
          <a:bevelT w="25400" h="25400"/>
          <a:bevelB w="25400" h="25400"/>
        </a:sp3d>
      </dsp:spPr>
      <dsp:style>
        <a:lnRef idx="1">
          <a:scrgbClr r="0" g="0" b="0"/>
        </a:lnRef>
        <a:fillRef idx="1">
          <a:scrgbClr r="0" g="0" b="0"/>
        </a:fillRef>
        <a:effectRef idx="2">
          <a:scrgbClr r="0" g="0" b="0"/>
        </a:effectRef>
        <a:fontRef idx="minor">
          <a:schemeClr val="lt1"/>
        </a:fontRef>
      </dsp:style>
    </dsp:sp>
    <dsp:sp modelId="{38CFC7FD-076A-49C4-92A3-C69A2B5DB43C}">
      <dsp:nvSpPr>
        <dsp:cNvPr id="0" name=""/>
        <dsp:cNvSpPr/>
      </dsp:nvSpPr>
      <dsp:spPr>
        <a:xfrm>
          <a:off x="6424910" y="5003973"/>
          <a:ext cx="1852910" cy="1852910"/>
        </a:xfrm>
        <a:prstGeom prst="ellipse">
          <a:avLst/>
        </a:prstGeom>
        <a:solidFill>
          <a:schemeClr val="accent5">
            <a:lumMod val="60000"/>
            <a:lumOff val="4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it-IT" sz="2600" kern="1200" dirty="0" err="1" smtClean="0"/>
            <a:t>Clients</a:t>
          </a:r>
          <a:endParaRPr lang="it-IT" sz="2600" kern="1200" dirty="0"/>
        </a:p>
      </dsp:txBody>
      <dsp:txXfrm>
        <a:off x="6424910" y="5003973"/>
        <a:ext cx="1852910" cy="1852910"/>
      </dsp:txXfrm>
    </dsp:sp>
  </dsp:spTree>
</dsp:drawing>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199E862-C24D-4725-9F60-733435848727}"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2AB89572-C91D-4DE9-9076-EE072F44FCCF}"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2AB89572-C91D-4DE9-9076-EE072F44FCCF}"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691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Information – People – Organizations – Shared Information.</a:t>
            </a:r>
          </a:p>
          <a:p>
            <a:pPr eaLnBrk="1" hangingPunct="1">
              <a:spcBef>
                <a:spcPct val="0"/>
              </a:spcBef>
            </a:pPr>
            <a:endParaRPr lang="it-IT" smtClean="0"/>
          </a:p>
          <a:p>
            <a:pPr eaLnBrk="1" hangingPunct="1">
              <a:spcBef>
                <a:spcPct val="0"/>
              </a:spcBef>
            </a:pPr>
            <a:r>
              <a:rPr lang="it-IT" smtClean="0"/>
              <a:t>Just as networks, service systems may be intended as in order to maximize common finalities and to optimized resources management. powerful configurations forms in which actors valorize formal and informal relations </a:t>
            </a:r>
          </a:p>
          <a:p>
            <a:pPr eaLnBrk="1" hangingPunct="1">
              <a:spcBef>
                <a:spcPct val="0"/>
              </a:spcBef>
            </a:pPr>
            <a:endParaRPr lang="it-IT" smtClean="0"/>
          </a:p>
          <a:p>
            <a:pPr eaLnBrk="1" hangingPunct="1">
              <a:spcBef>
                <a:spcPct val="0"/>
              </a:spcBef>
            </a:pPr>
            <a:r>
              <a:rPr lang="en-GB" b="1" smtClean="0"/>
              <a:t>Service systems may be intended as networks, in which functional interdependencies </a:t>
            </a:r>
            <a:r>
              <a:rPr lang="en-GB" smtClean="0"/>
              <a:t>adopted by every participating entity in order to face environmental complexity indeed </a:t>
            </a:r>
            <a:r>
              <a:rPr lang="en-GB" b="1" smtClean="0"/>
              <a:t>stimulate interactions along the business, social, and political dimensions</a:t>
            </a:r>
            <a:r>
              <a:rPr lang="en-GB" smtClean="0"/>
              <a:t> of every context.</a:t>
            </a:r>
            <a:endParaRPr lang="it-IT" smtClean="0"/>
          </a:p>
          <a:p>
            <a:pPr eaLnBrk="1" hangingPunct="1">
              <a:spcBef>
                <a:spcPct val="0"/>
              </a:spcBef>
            </a:pPr>
            <a:endParaRPr lang="en-GB" smtClean="0"/>
          </a:p>
          <a:p>
            <a:pPr eaLnBrk="1" hangingPunct="1">
              <a:spcBef>
                <a:spcPct val="0"/>
              </a:spcBef>
            </a:pPr>
            <a:r>
              <a:rPr lang="en-GB" b="1" smtClean="0"/>
              <a:t>Beside considering the classic dyadic links </a:t>
            </a:r>
            <a:r>
              <a:rPr lang="en-GB" smtClean="0"/>
              <a:t>(information and technology) known to every observer today, in network activities there is also a </a:t>
            </a:r>
            <a:r>
              <a:rPr lang="en-GB" b="1" smtClean="0"/>
              <a:t>need to consider the less visible relationships </a:t>
            </a:r>
            <a:r>
              <a:rPr lang="en-GB" smtClean="0"/>
              <a:t>among all of involved entities (Suppliers, Enterprises, Individuals, Clients, Stakeholders), </a:t>
            </a:r>
            <a:r>
              <a:rPr lang="en-GB" b="1" smtClean="0"/>
              <a:t>which really contributes to the competitiveness of the whole system</a:t>
            </a:r>
            <a:r>
              <a:rPr lang="en-GB" smtClean="0"/>
              <a:t>. </a:t>
            </a:r>
          </a:p>
          <a:p>
            <a:pPr eaLnBrk="1" hangingPunct="1">
              <a:spcBef>
                <a:spcPct val="0"/>
              </a:spcBef>
            </a:pPr>
            <a:endParaRPr lang="en-GB" b="1" smtClean="0"/>
          </a:p>
          <a:p>
            <a:pPr eaLnBrk="1" hangingPunct="1">
              <a:spcBef>
                <a:spcPct val="0"/>
              </a:spcBef>
            </a:pPr>
            <a:r>
              <a:rPr lang="en-GB" b="1" smtClean="0"/>
              <a:t>Each node </a:t>
            </a:r>
            <a:r>
              <a:rPr lang="en-GB" smtClean="0"/>
              <a:t>that acts as a part of service business processes </a:t>
            </a:r>
            <a:r>
              <a:rPr lang="en-GB" b="1" smtClean="0"/>
              <a:t>represents a foundational partner and really supports to enjoy network advantages (resource-sharing, synergic interactions, common purpose, group power) </a:t>
            </a:r>
            <a:r>
              <a:rPr lang="en-GB" smtClean="0"/>
              <a:t>for global value creation</a:t>
            </a:r>
            <a:r>
              <a:rPr lang="en-GB" b="1" smtClean="0"/>
              <a:t>.</a:t>
            </a:r>
            <a:endParaRPr lang="it-IT" b="1" smtClean="0"/>
          </a:p>
          <a:p>
            <a:pPr eaLnBrk="1" hangingPunct="1">
              <a:spcBef>
                <a:spcPct val="0"/>
              </a:spcBef>
            </a:pPr>
            <a:endParaRPr lang="it-IT" smtClean="0"/>
          </a:p>
        </p:txBody>
      </p:sp>
      <p:sp>
        <p:nvSpPr>
          <p:cNvPr id="16691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4CAFD7-234D-4A64-ACEF-A89CA98B0B9F}" type="slidenum">
              <a:rPr lang="it-IT" smtClean="0">
                <a:latin typeface="Arial" charset="0"/>
                <a:cs typeface="Arial" charset="0"/>
              </a:rPr>
              <a:pPr fontAlgn="base">
                <a:spcBef>
                  <a:spcPct val="0"/>
                </a:spcBef>
                <a:spcAft>
                  <a:spcPct val="0"/>
                </a:spcAft>
              </a:pPr>
              <a:t>10</a:t>
            </a:fld>
            <a:endParaRPr lang="it-IT"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408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Complex Service Systems, as smarter systems improve quality of life, creating more opportunities for win-win interactions:</a:t>
            </a:r>
          </a:p>
          <a:p>
            <a:pPr eaLnBrk="1" hangingPunct="1">
              <a:spcBef>
                <a:spcPct val="0"/>
              </a:spcBef>
            </a:pPr>
            <a:r>
              <a:rPr lang="en-US" smtClean="0"/>
              <a:t>resulting in measurable resource access &amp; value-cocreation for multiple stakeholders.</a:t>
            </a:r>
          </a:p>
          <a:p>
            <a:pPr eaLnBrk="1" hangingPunct="1">
              <a:spcBef>
                <a:spcPct val="0"/>
              </a:spcBef>
            </a:pPr>
            <a:endParaRPr lang="it-IT" smtClean="0"/>
          </a:p>
        </p:txBody>
      </p:sp>
      <p:sp>
        <p:nvSpPr>
          <p:cNvPr id="245764"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2F31DE-79C1-4654-B664-BB8BD196CCDB}" type="slidenum">
              <a:rPr lang="it-IT" smtClean="0"/>
              <a:pPr fontAlgn="base">
                <a:spcBef>
                  <a:spcPct val="0"/>
                </a:spcBef>
                <a:spcAft>
                  <a:spcPct val="0"/>
                </a:spcAft>
                <a:defRPr/>
              </a:pPr>
              <a:t>11</a:t>
            </a:fld>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510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cs typeface="Times New Roman" pitchFamily="18" charset="0"/>
              </a:rPr>
              <a:t>Technology is shaping how it grows, how it tastes and how it gets to your plate</a:t>
            </a:r>
            <a:endParaRPr lang="it-IT" smtClean="0"/>
          </a:p>
          <a:p>
            <a:pPr eaLnBrk="1" hangingPunct="1">
              <a:spcBef>
                <a:spcPct val="0"/>
              </a:spcBef>
            </a:pPr>
            <a:endParaRPr lang="en-US" i="1" smtClean="0">
              <a:cs typeface="Times New Roman" pitchFamily="18" charset="0"/>
            </a:endParaRPr>
          </a:p>
          <a:p>
            <a:pPr eaLnBrk="1" hangingPunct="1">
              <a:spcBef>
                <a:spcPct val="0"/>
              </a:spcBef>
            </a:pPr>
            <a:r>
              <a:rPr lang="en-US" i="1" smtClean="0"/>
              <a:t>The goods we use are getting smarter. Now manufacturing has to as well</a:t>
            </a:r>
            <a:endParaRPr lang="it-IT" smtClean="0"/>
          </a:p>
          <a:p>
            <a:pPr eaLnBrk="1" hangingPunct="1">
              <a:spcBef>
                <a:spcPct val="0"/>
              </a:spcBef>
            </a:pPr>
            <a:endParaRPr lang="en-US" i="1" smtClean="0">
              <a:cs typeface="Times New Roman" pitchFamily="18" charset="0"/>
            </a:endParaRPr>
          </a:p>
          <a:p>
            <a:pPr eaLnBrk="1" hangingPunct="1">
              <a:spcBef>
                <a:spcPct val="0"/>
              </a:spcBef>
            </a:pPr>
            <a:r>
              <a:rPr lang="en-US" i="1" smtClean="0">
                <a:cs typeface="Times New Roman" pitchFamily="18" charset="0"/>
              </a:rPr>
              <a:t>Accelerate supply chains. Strengthen loyalty. Improve margins</a:t>
            </a:r>
            <a:endParaRPr lang="it-IT" smtClean="0">
              <a:cs typeface="Times New Roman" pitchFamily="18" charset="0"/>
            </a:endParaRPr>
          </a:p>
          <a:p>
            <a:pPr eaLnBrk="1" hangingPunct="1">
              <a:spcBef>
                <a:spcPct val="0"/>
              </a:spcBef>
            </a:pPr>
            <a:endParaRPr lang="it-IT" smtClean="0"/>
          </a:p>
        </p:txBody>
      </p:sp>
      <p:sp>
        <p:nvSpPr>
          <p:cNvPr id="246788"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5F3E8F-9151-472C-B098-63E3E83A495C}" type="slidenum">
              <a:rPr lang="it-IT" smtClean="0"/>
              <a:pPr fontAlgn="base">
                <a:spcBef>
                  <a:spcPct val="0"/>
                </a:spcBef>
                <a:spcAft>
                  <a:spcPct val="0"/>
                </a:spcAft>
                <a:defRPr/>
              </a:pPr>
              <a:t>12</a:t>
            </a:fld>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613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From this points, the two approaches analyzed (VSA and SS) suggest that the connectivity between compatible systems (linked to the concept of consonance) is value co-creation oriented and the smartness or the viability of a defined system derive from the correct and equilibrated management/government of available resources</a:t>
            </a:r>
            <a:endParaRPr lang="it-IT" smtClean="0"/>
          </a:p>
          <a:p>
            <a:pPr eaLnBrk="1" hangingPunct="1">
              <a:spcBef>
                <a:spcPct val="0"/>
              </a:spcBef>
            </a:pPr>
            <a:endParaRPr lang="it-IT" smtClean="0"/>
          </a:p>
        </p:txBody>
      </p:sp>
      <p:sp>
        <p:nvSpPr>
          <p:cNvPr id="24781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49D257-A11A-46B6-8784-AAA1702DD3CE}" type="slidenum">
              <a:rPr lang="it-IT" smtClean="0"/>
              <a:pPr fontAlgn="base">
                <a:spcBef>
                  <a:spcPct val="0"/>
                </a:spcBef>
                <a:spcAft>
                  <a:spcPct val="0"/>
                </a:spcAft>
                <a:defRPr/>
              </a:pPr>
              <a:t>13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793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794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F5A825-7575-40FA-B385-BD1EF6AC34BE}" type="slidenum">
              <a:rPr lang="it-IT" smtClean="0">
                <a:latin typeface="Arial" charset="0"/>
                <a:cs typeface="Arial" charset="0"/>
              </a:rPr>
              <a:pPr fontAlgn="base">
                <a:spcBef>
                  <a:spcPct val="0"/>
                </a:spcBef>
                <a:spcAft>
                  <a:spcPct val="0"/>
                </a:spcAft>
              </a:pPr>
              <a:t>2</a:t>
            </a:fld>
            <a:endParaRPr lang="it-IT"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896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Eg of Conference, designed by the organizers, but co-created by all of authors, with their scientific proposals and presentations.</a:t>
            </a:r>
          </a:p>
          <a:p>
            <a:pPr eaLnBrk="1" hangingPunct="1">
              <a:spcBef>
                <a:spcPct val="0"/>
              </a:spcBef>
            </a:pPr>
            <a:r>
              <a:rPr lang="it-IT" smtClean="0"/>
              <a:t>Conference can be seen as a service systems</a:t>
            </a:r>
          </a:p>
        </p:txBody>
      </p:sp>
      <p:sp>
        <p:nvSpPr>
          <p:cNvPr id="16896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5A5939-C518-4B1F-841A-FE52539C3E80}" type="slidenum">
              <a:rPr lang="it-IT" smtClean="0">
                <a:latin typeface="Arial" charset="0"/>
                <a:cs typeface="Arial" charset="0"/>
              </a:rPr>
              <a:pPr fontAlgn="base">
                <a:spcBef>
                  <a:spcPct val="0"/>
                </a:spcBef>
                <a:spcAft>
                  <a:spcPct val="0"/>
                </a:spcAft>
              </a:pPr>
              <a:t>3</a:t>
            </a:fld>
            <a:endParaRPr lang="it-IT"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998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Systems theories have been useful in numerous research domains.</a:t>
            </a:r>
          </a:p>
          <a:p>
            <a:pPr eaLnBrk="1" hangingPunct="1">
              <a:spcBef>
                <a:spcPct val="0"/>
              </a:spcBef>
            </a:pPr>
            <a:r>
              <a:rPr lang="it-IT" smtClean="0"/>
              <a:t>In business, marketing, and specifically service research they maybe useful in particular due to their potential in addressing complexity.</a:t>
            </a:r>
          </a:p>
          <a:p>
            <a:pPr algn="just" eaLnBrk="1" hangingPunct="1">
              <a:spcBef>
                <a:spcPct val="0"/>
              </a:spcBef>
            </a:pPr>
            <a:endParaRPr lang="it-IT" smtClean="0"/>
          </a:p>
          <a:p>
            <a:pPr algn="just" eaLnBrk="1" hangingPunct="1">
              <a:spcBef>
                <a:spcPct val="0"/>
              </a:spcBef>
            </a:pPr>
            <a:r>
              <a:rPr lang="it-IT" smtClean="0"/>
              <a:t>Complexity calls for:</a:t>
            </a:r>
          </a:p>
          <a:p>
            <a:pPr algn="just" eaLnBrk="1" hangingPunct="1">
              <a:spcBef>
                <a:spcPct val="0"/>
              </a:spcBef>
              <a:buFontTx/>
              <a:buChar char="•"/>
            </a:pPr>
            <a:r>
              <a:rPr lang="it-IT" smtClean="0"/>
              <a:t>Distinguish betyween structural complexity and systemic complexity (one related to static structural analysis (the picture), one related to dynamic analysis (the movie).</a:t>
            </a:r>
          </a:p>
          <a:p>
            <a:pPr algn="just" eaLnBrk="1" hangingPunct="1">
              <a:spcBef>
                <a:spcPct val="0"/>
              </a:spcBef>
              <a:buFontTx/>
              <a:buChar char="•"/>
            </a:pPr>
            <a:r>
              <a:rPr lang="it-IT" smtClean="0"/>
              <a:t>Complexity is not objective (it is linked to the observer capacity/ability to interpret the observed phenomenon (his/her interpretative scheme affect the understanding).</a:t>
            </a:r>
          </a:p>
          <a:p>
            <a:pPr algn="just" eaLnBrk="1" hangingPunct="1">
              <a:spcBef>
                <a:spcPct val="0"/>
              </a:spcBef>
              <a:buFontTx/>
              <a:buChar char="•"/>
            </a:pPr>
            <a:r>
              <a:rPr lang="it-IT" smtClean="0"/>
              <a:t>The same observer, in time, may perceive different level of complexity (continuous allignment of complexity)</a:t>
            </a:r>
          </a:p>
          <a:p>
            <a:pPr algn="just" eaLnBrk="1" hangingPunct="1">
              <a:spcBef>
                <a:spcPct val="0"/>
              </a:spcBef>
              <a:buFontTx/>
              <a:buChar char="•"/>
            </a:pPr>
            <a:r>
              <a:rPr lang="it-IT" smtClean="0"/>
              <a:t>There are conceptual differences between: complexity  -  caos - complicatedness</a:t>
            </a:r>
          </a:p>
          <a:p>
            <a:pPr eaLnBrk="1" hangingPunct="1">
              <a:spcBef>
                <a:spcPct val="0"/>
              </a:spcBef>
            </a:pPr>
            <a:endParaRPr lang="it-IT" smtClean="0"/>
          </a:p>
        </p:txBody>
      </p:sp>
      <p:sp>
        <p:nvSpPr>
          <p:cNvPr id="241668"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B6DC2E-7955-4F56-B496-E2FE616A65E1}"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1011"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buFontTx/>
              <a:buChar char="•"/>
            </a:pPr>
            <a:r>
              <a:rPr lang="it-IT" smtClean="0">
                <a:latin typeface="Arial" charset="0"/>
                <a:cs typeface="Arial" charset="0"/>
              </a:rPr>
              <a:t> reductionism &amp; holism</a:t>
            </a:r>
          </a:p>
          <a:p>
            <a:pPr algn="just" eaLnBrk="1" hangingPunct="1">
              <a:spcBef>
                <a:spcPct val="0"/>
              </a:spcBef>
              <a:buFontTx/>
              <a:buChar char="•"/>
            </a:pPr>
            <a:r>
              <a:rPr lang="it-IT" smtClean="0">
                <a:latin typeface="Arial" charset="0"/>
                <a:cs typeface="Arial" charset="0"/>
              </a:rPr>
              <a:t> structure / systems paradigm</a:t>
            </a:r>
          </a:p>
          <a:p>
            <a:pPr algn="just" eaLnBrk="1" hangingPunct="1">
              <a:spcBef>
                <a:spcPct val="0"/>
              </a:spcBef>
              <a:buFontTx/>
              <a:buChar char="•"/>
            </a:pPr>
            <a:r>
              <a:rPr lang="it-IT" smtClean="0">
                <a:latin typeface="Arial" charset="0"/>
                <a:cs typeface="Arial" charset="0"/>
              </a:rPr>
              <a:t> dynamics</a:t>
            </a:r>
          </a:p>
          <a:p>
            <a:pPr algn="just" eaLnBrk="1" hangingPunct="1">
              <a:spcBef>
                <a:spcPct val="0"/>
              </a:spcBef>
              <a:buFontTx/>
              <a:buChar char="•"/>
            </a:pPr>
            <a:r>
              <a:rPr lang="it-IT" smtClean="0">
                <a:latin typeface="Arial" charset="0"/>
                <a:cs typeface="Arial" charset="0"/>
              </a:rPr>
              <a:t> boarders</a:t>
            </a:r>
          </a:p>
          <a:p>
            <a:pPr algn="just" eaLnBrk="1" hangingPunct="1">
              <a:spcBef>
                <a:spcPct val="0"/>
              </a:spcBef>
              <a:buFontTx/>
              <a:buChar char="•"/>
            </a:pPr>
            <a:r>
              <a:rPr lang="it-IT" smtClean="0">
                <a:latin typeface="Arial" charset="0"/>
                <a:cs typeface="Arial" charset="0"/>
              </a:rPr>
              <a:t> actors as systems: firms, individuals, customers, partners, etc.) </a:t>
            </a:r>
          </a:p>
          <a:p>
            <a:pPr algn="just" eaLnBrk="1" hangingPunct="1">
              <a:spcBef>
                <a:spcPct val="0"/>
              </a:spcBef>
              <a:buFontTx/>
              <a:buChar char="•"/>
            </a:pPr>
            <a:r>
              <a:rPr lang="it-IT" smtClean="0">
                <a:latin typeface="Arial" charset="0"/>
                <a:cs typeface="Arial" charset="0"/>
              </a:rPr>
              <a:t> multi actors</a:t>
            </a:r>
          </a:p>
          <a:p>
            <a:pPr eaLnBrk="1" hangingPunct="1">
              <a:spcBef>
                <a:spcPct val="0"/>
              </a:spcBef>
            </a:pPr>
            <a:endParaRPr lang="it-IT" smtClean="0"/>
          </a:p>
        </p:txBody>
      </p:sp>
      <p:sp>
        <p:nvSpPr>
          <p:cNvPr id="24269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04B453-CD76-4425-B7E2-D1A839AEE9B1}" type="slidenum">
              <a:rPr lang="it-IT" smtClean="0"/>
              <a:pPr fontAlgn="base">
                <a:spcBef>
                  <a:spcPct val="0"/>
                </a:spcBef>
                <a:spcAft>
                  <a:spcPct val="0"/>
                </a:spcAft>
                <a:defRPr/>
              </a:pPr>
              <a:t>5</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20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4371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1AB340-3F46-41BF-B785-688B44CF63DE}" type="slidenum">
              <a:rPr lang="it-IT" smtClean="0"/>
              <a:pPr fontAlgn="base">
                <a:spcBef>
                  <a:spcPct val="0"/>
                </a:spcBef>
                <a:spcAft>
                  <a:spcPct val="0"/>
                </a:spcAft>
                <a:defRPr/>
              </a:pPr>
              <a:t>6</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730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4474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C32A74-B258-42D6-A92F-FF69FF036C2F}" type="slidenum">
              <a:rPr lang="it-IT" smtClean="0"/>
              <a:pPr fontAlgn="base">
                <a:spcBef>
                  <a:spcPct val="0"/>
                </a:spcBef>
                <a:spcAft>
                  <a:spcPct val="0"/>
                </a:spcAft>
                <a:defRPr/>
              </a:pPr>
              <a:t>7</a:t>
            </a:fld>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2AB89572-C91D-4DE9-9076-EE072F44FCCF}" type="slidenum">
              <a:rPr lang="it-IT" smtClean="0"/>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2AB89572-C91D-4DE9-9076-EE072F44FCCF}" type="slidenum">
              <a:rPr lang="it-IT" smtClean="0"/>
              <a:pPr/>
              <a:t>9</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60935E26-14E2-456D-A319-918057B8156D}" type="slidenum">
              <a:rPr lang="it-IT"/>
              <a:pPr>
                <a:defRPr/>
              </a:pPr>
              <a:t>‹N›</a:t>
            </a:fld>
            <a:endParaRPr lang="it-IT"/>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60563185-2A2A-45F3-B853-ABFB117F2126}" type="slidenum">
              <a:rPr lang="it-IT"/>
              <a:pPr>
                <a:defRPr/>
              </a:pPr>
              <a:t>‹N›</a:t>
            </a:fld>
            <a:endParaRPr lang="it-IT"/>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3C1A111C-AE0D-488A-B1EF-0EFA1804386B}" type="slidenum">
              <a:rPr lang="it-IT"/>
              <a:pPr>
                <a:defRPr/>
              </a:pPr>
              <a:t>‹N›</a:t>
            </a:fld>
            <a:endParaRPr lang="it-IT"/>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5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2A78D131-01A4-450E-B490-E3D73D4425D9}" type="slidenum">
              <a:rPr lang="it-IT"/>
              <a:pPr>
                <a:defRPr/>
              </a:pPr>
              <a:t>‹N›</a:t>
            </a:fld>
            <a:endParaRPr lang="it-IT"/>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6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070FB148-483A-42BD-AB09-65018941982E}" type="slidenum">
              <a:rPr lang="it-IT"/>
              <a:pPr>
                <a:defRPr/>
              </a:pPr>
              <a:t>‹N›</a:t>
            </a:fld>
            <a:endParaRPr lang="it-IT"/>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1_Titolo e contenuto">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5"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
        <p:nvSpPr>
          <p:cNvPr id="8" name="CasellaDiTesto 7"/>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Segnaposto piè di pagina 4"/>
          <p:cNvSpPr txBox="1">
            <a:spLocks/>
          </p:cNvSpPr>
          <p:nvPr/>
        </p:nvSpPr>
        <p:spPr>
          <a:xfrm>
            <a:off x="3276600" y="6508750"/>
            <a:ext cx="2895600" cy="365125"/>
          </a:xfrm>
          <a:prstGeom prst="rect">
            <a:avLst/>
          </a:prstGeom>
        </p:spPr>
        <p:txBody>
          <a:bodyPr anchor="ctr"/>
          <a:lstStyle/>
          <a:p>
            <a:pPr algn="ctr" fontAlgn="auto">
              <a:spcBef>
                <a:spcPts val="0"/>
              </a:spcBef>
              <a:spcAft>
                <a:spcPts val="0"/>
              </a:spcAft>
              <a:defRPr/>
            </a:pPr>
            <a:r>
              <a:rPr lang="it-IT" sz="1200">
                <a:solidFill>
                  <a:schemeClr val="tx1">
                    <a:tint val="75000"/>
                  </a:schemeClr>
                </a:solidFill>
                <a:latin typeface="+mn-lt"/>
                <a:cs typeface="+mn-cs"/>
              </a:rPr>
              <a:t>Luca </a:t>
            </a:r>
            <a:r>
              <a:rPr lang="it-IT" sz="1200" b="1">
                <a:solidFill>
                  <a:schemeClr val="tx1">
                    <a:tint val="75000"/>
                  </a:schemeClr>
                </a:solidFill>
                <a:latin typeface="+mn-lt"/>
                <a:cs typeface="+mn-cs"/>
              </a:rPr>
              <a:t>Carrubbo</a:t>
            </a:r>
            <a:r>
              <a:rPr lang="it-IT" sz="1200">
                <a:solidFill>
                  <a:schemeClr val="tx1">
                    <a:tint val="75000"/>
                  </a:schemeClr>
                </a:solidFill>
                <a:latin typeface="+mn-lt"/>
                <a:cs typeface="+mn-cs"/>
              </a:rPr>
              <a:t> – Emanuela </a:t>
            </a:r>
            <a:r>
              <a:rPr lang="it-IT" sz="1200" b="1">
                <a:solidFill>
                  <a:schemeClr val="tx1">
                    <a:tint val="75000"/>
                  </a:schemeClr>
                </a:solidFill>
                <a:latin typeface="+mn-lt"/>
                <a:cs typeface="+mn-cs"/>
              </a:rPr>
              <a:t>Antonucci</a:t>
            </a:r>
            <a:endParaRPr lang="it-IT" sz="1200" b="1" dirty="0">
              <a:solidFill>
                <a:schemeClr val="tx1">
                  <a:tint val="75000"/>
                </a:schemeClr>
              </a:solidFill>
              <a:latin typeface="+mn-lt"/>
              <a:cs typeface="+mn-cs"/>
            </a:endParaRPr>
          </a:p>
        </p:txBody>
      </p:sp>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6" name="Segnaposto piè di pagina 4"/>
          <p:cNvSpPr>
            <a:spLocks noGrp="1"/>
          </p:cNvSpPr>
          <p:nvPr>
            <p:ph type="ftr" sz="quarter" idx="11"/>
          </p:nvPr>
        </p:nvSpPr>
        <p:spPr/>
        <p:txBody>
          <a:bodyPr/>
          <a:lstStyle>
            <a:lvl1pPr>
              <a:defRPr/>
            </a:lvl1pPr>
          </a:lstStyle>
          <a:p>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Segnaposto piè di pagina 4"/>
          <p:cNvSpPr txBox="1">
            <a:spLocks/>
          </p:cNvSpPr>
          <p:nvPr/>
        </p:nvSpPr>
        <p:spPr>
          <a:xfrm>
            <a:off x="3276600" y="6448425"/>
            <a:ext cx="2895600" cy="365125"/>
          </a:xfrm>
          <a:prstGeom prst="rect">
            <a:avLst/>
          </a:prstGeom>
        </p:spPr>
        <p:txBody>
          <a:bodyPr anchor="ctr"/>
          <a:lstStyle/>
          <a:p>
            <a:pPr algn="ctr" fontAlgn="auto">
              <a:spcBef>
                <a:spcPts val="0"/>
              </a:spcBef>
              <a:spcAft>
                <a:spcPts val="0"/>
              </a:spcAft>
              <a:defRPr/>
            </a:pPr>
            <a:r>
              <a:rPr lang="it-IT" sz="1200">
                <a:solidFill>
                  <a:schemeClr val="tx1">
                    <a:tint val="75000"/>
                  </a:schemeClr>
                </a:solidFill>
                <a:latin typeface="+mn-lt"/>
                <a:cs typeface="+mn-cs"/>
              </a:rPr>
              <a:t>Luca </a:t>
            </a:r>
            <a:r>
              <a:rPr lang="it-IT" sz="1200" b="1">
                <a:solidFill>
                  <a:schemeClr val="tx1">
                    <a:tint val="75000"/>
                  </a:schemeClr>
                </a:solidFill>
                <a:latin typeface="+mn-lt"/>
                <a:cs typeface="+mn-cs"/>
              </a:rPr>
              <a:t>Carrubbo</a:t>
            </a:r>
            <a:r>
              <a:rPr lang="it-IT" sz="1200">
                <a:solidFill>
                  <a:schemeClr val="tx1">
                    <a:tint val="75000"/>
                  </a:schemeClr>
                </a:solidFill>
                <a:latin typeface="+mn-lt"/>
                <a:cs typeface="+mn-cs"/>
              </a:rPr>
              <a:t> – Emanuela </a:t>
            </a:r>
            <a:r>
              <a:rPr lang="it-IT" sz="1200" b="1">
                <a:solidFill>
                  <a:schemeClr val="tx1">
                    <a:tint val="75000"/>
                  </a:schemeClr>
                </a:solidFill>
                <a:latin typeface="+mn-lt"/>
                <a:cs typeface="+mn-cs"/>
              </a:rPr>
              <a:t>Antonucci</a:t>
            </a:r>
            <a:endParaRPr lang="it-IT" sz="1200" b="1" dirty="0">
              <a:solidFill>
                <a:schemeClr val="tx1">
                  <a:tint val="75000"/>
                </a:schemeClr>
              </a:solidFill>
              <a:latin typeface="+mn-lt"/>
              <a:cs typeface="+mn-cs"/>
            </a:endParaRPr>
          </a:p>
        </p:txBody>
      </p:sp>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4"/>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7" name="Segnaposto piè di pagina 5"/>
          <p:cNvSpPr>
            <a:spLocks noGrp="1"/>
          </p:cNvSpPr>
          <p:nvPr>
            <p:ph type="ftr" sz="quarter" idx="11"/>
          </p:nvPr>
        </p:nvSpPr>
        <p:spPr/>
        <p:txBody>
          <a:bodyPr/>
          <a:lstStyle>
            <a:lvl1pPr>
              <a:defRPr/>
            </a:lvl1pPr>
          </a:lstStyle>
          <a:p>
            <a:endParaRPr lang="it-IT"/>
          </a:p>
        </p:txBody>
      </p:sp>
      <p:sp>
        <p:nvSpPr>
          <p:cNvPr id="8" name="Segnaposto numero diapositiva 6"/>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lvl1pPr>
              <a:defRPr/>
            </a:lvl1pPr>
          </a:lstStyle>
          <a:p>
            <a:endParaRPr lang="it-IT"/>
          </a:p>
        </p:txBody>
      </p:sp>
      <p:sp>
        <p:nvSpPr>
          <p:cNvPr id="9" name="Segnaposto numero diapositiva 8"/>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lvl1pPr>
              <a:defRPr/>
            </a:lvl1pPr>
          </a:lstStyle>
          <a:p>
            <a:endParaRPr lang="it-IT"/>
          </a:p>
        </p:txBody>
      </p:sp>
      <p:sp>
        <p:nvSpPr>
          <p:cNvPr id="5" name="Segnaposto numero diapositiva 4"/>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lvl1pPr>
              <a:defRPr/>
            </a:lvl1pPr>
          </a:lstStyle>
          <a:p>
            <a:endParaRPr lang="it-IT"/>
          </a:p>
        </p:txBody>
      </p:sp>
      <p:sp>
        <p:nvSpPr>
          <p:cNvPr id="4" name="Segnaposto numero diapositiva 3"/>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
        <p:nvSpPr>
          <p:cNvPr id="7" name="Segnaposto numero diapositiva 6"/>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
        <p:nvSpPr>
          <p:cNvPr id="7" name="Segnaposto numero diapositiva 6"/>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1_Titolo e contenuto">
    <p:spTree>
      <p:nvGrpSpPr>
        <p:cNvPr id="1" name=""/>
        <p:cNvGrpSpPr/>
        <p:nvPr/>
      </p:nvGrpSpPr>
      <p:grpSpPr>
        <a:xfrm>
          <a:off x="0" y="0"/>
          <a:ext cx="0" cy="0"/>
          <a:chOff x="0" y="0"/>
          <a:chExt cx="0" cy="0"/>
        </a:xfrm>
      </p:grpSpPr>
      <p:sp>
        <p:nvSpPr>
          <p:cNvPr id="2" name="CasellaDiTesto 1"/>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6_Titolo e contenuto">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2_Titolo e contenuto">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_Titolo e contenuto">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_Titolo e contenuto">
    <p:spTree>
      <p:nvGrpSpPr>
        <p:cNvPr id="1" name=""/>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3_Titolo e contenuto">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4_Titolo e contenuto">
    <p:spTree>
      <p:nvGrpSpPr>
        <p:cNvPr id="1" name=""/>
        <p:cNvGrpSpPr/>
        <p:nvPr/>
      </p:nvGrpSpPr>
      <p:grpSpPr>
        <a:xfrm>
          <a:off x="0" y="0"/>
          <a:ext cx="0" cy="0"/>
          <a:chOff x="0" y="0"/>
          <a:chExt cx="0" cy="0"/>
        </a:xfrm>
      </p:grpSpPr>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5_Titolo e contenuto">
    <p:spTree>
      <p:nvGrpSpPr>
        <p:cNvPr id="1" name=""/>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8_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fld id="{FAA165E0-2A7D-4F3A-AAA2-325215313F83}" type="slidenum">
              <a:rPr lang="it-IT" smtClean="0"/>
              <a:pPr lvl="4"/>
              <a:t>‹N›</a:t>
            </a:fld>
            <a:endParaRPr lang="it-IT"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7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60935E26-14E2-456D-A319-918057B8156D}" type="slidenum">
              <a:rPr lang="it-IT"/>
              <a:pPr>
                <a:defRPr/>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9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60563185-2A2A-45F3-B853-ABFB117F2126}" type="slidenum">
              <a:rPr lang="it-IT"/>
              <a:pPr>
                <a:defRPr/>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10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3C1A111C-AE0D-488A-B1EF-0EFA1804386B}" type="slidenum">
              <a:rPr lang="it-IT"/>
              <a:pPr>
                <a:defRPr/>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13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2A78D131-01A4-450E-B490-E3D73D4425D9}" type="slidenum">
              <a:rPr lang="it-IT"/>
              <a:pPr>
                <a:defRPr/>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14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070FB148-483A-42BD-AB09-65018941982E}" type="slidenum">
              <a:rPr lang="it-IT"/>
              <a:pPr>
                <a:defRPr/>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theme" Target="../theme/theme2.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099"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notesSlide" Target="../notesSlides/notesSlide11.xml"/><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slideLayout" Target="../slideLayouts/slideLayout42.xml"/><Relationship Id="rId16" Type="http://schemas.openxmlformats.org/officeDocument/2006/relationships/image" Target="../media/image17.png"/><Relationship Id="rId1" Type="http://schemas.openxmlformats.org/officeDocument/2006/relationships/themeOverride" Target="../theme/themeOverride7.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5" Type="http://schemas.openxmlformats.org/officeDocument/2006/relationships/image" Target="../media/image1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jpeg"/></Relationships>
</file>

<file path=ppt/slides/_rels/slide12.xml.rels><?xml version="1.0" encoding="UTF-8" standalone="yes"?>
<Relationships xmlns="http://schemas.openxmlformats.org/package/2006/relationships"><Relationship Id="rId8" Type="http://schemas.openxmlformats.org/officeDocument/2006/relationships/image" Target="http://www.ibm.com/smarterplanet/global/images/us__en_us__food__food_vision_icon__170x120.gif" TargetMode="External"/><Relationship Id="rId3" Type="http://schemas.openxmlformats.org/officeDocument/2006/relationships/notesSlide" Target="../notesSlides/notesSlide12.xml"/><Relationship Id="rId7" Type="http://schemas.openxmlformats.org/officeDocument/2006/relationships/image" Target="../media/image20.png"/><Relationship Id="rId2" Type="http://schemas.openxmlformats.org/officeDocument/2006/relationships/slideLayout" Target="../slideLayouts/slideLayout29.xml"/><Relationship Id="rId1" Type="http://schemas.openxmlformats.org/officeDocument/2006/relationships/themeOverride" Target="../theme/themeOverride8.xml"/><Relationship Id="rId6" Type="http://schemas.openxmlformats.org/officeDocument/2006/relationships/image" Target="http://www.ibm.com/smarterplanet/global/images/us__en_us__retail__retail_icon__170x120.gif" TargetMode="External"/><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themeOverride" Target="../theme/themeOverride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9.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8.xml"/><Relationship Id="rId1" Type="http://schemas.openxmlformats.org/officeDocument/2006/relationships/themeOverride" Target="../theme/themeOverride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9.xml"/><Relationship Id="rId1" Type="http://schemas.openxmlformats.org/officeDocument/2006/relationships/themeOverride" Target="../theme/themeOverride4.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0.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1.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51336" y="-131181"/>
            <a:ext cx="2688704" cy="2646878"/>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it-IT" sz="16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3</a:t>
            </a:r>
            <a:r>
              <a:rPr lang="it-IT" sz="88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a:t>
            </a:r>
            <a:r>
              <a:rPr lang="it-IT" sz="16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819150" y="2472560"/>
            <a:ext cx="8001000" cy="2062103"/>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en-US" sz="3600" b="1" dirty="0">
                <a:solidFill>
                  <a:schemeClr val="bg1">
                    <a:lumMod val="50000"/>
                  </a:schemeClr>
                </a:solidFill>
                <a:latin typeface="Arial" pitchFamily="34" charset="0"/>
                <a:ea typeface="Calibri" pitchFamily="34" charset="0"/>
                <a:cs typeface="Times New Roman" pitchFamily="18" charset="0"/>
              </a:rPr>
              <a:t>Service Systems and the emerging concept of smart (or viable)</a:t>
            </a:r>
          </a:p>
          <a:p>
            <a:pPr fontAlgn="auto">
              <a:spcBef>
                <a:spcPts val="0"/>
              </a:spcBef>
              <a:spcAft>
                <a:spcPts val="0"/>
              </a:spcAft>
              <a:tabLst>
                <a:tab pos="3060700" algn="ctr"/>
                <a:tab pos="6119813" algn="r"/>
              </a:tabLst>
              <a:defRPr/>
            </a:pPr>
            <a:r>
              <a:rPr lang="en-US" sz="2800" i="1" dirty="0">
                <a:solidFill>
                  <a:schemeClr val="bg1">
                    <a:lumMod val="50000"/>
                  </a:schemeClr>
                </a:solidFill>
                <a:latin typeface="Arial" pitchFamily="34" charset="0"/>
                <a:ea typeface="Calibri" pitchFamily="34" charset="0"/>
                <a:cs typeface="Times New Roman" pitchFamily="18" charset="0"/>
              </a:rPr>
              <a:t>features of design, </a:t>
            </a:r>
            <a:r>
              <a:rPr lang="en-US" sz="2800" i="1" dirty="0" smtClean="0">
                <a:solidFill>
                  <a:schemeClr val="bg1">
                    <a:lumMod val="50000"/>
                  </a:schemeClr>
                </a:solidFill>
                <a:latin typeface="Arial" pitchFamily="34" charset="0"/>
                <a:ea typeface="Calibri" pitchFamily="34" charset="0"/>
                <a:cs typeface="Times New Roman" pitchFamily="18" charset="0"/>
              </a:rPr>
              <a:t>management, </a:t>
            </a:r>
            <a:r>
              <a:rPr lang="en-US" sz="2800" i="1" dirty="0">
                <a:solidFill>
                  <a:schemeClr val="bg1">
                    <a:lumMod val="50000"/>
                  </a:schemeClr>
                </a:solidFill>
                <a:latin typeface="Arial" pitchFamily="34" charset="0"/>
                <a:ea typeface="Calibri" pitchFamily="34" charset="0"/>
                <a:cs typeface="Times New Roman" pitchFamily="18" charset="0"/>
              </a:rPr>
              <a:t>enhancement, adaptation</a:t>
            </a:r>
          </a:p>
        </p:txBody>
      </p:sp>
      <p:sp>
        <p:nvSpPr>
          <p:cNvPr id="4" name="Figura a mano libera 3"/>
          <p:cNvSpPr/>
          <p:nvPr/>
        </p:nvSpPr>
        <p:spPr>
          <a:xfrm>
            <a:off x="4521200" y="4262438"/>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a:ln>
            <a:solidFill>
              <a:schemeClr val="accent5">
                <a:lumMod val="60000"/>
                <a:lumOff val="40000"/>
              </a:schemeClr>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nettore 2 6"/>
          <p:cNvCxnSpPr/>
          <p:nvPr/>
        </p:nvCxnSpPr>
        <p:spPr>
          <a:xfrm rot="10800000">
            <a:off x="4786313" y="3686796"/>
            <a:ext cx="2428875" cy="1785937"/>
          </a:xfrm>
          <a:prstGeom prst="straightConnector1">
            <a:avLst/>
          </a:prstGeom>
          <a:ln w="57150">
            <a:solidFill>
              <a:srgbClr val="333300"/>
            </a:solidFill>
            <a:tailEnd type="arrow"/>
          </a:ln>
        </p:spPr>
        <p:style>
          <a:lnRef idx="1">
            <a:schemeClr val="accent1"/>
          </a:lnRef>
          <a:fillRef idx="0">
            <a:schemeClr val="accent1"/>
          </a:fillRef>
          <a:effectRef idx="0">
            <a:schemeClr val="accent1"/>
          </a:effectRef>
          <a:fontRef idx="minor">
            <a:schemeClr val="tx1"/>
          </a:fontRef>
        </p:style>
      </p:cxnSp>
      <p:cxnSp>
        <p:nvCxnSpPr>
          <p:cNvPr id="5" name="Connettore 2 4"/>
          <p:cNvCxnSpPr/>
          <p:nvPr/>
        </p:nvCxnSpPr>
        <p:spPr>
          <a:xfrm>
            <a:off x="2000250" y="1686546"/>
            <a:ext cx="1857375" cy="1428750"/>
          </a:xfrm>
          <a:prstGeom prst="straightConnector1">
            <a:avLst/>
          </a:prstGeom>
          <a:ln w="38100">
            <a:solidFill>
              <a:srgbClr val="3333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 name="Diagramma 2"/>
          <p:cNvGraphicFramePr/>
          <p:nvPr/>
        </p:nvGraphicFramePr>
        <p:xfrm>
          <a:off x="-214346" y="-99392"/>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Freccia circolare in giù 8"/>
          <p:cNvSpPr/>
          <p:nvPr/>
        </p:nvSpPr>
        <p:spPr>
          <a:xfrm>
            <a:off x="2000250" y="1043608"/>
            <a:ext cx="4857750" cy="500063"/>
          </a:xfrm>
          <a:prstGeom prst="curvedDown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0" name="Freccia circolare in giù 9"/>
          <p:cNvSpPr/>
          <p:nvPr/>
        </p:nvSpPr>
        <p:spPr>
          <a:xfrm rot="3347302">
            <a:off x="1159669" y="3011315"/>
            <a:ext cx="4524375" cy="534987"/>
          </a:xfrm>
          <a:prstGeom prst="curvedDown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1" name="Freccia circolare in su 10"/>
          <p:cNvSpPr/>
          <p:nvPr/>
        </p:nvSpPr>
        <p:spPr>
          <a:xfrm rot="6171140">
            <a:off x="-846931" y="3146252"/>
            <a:ext cx="4025900" cy="595312"/>
          </a:xfrm>
          <a:prstGeom prst="curvedUp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2" name="Freccia circolare in su 11"/>
          <p:cNvSpPr/>
          <p:nvPr/>
        </p:nvSpPr>
        <p:spPr>
          <a:xfrm rot="13735995">
            <a:off x="3589338" y="2821608"/>
            <a:ext cx="4972050" cy="622300"/>
          </a:xfrm>
          <a:prstGeom prst="curvedUp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3" name="Freccia circolare in giù 12"/>
          <p:cNvSpPr/>
          <p:nvPr/>
        </p:nvSpPr>
        <p:spPr>
          <a:xfrm rot="11794075">
            <a:off x="4214813" y="5829921"/>
            <a:ext cx="2795587" cy="500062"/>
          </a:xfrm>
          <a:prstGeom prst="curvedDown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4" name="Freccia circolare in giù 13"/>
          <p:cNvSpPr/>
          <p:nvPr/>
        </p:nvSpPr>
        <p:spPr>
          <a:xfrm rot="13306896">
            <a:off x="1239838" y="4340846"/>
            <a:ext cx="2795587" cy="500062"/>
          </a:xfrm>
          <a:prstGeom prst="curvedDown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5" name="Freccia circolare in giù 14"/>
          <p:cNvSpPr/>
          <p:nvPr/>
        </p:nvSpPr>
        <p:spPr>
          <a:xfrm rot="2370624">
            <a:off x="4235450" y="3882058"/>
            <a:ext cx="3714750" cy="500063"/>
          </a:xfrm>
          <a:prstGeom prst="curvedDown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6" name="Freccia circolare in giù 15"/>
          <p:cNvSpPr/>
          <p:nvPr/>
        </p:nvSpPr>
        <p:spPr>
          <a:xfrm rot="19831876">
            <a:off x="3781425" y="1770683"/>
            <a:ext cx="3084513" cy="500063"/>
          </a:xfrm>
          <a:prstGeom prst="curvedDownArrow">
            <a:avLst/>
          </a:prstGeom>
          <a:solidFill>
            <a:schemeClr val="bg1">
              <a:lumMod val="75000"/>
              <a:alpha val="0"/>
            </a:schemeClr>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93197" name="CasellaDiTesto 16"/>
          <p:cNvSpPr txBox="1">
            <a:spLocks noChangeArrowheads="1"/>
          </p:cNvSpPr>
          <p:nvPr/>
        </p:nvSpPr>
        <p:spPr bwMode="auto">
          <a:xfrm>
            <a:off x="500063" y="114921"/>
            <a:ext cx="8286750" cy="461962"/>
          </a:xfrm>
          <a:prstGeom prst="rect">
            <a:avLst/>
          </a:prstGeom>
          <a:noFill/>
          <a:ln w="9525">
            <a:noFill/>
            <a:miter lim="800000"/>
            <a:headEnd/>
            <a:tailEnd/>
          </a:ln>
        </p:spPr>
        <p:txBody>
          <a:bodyPr>
            <a:spAutoFit/>
          </a:bodyPr>
          <a:lstStyle/>
          <a:p>
            <a:pPr algn="ctr"/>
            <a:r>
              <a:rPr lang="en-GB" sz="2400">
                <a:latin typeface="Calibri" pitchFamily="34" charset="0"/>
              </a:rPr>
              <a:t>Service System as Network: </a:t>
            </a:r>
            <a:r>
              <a:rPr lang="en-GB" sz="2400" b="1">
                <a:latin typeface="Calibri" pitchFamily="34" charset="0"/>
              </a:rPr>
              <a:t>The Service Value Network</a:t>
            </a:r>
            <a:endParaRPr lang="it-IT" sz="2400" b="1">
              <a:latin typeface="Calibri" pitchFamily="34" charset="0"/>
            </a:endParaRPr>
          </a:p>
        </p:txBody>
      </p:sp>
      <p:sp>
        <p:nvSpPr>
          <p:cNvPr id="17" name="CasellaDiTesto 16"/>
          <p:cNvSpPr txBox="1">
            <a:spLocks noChangeArrowheads="1"/>
          </p:cNvSpPr>
          <p:nvPr/>
        </p:nvSpPr>
        <p:spPr bwMode="auto">
          <a:xfrm>
            <a:off x="2071688" y="6044233"/>
            <a:ext cx="1571625" cy="461963"/>
          </a:xfrm>
          <a:prstGeom prst="rect">
            <a:avLst/>
          </a:prstGeom>
          <a:noFill/>
          <a:ln w="9525">
            <a:solidFill>
              <a:schemeClr val="tx2">
                <a:lumMod val="75000"/>
              </a:schemeClr>
            </a:solidFill>
            <a:miter lim="800000"/>
            <a:headEnd/>
            <a:tailEnd/>
          </a:ln>
        </p:spPr>
        <p:txBody>
          <a:bodyPr>
            <a:spAutoFit/>
          </a:bodyPr>
          <a:lstStyle/>
          <a:p>
            <a:pPr algn="ctr"/>
            <a:r>
              <a:rPr lang="en-GB" sz="2400">
                <a:latin typeface="Calibri" pitchFamily="34" charset="0"/>
              </a:rPr>
              <a:t>People</a:t>
            </a:r>
            <a:endParaRPr lang="it-IT" sz="2400" b="1">
              <a:latin typeface="Calibri" pitchFamily="34" charset="0"/>
            </a:endParaRPr>
          </a:p>
        </p:txBody>
      </p:sp>
      <p:sp>
        <p:nvSpPr>
          <p:cNvPr id="18" name="CasellaDiTesto 17"/>
          <p:cNvSpPr txBox="1">
            <a:spLocks noChangeArrowheads="1"/>
          </p:cNvSpPr>
          <p:nvPr/>
        </p:nvSpPr>
        <p:spPr bwMode="auto">
          <a:xfrm>
            <a:off x="7429500" y="3758233"/>
            <a:ext cx="1714500" cy="830263"/>
          </a:xfrm>
          <a:prstGeom prst="rect">
            <a:avLst/>
          </a:prstGeom>
          <a:noFill/>
          <a:ln w="9525">
            <a:solidFill>
              <a:schemeClr val="accent1">
                <a:lumMod val="40000"/>
                <a:lumOff val="60000"/>
              </a:schemeClr>
            </a:solidFill>
            <a:miter lim="800000"/>
            <a:headEnd/>
            <a:tailEnd/>
          </a:ln>
        </p:spPr>
        <p:txBody>
          <a:bodyPr>
            <a:spAutoFit/>
          </a:bodyPr>
          <a:lstStyle/>
          <a:p>
            <a:pPr algn="ctr"/>
            <a:r>
              <a:rPr lang="en-GB" sz="2400" dirty="0">
                <a:latin typeface="Calibri" pitchFamily="34" charset="0"/>
              </a:rPr>
              <a:t>Shared Information</a:t>
            </a:r>
            <a:endParaRPr lang="it-IT" sz="2400" b="1" dirty="0">
              <a:latin typeface="Calibri" pitchFamily="34" charset="0"/>
            </a:endParaRPr>
          </a:p>
        </p:txBody>
      </p:sp>
      <p:sp>
        <p:nvSpPr>
          <p:cNvPr id="19" name="CasellaDiTesto 18"/>
          <p:cNvSpPr txBox="1">
            <a:spLocks noChangeArrowheads="1"/>
          </p:cNvSpPr>
          <p:nvPr/>
        </p:nvSpPr>
        <p:spPr bwMode="auto">
          <a:xfrm>
            <a:off x="5286375" y="543546"/>
            <a:ext cx="2071688" cy="461962"/>
          </a:xfrm>
          <a:prstGeom prst="rect">
            <a:avLst/>
          </a:prstGeom>
          <a:noFill/>
          <a:ln w="9525">
            <a:solidFill>
              <a:schemeClr val="accent1">
                <a:lumMod val="60000"/>
                <a:lumOff val="40000"/>
              </a:schemeClr>
            </a:solidFill>
            <a:miter lim="800000"/>
            <a:headEnd/>
            <a:tailEnd/>
          </a:ln>
        </p:spPr>
        <p:txBody>
          <a:bodyPr>
            <a:spAutoFit/>
          </a:bodyPr>
          <a:lstStyle/>
          <a:p>
            <a:pPr algn="ctr" fontAlgn="auto">
              <a:spcBef>
                <a:spcPts val="0"/>
              </a:spcBef>
              <a:spcAft>
                <a:spcPts val="0"/>
              </a:spcAft>
              <a:defRPr/>
            </a:pPr>
            <a:r>
              <a:rPr lang="en-GB" sz="2400" dirty="0"/>
              <a:t>Organizations</a:t>
            </a:r>
            <a:endParaRPr lang="it-IT" sz="2400" b="1" dirty="0"/>
          </a:p>
        </p:txBody>
      </p:sp>
      <p:sp>
        <p:nvSpPr>
          <p:cNvPr id="20" name="CasellaDiTesto 19"/>
          <p:cNvSpPr txBox="1">
            <a:spLocks noChangeArrowheads="1"/>
          </p:cNvSpPr>
          <p:nvPr/>
        </p:nvSpPr>
        <p:spPr bwMode="auto">
          <a:xfrm>
            <a:off x="0" y="2472358"/>
            <a:ext cx="1785938" cy="461963"/>
          </a:xfrm>
          <a:prstGeom prst="rect">
            <a:avLst/>
          </a:prstGeom>
          <a:noFill/>
          <a:ln w="9525">
            <a:solidFill>
              <a:schemeClr val="accent5">
                <a:lumMod val="75000"/>
              </a:schemeClr>
            </a:solidFill>
            <a:miter lim="800000"/>
            <a:headEnd/>
            <a:tailEnd/>
          </a:ln>
        </p:spPr>
        <p:txBody>
          <a:bodyPr>
            <a:spAutoFit/>
          </a:bodyPr>
          <a:lstStyle/>
          <a:p>
            <a:pPr algn="ctr" fontAlgn="auto">
              <a:spcBef>
                <a:spcPts val="0"/>
              </a:spcBef>
              <a:spcAft>
                <a:spcPts val="0"/>
              </a:spcAft>
              <a:defRPr/>
            </a:pPr>
            <a:r>
              <a:rPr lang="en-GB" sz="2400" dirty="0"/>
              <a:t>Technology</a:t>
            </a:r>
            <a:endParaRPr lang="it-IT" sz="2400" b="1" dirty="0"/>
          </a:p>
        </p:txBody>
      </p:sp>
      <p:cxnSp>
        <p:nvCxnSpPr>
          <p:cNvPr id="22" name="Connettore 2 21"/>
          <p:cNvCxnSpPr>
            <a:stCxn id="17" idx="0"/>
          </p:cNvCxnSpPr>
          <p:nvPr/>
        </p:nvCxnSpPr>
        <p:spPr>
          <a:xfrm rot="5400000" flipH="1" flipV="1">
            <a:off x="3178969" y="5079827"/>
            <a:ext cx="642937" cy="1285875"/>
          </a:xfrm>
          <a:prstGeom prst="straightConnector1">
            <a:avLst/>
          </a:prstGeom>
          <a:ln>
            <a:solidFill>
              <a:schemeClr val="tx2">
                <a:lumMod val="75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23" name="Connettore 2 22"/>
          <p:cNvCxnSpPr>
            <a:stCxn id="17" idx="0"/>
          </p:cNvCxnSpPr>
          <p:nvPr/>
        </p:nvCxnSpPr>
        <p:spPr>
          <a:xfrm rot="16200000" flipV="1">
            <a:off x="1893094" y="5079827"/>
            <a:ext cx="642937" cy="1285875"/>
          </a:xfrm>
          <a:prstGeom prst="straightConnector1">
            <a:avLst/>
          </a:prstGeom>
          <a:ln>
            <a:solidFill>
              <a:schemeClr val="tx2">
                <a:lumMod val="75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26" name="Connettore 2 25"/>
          <p:cNvCxnSpPr>
            <a:stCxn id="17" idx="0"/>
          </p:cNvCxnSpPr>
          <p:nvPr/>
        </p:nvCxnSpPr>
        <p:spPr>
          <a:xfrm rot="5400000" flipH="1" flipV="1">
            <a:off x="2571750" y="1900858"/>
            <a:ext cx="4429125" cy="3857625"/>
          </a:xfrm>
          <a:prstGeom prst="straightConnector1">
            <a:avLst/>
          </a:prstGeom>
          <a:ln>
            <a:solidFill>
              <a:schemeClr val="tx2">
                <a:lumMod val="75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29" name="Connettore 2 28"/>
          <p:cNvCxnSpPr>
            <a:stCxn id="19" idx="2"/>
          </p:cNvCxnSpPr>
          <p:nvPr/>
        </p:nvCxnSpPr>
        <p:spPr>
          <a:xfrm rot="5400000">
            <a:off x="2891631" y="-171623"/>
            <a:ext cx="2252663" cy="4606925"/>
          </a:xfrm>
          <a:prstGeom prst="straightConnector1">
            <a:avLst/>
          </a:prstGeom>
          <a:ln>
            <a:solidFill>
              <a:schemeClr val="accent1">
                <a:lumMod val="60000"/>
                <a:lumOff val="4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32" name="Connettore 2 31"/>
          <p:cNvCxnSpPr>
            <a:stCxn id="19" idx="2"/>
          </p:cNvCxnSpPr>
          <p:nvPr/>
        </p:nvCxnSpPr>
        <p:spPr>
          <a:xfrm rot="5400000">
            <a:off x="4177506" y="1114252"/>
            <a:ext cx="2252663" cy="2035175"/>
          </a:xfrm>
          <a:prstGeom prst="straightConnector1">
            <a:avLst/>
          </a:prstGeom>
          <a:ln>
            <a:solidFill>
              <a:schemeClr val="accent1">
                <a:lumMod val="60000"/>
                <a:lumOff val="4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35" name="Connettore 2 34"/>
          <p:cNvCxnSpPr>
            <a:stCxn id="19" idx="2"/>
          </p:cNvCxnSpPr>
          <p:nvPr/>
        </p:nvCxnSpPr>
        <p:spPr>
          <a:xfrm rot="16200000" flipH="1">
            <a:off x="4784725" y="2542208"/>
            <a:ext cx="3967163" cy="893763"/>
          </a:xfrm>
          <a:prstGeom prst="straightConnector1">
            <a:avLst/>
          </a:prstGeom>
          <a:ln>
            <a:solidFill>
              <a:schemeClr val="accent1">
                <a:lumMod val="60000"/>
                <a:lumOff val="4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38" name="Connettore 2 37"/>
          <p:cNvCxnSpPr>
            <a:stCxn id="17" idx="0"/>
          </p:cNvCxnSpPr>
          <p:nvPr/>
        </p:nvCxnSpPr>
        <p:spPr>
          <a:xfrm rot="5400000" flipH="1" flipV="1">
            <a:off x="4643437" y="3543921"/>
            <a:ext cx="714375" cy="4286250"/>
          </a:xfrm>
          <a:prstGeom prst="straightConnector1">
            <a:avLst/>
          </a:prstGeom>
          <a:ln>
            <a:solidFill>
              <a:schemeClr val="tx2">
                <a:lumMod val="75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44" name="Connettore 2 43"/>
          <p:cNvCxnSpPr>
            <a:stCxn id="19" idx="2"/>
          </p:cNvCxnSpPr>
          <p:nvPr/>
        </p:nvCxnSpPr>
        <p:spPr>
          <a:xfrm rot="5400000">
            <a:off x="5177631" y="257002"/>
            <a:ext cx="395288" cy="1892300"/>
          </a:xfrm>
          <a:prstGeom prst="straightConnector1">
            <a:avLst/>
          </a:prstGeom>
          <a:ln>
            <a:solidFill>
              <a:schemeClr val="accent1">
                <a:lumMod val="60000"/>
                <a:lumOff val="4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47" name="Connettore 2 46"/>
          <p:cNvCxnSpPr>
            <a:stCxn id="19" idx="2"/>
          </p:cNvCxnSpPr>
          <p:nvPr/>
        </p:nvCxnSpPr>
        <p:spPr>
          <a:xfrm rot="5400000">
            <a:off x="4070350" y="-850279"/>
            <a:ext cx="395288" cy="4106862"/>
          </a:xfrm>
          <a:prstGeom prst="straightConnector1">
            <a:avLst/>
          </a:prstGeom>
          <a:ln>
            <a:solidFill>
              <a:schemeClr val="accent1">
                <a:lumMod val="60000"/>
                <a:lumOff val="4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51" name="Connettore 2 50"/>
          <p:cNvCxnSpPr>
            <a:stCxn id="20" idx="2"/>
          </p:cNvCxnSpPr>
          <p:nvPr/>
        </p:nvCxnSpPr>
        <p:spPr>
          <a:xfrm rot="16200000" flipH="1">
            <a:off x="641350" y="3185146"/>
            <a:ext cx="1323975" cy="822325"/>
          </a:xfrm>
          <a:prstGeom prst="straightConnector1">
            <a:avLst/>
          </a:prstGeom>
          <a:ln>
            <a:solidFill>
              <a:schemeClr val="accent5">
                <a:lumMod val="75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54" name="Connettore 2 53"/>
          <p:cNvCxnSpPr>
            <a:stCxn id="20" idx="2"/>
          </p:cNvCxnSpPr>
          <p:nvPr/>
        </p:nvCxnSpPr>
        <p:spPr>
          <a:xfrm rot="16200000" flipH="1">
            <a:off x="1748631" y="2077865"/>
            <a:ext cx="395287" cy="2108200"/>
          </a:xfrm>
          <a:prstGeom prst="straightConnector1">
            <a:avLst/>
          </a:prstGeom>
          <a:ln>
            <a:solidFill>
              <a:schemeClr val="accent5">
                <a:lumMod val="75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57" name="Connettore 2 56"/>
          <p:cNvCxnSpPr>
            <a:stCxn id="20" idx="2"/>
          </p:cNvCxnSpPr>
          <p:nvPr/>
        </p:nvCxnSpPr>
        <p:spPr>
          <a:xfrm rot="5400000" flipH="1" flipV="1">
            <a:off x="2393950" y="970583"/>
            <a:ext cx="461963" cy="3465513"/>
          </a:xfrm>
          <a:prstGeom prst="straightConnector1">
            <a:avLst/>
          </a:prstGeom>
          <a:ln>
            <a:solidFill>
              <a:schemeClr val="accent5">
                <a:lumMod val="75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74" name="Connettore 2 73"/>
          <p:cNvCxnSpPr>
            <a:stCxn id="18" idx="1"/>
          </p:cNvCxnSpPr>
          <p:nvPr/>
        </p:nvCxnSpPr>
        <p:spPr>
          <a:xfrm rot="10800000" flipV="1">
            <a:off x="4357688" y="4174158"/>
            <a:ext cx="3071812" cy="227013"/>
          </a:xfrm>
          <a:prstGeom prst="straightConnector1">
            <a:avLst/>
          </a:prstGeom>
          <a:ln>
            <a:solidFill>
              <a:schemeClr val="accent1">
                <a:lumMod val="20000"/>
                <a:lumOff val="8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77" name="Connettore 2 76"/>
          <p:cNvCxnSpPr>
            <a:stCxn id="18" idx="1"/>
          </p:cNvCxnSpPr>
          <p:nvPr/>
        </p:nvCxnSpPr>
        <p:spPr>
          <a:xfrm rot="10800000">
            <a:off x="5572125" y="3329608"/>
            <a:ext cx="1857375" cy="844550"/>
          </a:xfrm>
          <a:prstGeom prst="straightConnector1">
            <a:avLst/>
          </a:prstGeom>
          <a:ln>
            <a:solidFill>
              <a:schemeClr val="accent1">
                <a:lumMod val="20000"/>
                <a:lumOff val="8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80" name="Connettore 2 79"/>
          <p:cNvCxnSpPr>
            <a:stCxn id="18" idx="1"/>
          </p:cNvCxnSpPr>
          <p:nvPr/>
        </p:nvCxnSpPr>
        <p:spPr>
          <a:xfrm rot="10800000">
            <a:off x="6786563" y="2329483"/>
            <a:ext cx="642937" cy="1844675"/>
          </a:xfrm>
          <a:prstGeom prst="straightConnector1">
            <a:avLst/>
          </a:prstGeom>
          <a:ln>
            <a:solidFill>
              <a:schemeClr val="accent1">
                <a:lumMod val="20000"/>
                <a:lumOff val="8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83" name="Connettore 2 82"/>
          <p:cNvCxnSpPr>
            <a:stCxn id="18" idx="1"/>
          </p:cNvCxnSpPr>
          <p:nvPr/>
        </p:nvCxnSpPr>
        <p:spPr>
          <a:xfrm rot="10800000">
            <a:off x="4429125" y="2472358"/>
            <a:ext cx="3000375" cy="1701800"/>
          </a:xfrm>
          <a:prstGeom prst="straightConnector1">
            <a:avLst/>
          </a:prstGeom>
          <a:ln>
            <a:solidFill>
              <a:schemeClr val="accent1">
                <a:lumMod val="20000"/>
                <a:lumOff val="80000"/>
              </a:schemeClr>
            </a:solidFill>
            <a:tailEnd type="arrow"/>
          </a:ln>
        </p:spPr>
        <p:style>
          <a:lnRef idx="3">
            <a:schemeClr val="accent3"/>
          </a:lnRef>
          <a:fillRef idx="0">
            <a:schemeClr val="accent3"/>
          </a:fillRef>
          <a:effectRef idx="2">
            <a:schemeClr val="accent3"/>
          </a:effectRef>
          <a:fontRef idx="minor">
            <a:schemeClr val="tx1"/>
          </a:fontRef>
        </p:style>
      </p:cxnSp>
      <p:cxnSp>
        <p:nvCxnSpPr>
          <p:cNvPr id="88" name="Connettore 2 87"/>
          <p:cNvCxnSpPr>
            <a:stCxn id="18" idx="1"/>
          </p:cNvCxnSpPr>
          <p:nvPr/>
        </p:nvCxnSpPr>
        <p:spPr>
          <a:xfrm rot="10800000">
            <a:off x="1857375" y="2472358"/>
            <a:ext cx="5572125" cy="1701800"/>
          </a:xfrm>
          <a:prstGeom prst="straightConnector1">
            <a:avLst/>
          </a:prstGeom>
          <a:ln>
            <a:solidFill>
              <a:schemeClr val="accent1">
                <a:lumMod val="20000"/>
                <a:lumOff val="80000"/>
              </a:schemeClr>
            </a:solidFill>
            <a:tailEnd type="arrow"/>
          </a:ln>
        </p:spPr>
        <p:style>
          <a:lnRef idx="3">
            <a:schemeClr val="accent3"/>
          </a:lnRef>
          <a:fillRef idx="0">
            <a:schemeClr val="accent3"/>
          </a:fillRef>
          <a:effectRef idx="2">
            <a:schemeClr val="accent3"/>
          </a:effectRef>
          <a:fontRef idx="minor">
            <a:schemeClr val="tx1"/>
          </a:fontRef>
        </p:style>
      </p:cxnSp>
      <p:sp>
        <p:nvSpPr>
          <p:cNvPr id="36"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10</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20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strips(downLeft)">
                                      <p:cBhvr>
                                        <p:cTn id="19" dur="500"/>
                                        <p:tgtEl>
                                          <p:spTgt spid="47"/>
                                        </p:tgtEl>
                                      </p:cBhvr>
                                    </p:animEffect>
                                  </p:childTnLst>
                                </p:cTn>
                              </p:par>
                              <p:par>
                                <p:cTn id="20" presetID="18" presetClass="entr" presetSubtype="12" fill="hold"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strips(downLeft)">
                                      <p:cBhvr>
                                        <p:cTn id="22" dur="500"/>
                                        <p:tgtEl>
                                          <p:spTgt spid="44"/>
                                        </p:tgtEl>
                                      </p:cBhvr>
                                    </p:animEffect>
                                  </p:childTnLst>
                                </p:cTn>
                              </p:par>
                              <p:par>
                                <p:cTn id="23" presetID="18" presetClass="entr" presetSubtype="12"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strips(downLeft)">
                                      <p:cBhvr>
                                        <p:cTn id="25" dur="500"/>
                                        <p:tgtEl>
                                          <p:spTgt spid="29"/>
                                        </p:tgtEl>
                                      </p:cBhvr>
                                    </p:animEffect>
                                  </p:childTnLst>
                                </p:cTn>
                              </p:par>
                              <p:par>
                                <p:cTn id="26" presetID="18" presetClass="entr" presetSubtype="12"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strips(downLeft)">
                                      <p:cBhvr>
                                        <p:cTn id="28" dur="500"/>
                                        <p:tgtEl>
                                          <p:spTgt spid="32"/>
                                        </p:tgtEl>
                                      </p:cBhvr>
                                    </p:animEffect>
                                  </p:childTnLst>
                                </p:cTn>
                              </p:par>
                              <p:par>
                                <p:cTn id="29" presetID="18" presetClass="entr" presetSubtype="12"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strips(downLeft)">
                                      <p:cBhvr>
                                        <p:cTn id="31" dur="500"/>
                                        <p:tgtEl>
                                          <p:spTgt spid="35"/>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xit" presetSubtype="1" fill="hold" grpId="1" nodeType="clickEffect">
                                  <p:stCondLst>
                                    <p:cond delay="0"/>
                                  </p:stCondLst>
                                  <p:childTnLst>
                                    <p:anim calcmode="lin" valueType="num">
                                      <p:cBhvr additive="base">
                                        <p:cTn id="35" dur="500"/>
                                        <p:tgtEl>
                                          <p:spTgt spid="19"/>
                                        </p:tgtEl>
                                        <p:attrNameLst>
                                          <p:attrName>ppt_x</p:attrName>
                                        </p:attrNameLst>
                                      </p:cBhvr>
                                      <p:tavLst>
                                        <p:tav tm="0">
                                          <p:val>
                                            <p:strVal val="ppt_x"/>
                                          </p:val>
                                        </p:tav>
                                        <p:tav tm="100000">
                                          <p:val>
                                            <p:strVal val="ppt_x"/>
                                          </p:val>
                                        </p:tav>
                                      </p:tavLst>
                                    </p:anim>
                                    <p:anim calcmode="lin" valueType="num">
                                      <p:cBhvr additive="base">
                                        <p:cTn id="36" dur="500"/>
                                        <p:tgtEl>
                                          <p:spTgt spid="19"/>
                                        </p:tgtEl>
                                        <p:attrNameLst>
                                          <p:attrName>ppt_y</p:attrName>
                                        </p:attrNameLst>
                                      </p:cBhvr>
                                      <p:tavLst>
                                        <p:tav tm="0">
                                          <p:val>
                                            <p:strVal val="ppt_y"/>
                                          </p:val>
                                        </p:tav>
                                        <p:tav tm="100000">
                                          <p:val>
                                            <p:strVal val="0-ppt_h/2"/>
                                          </p:val>
                                        </p:tav>
                                      </p:tavLst>
                                    </p:anim>
                                    <p:set>
                                      <p:cBhvr>
                                        <p:cTn id="37" dur="1" fill="hold">
                                          <p:stCondLst>
                                            <p:cond delay="499"/>
                                          </p:stCondLst>
                                        </p:cTn>
                                        <p:tgtEl>
                                          <p:spTgt spid="19"/>
                                        </p:tgtEl>
                                        <p:attrNameLst>
                                          <p:attrName>style.visibility</p:attrName>
                                        </p:attrNameLst>
                                      </p:cBhvr>
                                      <p:to>
                                        <p:strVal val="hidden"/>
                                      </p:to>
                                    </p:set>
                                  </p:childTnLst>
                                </p:cTn>
                              </p:par>
                              <p:par>
                                <p:cTn id="38" presetID="2" presetClass="exit" presetSubtype="1" fill="hold" nodeType="withEffect">
                                  <p:stCondLst>
                                    <p:cond delay="0"/>
                                  </p:stCondLst>
                                  <p:childTnLst>
                                    <p:anim calcmode="lin" valueType="num">
                                      <p:cBhvr additive="base">
                                        <p:cTn id="39" dur="500"/>
                                        <p:tgtEl>
                                          <p:spTgt spid="47"/>
                                        </p:tgtEl>
                                        <p:attrNameLst>
                                          <p:attrName>ppt_x</p:attrName>
                                        </p:attrNameLst>
                                      </p:cBhvr>
                                      <p:tavLst>
                                        <p:tav tm="0">
                                          <p:val>
                                            <p:strVal val="ppt_x"/>
                                          </p:val>
                                        </p:tav>
                                        <p:tav tm="100000">
                                          <p:val>
                                            <p:strVal val="ppt_x"/>
                                          </p:val>
                                        </p:tav>
                                      </p:tavLst>
                                    </p:anim>
                                    <p:anim calcmode="lin" valueType="num">
                                      <p:cBhvr additive="base">
                                        <p:cTn id="40" dur="500"/>
                                        <p:tgtEl>
                                          <p:spTgt spid="47"/>
                                        </p:tgtEl>
                                        <p:attrNameLst>
                                          <p:attrName>ppt_y</p:attrName>
                                        </p:attrNameLst>
                                      </p:cBhvr>
                                      <p:tavLst>
                                        <p:tav tm="0">
                                          <p:val>
                                            <p:strVal val="ppt_y"/>
                                          </p:val>
                                        </p:tav>
                                        <p:tav tm="100000">
                                          <p:val>
                                            <p:strVal val="0-ppt_h/2"/>
                                          </p:val>
                                        </p:tav>
                                      </p:tavLst>
                                    </p:anim>
                                    <p:set>
                                      <p:cBhvr>
                                        <p:cTn id="41" dur="1" fill="hold">
                                          <p:stCondLst>
                                            <p:cond delay="499"/>
                                          </p:stCondLst>
                                        </p:cTn>
                                        <p:tgtEl>
                                          <p:spTgt spid="47"/>
                                        </p:tgtEl>
                                        <p:attrNameLst>
                                          <p:attrName>style.visibility</p:attrName>
                                        </p:attrNameLst>
                                      </p:cBhvr>
                                      <p:to>
                                        <p:strVal val="hidden"/>
                                      </p:to>
                                    </p:set>
                                  </p:childTnLst>
                                </p:cTn>
                              </p:par>
                              <p:par>
                                <p:cTn id="42" presetID="2" presetClass="exit" presetSubtype="1" fill="hold" nodeType="withEffect">
                                  <p:stCondLst>
                                    <p:cond delay="0"/>
                                  </p:stCondLst>
                                  <p:childTnLst>
                                    <p:anim calcmode="lin" valueType="num">
                                      <p:cBhvr additive="base">
                                        <p:cTn id="43" dur="500"/>
                                        <p:tgtEl>
                                          <p:spTgt spid="44"/>
                                        </p:tgtEl>
                                        <p:attrNameLst>
                                          <p:attrName>ppt_x</p:attrName>
                                        </p:attrNameLst>
                                      </p:cBhvr>
                                      <p:tavLst>
                                        <p:tav tm="0">
                                          <p:val>
                                            <p:strVal val="ppt_x"/>
                                          </p:val>
                                        </p:tav>
                                        <p:tav tm="100000">
                                          <p:val>
                                            <p:strVal val="ppt_x"/>
                                          </p:val>
                                        </p:tav>
                                      </p:tavLst>
                                    </p:anim>
                                    <p:anim calcmode="lin" valueType="num">
                                      <p:cBhvr additive="base">
                                        <p:cTn id="44" dur="500"/>
                                        <p:tgtEl>
                                          <p:spTgt spid="44"/>
                                        </p:tgtEl>
                                        <p:attrNameLst>
                                          <p:attrName>ppt_y</p:attrName>
                                        </p:attrNameLst>
                                      </p:cBhvr>
                                      <p:tavLst>
                                        <p:tav tm="0">
                                          <p:val>
                                            <p:strVal val="ppt_y"/>
                                          </p:val>
                                        </p:tav>
                                        <p:tav tm="100000">
                                          <p:val>
                                            <p:strVal val="0-ppt_h/2"/>
                                          </p:val>
                                        </p:tav>
                                      </p:tavLst>
                                    </p:anim>
                                    <p:set>
                                      <p:cBhvr>
                                        <p:cTn id="45" dur="1" fill="hold">
                                          <p:stCondLst>
                                            <p:cond delay="499"/>
                                          </p:stCondLst>
                                        </p:cTn>
                                        <p:tgtEl>
                                          <p:spTgt spid="44"/>
                                        </p:tgtEl>
                                        <p:attrNameLst>
                                          <p:attrName>style.visibility</p:attrName>
                                        </p:attrNameLst>
                                      </p:cBhvr>
                                      <p:to>
                                        <p:strVal val="hidden"/>
                                      </p:to>
                                    </p:set>
                                  </p:childTnLst>
                                </p:cTn>
                              </p:par>
                              <p:par>
                                <p:cTn id="46" presetID="2" presetClass="exit" presetSubtype="1" fill="hold" nodeType="withEffect">
                                  <p:stCondLst>
                                    <p:cond delay="0"/>
                                  </p:stCondLst>
                                  <p:childTnLst>
                                    <p:anim calcmode="lin" valueType="num">
                                      <p:cBhvr additive="base">
                                        <p:cTn id="47" dur="500"/>
                                        <p:tgtEl>
                                          <p:spTgt spid="29"/>
                                        </p:tgtEl>
                                        <p:attrNameLst>
                                          <p:attrName>ppt_x</p:attrName>
                                        </p:attrNameLst>
                                      </p:cBhvr>
                                      <p:tavLst>
                                        <p:tav tm="0">
                                          <p:val>
                                            <p:strVal val="ppt_x"/>
                                          </p:val>
                                        </p:tav>
                                        <p:tav tm="100000">
                                          <p:val>
                                            <p:strVal val="ppt_x"/>
                                          </p:val>
                                        </p:tav>
                                      </p:tavLst>
                                    </p:anim>
                                    <p:anim calcmode="lin" valueType="num">
                                      <p:cBhvr additive="base">
                                        <p:cTn id="48" dur="500"/>
                                        <p:tgtEl>
                                          <p:spTgt spid="29"/>
                                        </p:tgtEl>
                                        <p:attrNameLst>
                                          <p:attrName>ppt_y</p:attrName>
                                        </p:attrNameLst>
                                      </p:cBhvr>
                                      <p:tavLst>
                                        <p:tav tm="0">
                                          <p:val>
                                            <p:strVal val="ppt_y"/>
                                          </p:val>
                                        </p:tav>
                                        <p:tav tm="100000">
                                          <p:val>
                                            <p:strVal val="0-ppt_h/2"/>
                                          </p:val>
                                        </p:tav>
                                      </p:tavLst>
                                    </p:anim>
                                    <p:set>
                                      <p:cBhvr>
                                        <p:cTn id="49" dur="1" fill="hold">
                                          <p:stCondLst>
                                            <p:cond delay="499"/>
                                          </p:stCondLst>
                                        </p:cTn>
                                        <p:tgtEl>
                                          <p:spTgt spid="29"/>
                                        </p:tgtEl>
                                        <p:attrNameLst>
                                          <p:attrName>style.visibility</p:attrName>
                                        </p:attrNameLst>
                                      </p:cBhvr>
                                      <p:to>
                                        <p:strVal val="hidden"/>
                                      </p:to>
                                    </p:set>
                                  </p:childTnLst>
                                </p:cTn>
                              </p:par>
                              <p:par>
                                <p:cTn id="50" presetID="2" presetClass="exit" presetSubtype="1" fill="hold" nodeType="withEffect">
                                  <p:stCondLst>
                                    <p:cond delay="0"/>
                                  </p:stCondLst>
                                  <p:childTnLst>
                                    <p:anim calcmode="lin" valueType="num">
                                      <p:cBhvr additive="base">
                                        <p:cTn id="51" dur="500"/>
                                        <p:tgtEl>
                                          <p:spTgt spid="32"/>
                                        </p:tgtEl>
                                        <p:attrNameLst>
                                          <p:attrName>ppt_x</p:attrName>
                                        </p:attrNameLst>
                                      </p:cBhvr>
                                      <p:tavLst>
                                        <p:tav tm="0">
                                          <p:val>
                                            <p:strVal val="ppt_x"/>
                                          </p:val>
                                        </p:tav>
                                        <p:tav tm="100000">
                                          <p:val>
                                            <p:strVal val="ppt_x"/>
                                          </p:val>
                                        </p:tav>
                                      </p:tavLst>
                                    </p:anim>
                                    <p:anim calcmode="lin" valueType="num">
                                      <p:cBhvr additive="base">
                                        <p:cTn id="52" dur="500"/>
                                        <p:tgtEl>
                                          <p:spTgt spid="32"/>
                                        </p:tgtEl>
                                        <p:attrNameLst>
                                          <p:attrName>ppt_y</p:attrName>
                                        </p:attrNameLst>
                                      </p:cBhvr>
                                      <p:tavLst>
                                        <p:tav tm="0">
                                          <p:val>
                                            <p:strVal val="ppt_y"/>
                                          </p:val>
                                        </p:tav>
                                        <p:tav tm="100000">
                                          <p:val>
                                            <p:strVal val="0-ppt_h/2"/>
                                          </p:val>
                                        </p:tav>
                                      </p:tavLst>
                                    </p:anim>
                                    <p:set>
                                      <p:cBhvr>
                                        <p:cTn id="53" dur="1" fill="hold">
                                          <p:stCondLst>
                                            <p:cond delay="499"/>
                                          </p:stCondLst>
                                        </p:cTn>
                                        <p:tgtEl>
                                          <p:spTgt spid="32"/>
                                        </p:tgtEl>
                                        <p:attrNameLst>
                                          <p:attrName>style.visibility</p:attrName>
                                        </p:attrNameLst>
                                      </p:cBhvr>
                                      <p:to>
                                        <p:strVal val="hidden"/>
                                      </p:to>
                                    </p:set>
                                  </p:childTnLst>
                                </p:cTn>
                              </p:par>
                              <p:par>
                                <p:cTn id="54" presetID="2" presetClass="exit" presetSubtype="1" fill="hold" nodeType="withEffect">
                                  <p:stCondLst>
                                    <p:cond delay="0"/>
                                  </p:stCondLst>
                                  <p:childTnLst>
                                    <p:anim calcmode="lin" valueType="num">
                                      <p:cBhvr additive="base">
                                        <p:cTn id="55" dur="500"/>
                                        <p:tgtEl>
                                          <p:spTgt spid="35"/>
                                        </p:tgtEl>
                                        <p:attrNameLst>
                                          <p:attrName>ppt_x</p:attrName>
                                        </p:attrNameLst>
                                      </p:cBhvr>
                                      <p:tavLst>
                                        <p:tav tm="0">
                                          <p:val>
                                            <p:strVal val="ppt_x"/>
                                          </p:val>
                                        </p:tav>
                                        <p:tav tm="100000">
                                          <p:val>
                                            <p:strVal val="ppt_x"/>
                                          </p:val>
                                        </p:tav>
                                      </p:tavLst>
                                    </p:anim>
                                    <p:anim calcmode="lin" valueType="num">
                                      <p:cBhvr additive="base">
                                        <p:cTn id="56" dur="500"/>
                                        <p:tgtEl>
                                          <p:spTgt spid="35"/>
                                        </p:tgtEl>
                                        <p:attrNameLst>
                                          <p:attrName>ppt_y</p:attrName>
                                        </p:attrNameLst>
                                      </p:cBhvr>
                                      <p:tavLst>
                                        <p:tav tm="0">
                                          <p:val>
                                            <p:strVal val="ppt_y"/>
                                          </p:val>
                                        </p:tav>
                                        <p:tav tm="100000">
                                          <p:val>
                                            <p:strVal val="0-ppt_h/2"/>
                                          </p:val>
                                        </p:tav>
                                      </p:tavLst>
                                    </p:anim>
                                    <p:set>
                                      <p:cBhvr>
                                        <p:cTn id="57" dur="1" fill="hold">
                                          <p:stCondLst>
                                            <p:cond delay="499"/>
                                          </p:stCondLst>
                                        </p:cTn>
                                        <p:tgtEl>
                                          <p:spTgt spid="35"/>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20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9" fill="hold" nodeType="click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strips(upLeft)">
                                      <p:cBhvr>
                                        <p:cTn id="67" dur="500"/>
                                        <p:tgtEl>
                                          <p:spTgt spid="23"/>
                                        </p:tgtEl>
                                      </p:cBhvr>
                                    </p:animEffect>
                                  </p:childTnLst>
                                </p:cTn>
                              </p:par>
                              <p:par>
                                <p:cTn id="68" presetID="18" presetClass="entr" presetSubtype="3"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strips(upRight)">
                                      <p:cBhvr>
                                        <p:cTn id="70" dur="500"/>
                                        <p:tgtEl>
                                          <p:spTgt spid="26"/>
                                        </p:tgtEl>
                                      </p:cBhvr>
                                    </p:animEffect>
                                  </p:childTnLst>
                                </p:cTn>
                              </p:par>
                              <p:par>
                                <p:cTn id="71" presetID="18" presetClass="entr" presetSubtype="3"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strips(upRight)">
                                      <p:cBhvr>
                                        <p:cTn id="73" dur="500"/>
                                        <p:tgtEl>
                                          <p:spTgt spid="22"/>
                                        </p:tgtEl>
                                      </p:cBhvr>
                                    </p:animEffect>
                                  </p:childTnLst>
                                </p:cTn>
                              </p:par>
                              <p:par>
                                <p:cTn id="74" presetID="18" presetClass="entr" presetSubtype="3"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strips(upRight)">
                                      <p:cBhvr>
                                        <p:cTn id="76" dur="500"/>
                                        <p:tgtEl>
                                          <p:spTgt spid="38"/>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xit" presetSubtype="4" fill="hold" nodeType="clickEffect">
                                  <p:stCondLst>
                                    <p:cond delay="0"/>
                                  </p:stCondLst>
                                  <p:childTnLst>
                                    <p:anim calcmode="lin" valueType="num">
                                      <p:cBhvr additive="base">
                                        <p:cTn id="80" dur="500"/>
                                        <p:tgtEl>
                                          <p:spTgt spid="38"/>
                                        </p:tgtEl>
                                        <p:attrNameLst>
                                          <p:attrName>ppt_x</p:attrName>
                                        </p:attrNameLst>
                                      </p:cBhvr>
                                      <p:tavLst>
                                        <p:tav tm="0">
                                          <p:val>
                                            <p:strVal val="ppt_x"/>
                                          </p:val>
                                        </p:tav>
                                        <p:tav tm="100000">
                                          <p:val>
                                            <p:strVal val="ppt_x"/>
                                          </p:val>
                                        </p:tav>
                                      </p:tavLst>
                                    </p:anim>
                                    <p:anim calcmode="lin" valueType="num">
                                      <p:cBhvr additive="base">
                                        <p:cTn id="81" dur="500"/>
                                        <p:tgtEl>
                                          <p:spTgt spid="38"/>
                                        </p:tgtEl>
                                        <p:attrNameLst>
                                          <p:attrName>ppt_y</p:attrName>
                                        </p:attrNameLst>
                                      </p:cBhvr>
                                      <p:tavLst>
                                        <p:tav tm="0">
                                          <p:val>
                                            <p:strVal val="ppt_y"/>
                                          </p:val>
                                        </p:tav>
                                        <p:tav tm="100000">
                                          <p:val>
                                            <p:strVal val="1+ppt_h/2"/>
                                          </p:val>
                                        </p:tav>
                                      </p:tavLst>
                                    </p:anim>
                                    <p:set>
                                      <p:cBhvr>
                                        <p:cTn id="82" dur="1" fill="hold">
                                          <p:stCondLst>
                                            <p:cond delay="499"/>
                                          </p:stCondLst>
                                        </p:cTn>
                                        <p:tgtEl>
                                          <p:spTgt spid="38"/>
                                        </p:tgtEl>
                                        <p:attrNameLst>
                                          <p:attrName>style.visibility</p:attrName>
                                        </p:attrNameLst>
                                      </p:cBhvr>
                                      <p:to>
                                        <p:strVal val="hidden"/>
                                      </p:to>
                                    </p:set>
                                  </p:childTnLst>
                                </p:cTn>
                              </p:par>
                              <p:par>
                                <p:cTn id="83" presetID="2" presetClass="exit" presetSubtype="4" fill="hold" nodeType="withEffect">
                                  <p:stCondLst>
                                    <p:cond delay="0"/>
                                  </p:stCondLst>
                                  <p:childTnLst>
                                    <p:anim calcmode="lin" valueType="num">
                                      <p:cBhvr additive="base">
                                        <p:cTn id="84" dur="500"/>
                                        <p:tgtEl>
                                          <p:spTgt spid="22"/>
                                        </p:tgtEl>
                                        <p:attrNameLst>
                                          <p:attrName>ppt_x</p:attrName>
                                        </p:attrNameLst>
                                      </p:cBhvr>
                                      <p:tavLst>
                                        <p:tav tm="0">
                                          <p:val>
                                            <p:strVal val="ppt_x"/>
                                          </p:val>
                                        </p:tav>
                                        <p:tav tm="100000">
                                          <p:val>
                                            <p:strVal val="ppt_x"/>
                                          </p:val>
                                        </p:tav>
                                      </p:tavLst>
                                    </p:anim>
                                    <p:anim calcmode="lin" valueType="num">
                                      <p:cBhvr additive="base">
                                        <p:cTn id="85" dur="500"/>
                                        <p:tgtEl>
                                          <p:spTgt spid="22"/>
                                        </p:tgtEl>
                                        <p:attrNameLst>
                                          <p:attrName>ppt_y</p:attrName>
                                        </p:attrNameLst>
                                      </p:cBhvr>
                                      <p:tavLst>
                                        <p:tav tm="0">
                                          <p:val>
                                            <p:strVal val="ppt_y"/>
                                          </p:val>
                                        </p:tav>
                                        <p:tav tm="100000">
                                          <p:val>
                                            <p:strVal val="1+ppt_h/2"/>
                                          </p:val>
                                        </p:tav>
                                      </p:tavLst>
                                    </p:anim>
                                    <p:set>
                                      <p:cBhvr>
                                        <p:cTn id="86" dur="1" fill="hold">
                                          <p:stCondLst>
                                            <p:cond delay="499"/>
                                          </p:stCondLst>
                                        </p:cTn>
                                        <p:tgtEl>
                                          <p:spTgt spid="22"/>
                                        </p:tgtEl>
                                        <p:attrNameLst>
                                          <p:attrName>style.visibility</p:attrName>
                                        </p:attrNameLst>
                                      </p:cBhvr>
                                      <p:to>
                                        <p:strVal val="hidden"/>
                                      </p:to>
                                    </p:set>
                                  </p:childTnLst>
                                </p:cTn>
                              </p:par>
                              <p:par>
                                <p:cTn id="87" presetID="2" presetClass="exit" presetSubtype="4" fill="hold" nodeType="withEffect">
                                  <p:stCondLst>
                                    <p:cond delay="0"/>
                                  </p:stCondLst>
                                  <p:childTnLst>
                                    <p:anim calcmode="lin" valueType="num">
                                      <p:cBhvr additive="base">
                                        <p:cTn id="88" dur="500"/>
                                        <p:tgtEl>
                                          <p:spTgt spid="26"/>
                                        </p:tgtEl>
                                        <p:attrNameLst>
                                          <p:attrName>ppt_x</p:attrName>
                                        </p:attrNameLst>
                                      </p:cBhvr>
                                      <p:tavLst>
                                        <p:tav tm="0">
                                          <p:val>
                                            <p:strVal val="ppt_x"/>
                                          </p:val>
                                        </p:tav>
                                        <p:tav tm="100000">
                                          <p:val>
                                            <p:strVal val="ppt_x"/>
                                          </p:val>
                                        </p:tav>
                                      </p:tavLst>
                                    </p:anim>
                                    <p:anim calcmode="lin" valueType="num">
                                      <p:cBhvr additive="base">
                                        <p:cTn id="89" dur="500"/>
                                        <p:tgtEl>
                                          <p:spTgt spid="26"/>
                                        </p:tgtEl>
                                        <p:attrNameLst>
                                          <p:attrName>ppt_y</p:attrName>
                                        </p:attrNameLst>
                                      </p:cBhvr>
                                      <p:tavLst>
                                        <p:tav tm="0">
                                          <p:val>
                                            <p:strVal val="ppt_y"/>
                                          </p:val>
                                        </p:tav>
                                        <p:tav tm="100000">
                                          <p:val>
                                            <p:strVal val="1+ppt_h/2"/>
                                          </p:val>
                                        </p:tav>
                                      </p:tavLst>
                                    </p:anim>
                                    <p:set>
                                      <p:cBhvr>
                                        <p:cTn id="90" dur="1" fill="hold">
                                          <p:stCondLst>
                                            <p:cond delay="499"/>
                                          </p:stCondLst>
                                        </p:cTn>
                                        <p:tgtEl>
                                          <p:spTgt spid="26"/>
                                        </p:tgtEl>
                                        <p:attrNameLst>
                                          <p:attrName>style.visibility</p:attrName>
                                        </p:attrNameLst>
                                      </p:cBhvr>
                                      <p:to>
                                        <p:strVal val="hidden"/>
                                      </p:to>
                                    </p:set>
                                  </p:childTnLst>
                                </p:cTn>
                              </p:par>
                              <p:par>
                                <p:cTn id="91" presetID="2" presetClass="exit" presetSubtype="4" fill="hold" nodeType="withEffect">
                                  <p:stCondLst>
                                    <p:cond delay="0"/>
                                  </p:stCondLst>
                                  <p:childTnLst>
                                    <p:anim calcmode="lin" valueType="num">
                                      <p:cBhvr additive="base">
                                        <p:cTn id="92" dur="500"/>
                                        <p:tgtEl>
                                          <p:spTgt spid="23"/>
                                        </p:tgtEl>
                                        <p:attrNameLst>
                                          <p:attrName>ppt_x</p:attrName>
                                        </p:attrNameLst>
                                      </p:cBhvr>
                                      <p:tavLst>
                                        <p:tav tm="0">
                                          <p:val>
                                            <p:strVal val="ppt_x"/>
                                          </p:val>
                                        </p:tav>
                                        <p:tav tm="100000">
                                          <p:val>
                                            <p:strVal val="ppt_x"/>
                                          </p:val>
                                        </p:tav>
                                      </p:tavLst>
                                    </p:anim>
                                    <p:anim calcmode="lin" valueType="num">
                                      <p:cBhvr additive="base">
                                        <p:cTn id="93" dur="500"/>
                                        <p:tgtEl>
                                          <p:spTgt spid="23"/>
                                        </p:tgtEl>
                                        <p:attrNameLst>
                                          <p:attrName>ppt_y</p:attrName>
                                        </p:attrNameLst>
                                      </p:cBhvr>
                                      <p:tavLst>
                                        <p:tav tm="0">
                                          <p:val>
                                            <p:strVal val="ppt_y"/>
                                          </p:val>
                                        </p:tav>
                                        <p:tav tm="100000">
                                          <p:val>
                                            <p:strVal val="1+ppt_h/2"/>
                                          </p:val>
                                        </p:tav>
                                      </p:tavLst>
                                    </p:anim>
                                    <p:set>
                                      <p:cBhvr>
                                        <p:cTn id="94" dur="1" fill="hold">
                                          <p:stCondLst>
                                            <p:cond delay="499"/>
                                          </p:stCondLst>
                                        </p:cTn>
                                        <p:tgtEl>
                                          <p:spTgt spid="23"/>
                                        </p:tgtEl>
                                        <p:attrNameLst>
                                          <p:attrName>style.visibility</p:attrName>
                                        </p:attrNameLst>
                                      </p:cBhvr>
                                      <p:to>
                                        <p:strVal val="hidden"/>
                                      </p:to>
                                    </p:set>
                                  </p:childTnLst>
                                </p:cTn>
                              </p:par>
                              <p:par>
                                <p:cTn id="95" presetID="2" presetClass="exit" presetSubtype="4" fill="hold" grpId="1" nodeType="withEffect">
                                  <p:stCondLst>
                                    <p:cond delay="0"/>
                                  </p:stCondLst>
                                  <p:childTnLst>
                                    <p:anim calcmode="lin" valueType="num">
                                      <p:cBhvr additive="base">
                                        <p:cTn id="96" dur="500"/>
                                        <p:tgtEl>
                                          <p:spTgt spid="17"/>
                                        </p:tgtEl>
                                        <p:attrNameLst>
                                          <p:attrName>ppt_x</p:attrName>
                                        </p:attrNameLst>
                                      </p:cBhvr>
                                      <p:tavLst>
                                        <p:tav tm="0">
                                          <p:val>
                                            <p:strVal val="ppt_x"/>
                                          </p:val>
                                        </p:tav>
                                        <p:tav tm="100000">
                                          <p:val>
                                            <p:strVal val="ppt_x"/>
                                          </p:val>
                                        </p:tav>
                                      </p:tavLst>
                                    </p:anim>
                                    <p:anim calcmode="lin" valueType="num">
                                      <p:cBhvr additive="base">
                                        <p:cTn id="97" dur="500"/>
                                        <p:tgtEl>
                                          <p:spTgt spid="17"/>
                                        </p:tgtEl>
                                        <p:attrNameLst>
                                          <p:attrName>ppt_y</p:attrName>
                                        </p:attrNameLst>
                                      </p:cBhvr>
                                      <p:tavLst>
                                        <p:tav tm="0">
                                          <p:val>
                                            <p:strVal val="ppt_y"/>
                                          </p:val>
                                        </p:tav>
                                        <p:tav tm="100000">
                                          <p:val>
                                            <p:strVal val="1+ppt_h/2"/>
                                          </p:val>
                                        </p:tav>
                                      </p:tavLst>
                                    </p:anim>
                                    <p:set>
                                      <p:cBhvr>
                                        <p:cTn id="98" dur="1" fill="hold">
                                          <p:stCondLst>
                                            <p:cond delay="499"/>
                                          </p:stCondLst>
                                        </p:cTn>
                                        <p:tgtEl>
                                          <p:spTgt spid="17"/>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fade">
                                      <p:cBhvr>
                                        <p:cTn id="103" dur="2000"/>
                                        <p:tgtEl>
                                          <p:spTgt spid="20"/>
                                        </p:tgtEl>
                                      </p:cBhvr>
                                    </p:animEffect>
                                  </p:childTnLst>
                                </p:cTn>
                              </p:par>
                            </p:childTnLst>
                          </p:cTn>
                        </p:par>
                      </p:childTnLst>
                    </p:cTn>
                  </p:par>
                  <p:par>
                    <p:cTn id="104" fill="hold">
                      <p:stCondLst>
                        <p:cond delay="indefinite"/>
                      </p:stCondLst>
                      <p:childTnLst>
                        <p:par>
                          <p:cTn id="105" fill="hold">
                            <p:stCondLst>
                              <p:cond delay="0"/>
                            </p:stCondLst>
                            <p:childTnLst>
                              <p:par>
                                <p:cTn id="106" presetID="18" presetClass="entr" presetSubtype="12" fill="hold" nodeType="clickEffect">
                                  <p:stCondLst>
                                    <p:cond delay="0"/>
                                  </p:stCondLst>
                                  <p:childTnLst>
                                    <p:set>
                                      <p:cBhvr>
                                        <p:cTn id="107" dur="1" fill="hold">
                                          <p:stCondLst>
                                            <p:cond delay="0"/>
                                          </p:stCondLst>
                                        </p:cTn>
                                        <p:tgtEl>
                                          <p:spTgt spid="51"/>
                                        </p:tgtEl>
                                        <p:attrNameLst>
                                          <p:attrName>style.visibility</p:attrName>
                                        </p:attrNameLst>
                                      </p:cBhvr>
                                      <p:to>
                                        <p:strVal val="visible"/>
                                      </p:to>
                                    </p:set>
                                    <p:animEffect transition="in" filter="strips(downLeft)">
                                      <p:cBhvr>
                                        <p:cTn id="108" dur="500"/>
                                        <p:tgtEl>
                                          <p:spTgt spid="51"/>
                                        </p:tgtEl>
                                      </p:cBhvr>
                                    </p:animEffect>
                                  </p:childTnLst>
                                </p:cTn>
                              </p:par>
                              <p:par>
                                <p:cTn id="109" presetID="18" presetClass="entr" presetSubtype="3" fill="hold" nodeType="withEffect">
                                  <p:stCondLst>
                                    <p:cond delay="0"/>
                                  </p:stCondLst>
                                  <p:childTnLst>
                                    <p:set>
                                      <p:cBhvr>
                                        <p:cTn id="110" dur="1" fill="hold">
                                          <p:stCondLst>
                                            <p:cond delay="0"/>
                                          </p:stCondLst>
                                        </p:cTn>
                                        <p:tgtEl>
                                          <p:spTgt spid="54"/>
                                        </p:tgtEl>
                                        <p:attrNameLst>
                                          <p:attrName>style.visibility</p:attrName>
                                        </p:attrNameLst>
                                      </p:cBhvr>
                                      <p:to>
                                        <p:strVal val="visible"/>
                                      </p:to>
                                    </p:set>
                                    <p:animEffect transition="in" filter="strips(upRight)">
                                      <p:cBhvr>
                                        <p:cTn id="111" dur="500"/>
                                        <p:tgtEl>
                                          <p:spTgt spid="54"/>
                                        </p:tgtEl>
                                      </p:cBhvr>
                                    </p:animEffect>
                                  </p:childTnLst>
                                </p:cTn>
                              </p:par>
                              <p:par>
                                <p:cTn id="112" presetID="18" presetClass="entr" presetSubtype="3" fill="hold"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strips(upRight)">
                                      <p:cBhvr>
                                        <p:cTn id="114" dur="500"/>
                                        <p:tgtEl>
                                          <p:spTgt spid="57"/>
                                        </p:tgtEl>
                                      </p:cBhvr>
                                    </p:animEffect>
                                  </p:childTnLst>
                                </p:cTn>
                              </p:par>
                            </p:childTnLst>
                          </p:cTn>
                        </p:par>
                      </p:childTnLst>
                    </p:cTn>
                  </p:par>
                  <p:par>
                    <p:cTn id="115" fill="hold">
                      <p:stCondLst>
                        <p:cond delay="indefinite"/>
                      </p:stCondLst>
                      <p:childTnLst>
                        <p:par>
                          <p:cTn id="116" fill="hold">
                            <p:stCondLst>
                              <p:cond delay="0"/>
                            </p:stCondLst>
                            <p:childTnLst>
                              <p:par>
                                <p:cTn id="117" presetID="2" presetClass="exit" presetSubtype="8" fill="hold" nodeType="clickEffect">
                                  <p:stCondLst>
                                    <p:cond delay="0"/>
                                  </p:stCondLst>
                                  <p:childTnLst>
                                    <p:anim calcmode="lin" valueType="num">
                                      <p:cBhvr additive="base">
                                        <p:cTn id="118" dur="500"/>
                                        <p:tgtEl>
                                          <p:spTgt spid="54"/>
                                        </p:tgtEl>
                                        <p:attrNameLst>
                                          <p:attrName>ppt_x</p:attrName>
                                        </p:attrNameLst>
                                      </p:cBhvr>
                                      <p:tavLst>
                                        <p:tav tm="0">
                                          <p:val>
                                            <p:strVal val="ppt_x"/>
                                          </p:val>
                                        </p:tav>
                                        <p:tav tm="100000">
                                          <p:val>
                                            <p:strVal val="0-ppt_w/2"/>
                                          </p:val>
                                        </p:tav>
                                      </p:tavLst>
                                    </p:anim>
                                    <p:anim calcmode="lin" valueType="num">
                                      <p:cBhvr additive="base">
                                        <p:cTn id="119" dur="500"/>
                                        <p:tgtEl>
                                          <p:spTgt spid="54"/>
                                        </p:tgtEl>
                                        <p:attrNameLst>
                                          <p:attrName>ppt_y</p:attrName>
                                        </p:attrNameLst>
                                      </p:cBhvr>
                                      <p:tavLst>
                                        <p:tav tm="0">
                                          <p:val>
                                            <p:strVal val="ppt_y"/>
                                          </p:val>
                                        </p:tav>
                                        <p:tav tm="100000">
                                          <p:val>
                                            <p:strVal val="ppt_y"/>
                                          </p:val>
                                        </p:tav>
                                      </p:tavLst>
                                    </p:anim>
                                    <p:set>
                                      <p:cBhvr>
                                        <p:cTn id="120" dur="1" fill="hold">
                                          <p:stCondLst>
                                            <p:cond delay="499"/>
                                          </p:stCondLst>
                                        </p:cTn>
                                        <p:tgtEl>
                                          <p:spTgt spid="54"/>
                                        </p:tgtEl>
                                        <p:attrNameLst>
                                          <p:attrName>style.visibility</p:attrName>
                                        </p:attrNameLst>
                                      </p:cBhvr>
                                      <p:to>
                                        <p:strVal val="hidden"/>
                                      </p:to>
                                    </p:set>
                                  </p:childTnLst>
                                </p:cTn>
                              </p:par>
                              <p:par>
                                <p:cTn id="121" presetID="2" presetClass="exit" presetSubtype="8" fill="hold" nodeType="withEffect">
                                  <p:stCondLst>
                                    <p:cond delay="0"/>
                                  </p:stCondLst>
                                  <p:childTnLst>
                                    <p:anim calcmode="lin" valueType="num">
                                      <p:cBhvr additive="base">
                                        <p:cTn id="122" dur="500"/>
                                        <p:tgtEl>
                                          <p:spTgt spid="51"/>
                                        </p:tgtEl>
                                        <p:attrNameLst>
                                          <p:attrName>ppt_x</p:attrName>
                                        </p:attrNameLst>
                                      </p:cBhvr>
                                      <p:tavLst>
                                        <p:tav tm="0">
                                          <p:val>
                                            <p:strVal val="ppt_x"/>
                                          </p:val>
                                        </p:tav>
                                        <p:tav tm="100000">
                                          <p:val>
                                            <p:strVal val="0-ppt_w/2"/>
                                          </p:val>
                                        </p:tav>
                                      </p:tavLst>
                                    </p:anim>
                                    <p:anim calcmode="lin" valueType="num">
                                      <p:cBhvr additive="base">
                                        <p:cTn id="123" dur="500"/>
                                        <p:tgtEl>
                                          <p:spTgt spid="51"/>
                                        </p:tgtEl>
                                        <p:attrNameLst>
                                          <p:attrName>ppt_y</p:attrName>
                                        </p:attrNameLst>
                                      </p:cBhvr>
                                      <p:tavLst>
                                        <p:tav tm="0">
                                          <p:val>
                                            <p:strVal val="ppt_y"/>
                                          </p:val>
                                        </p:tav>
                                        <p:tav tm="100000">
                                          <p:val>
                                            <p:strVal val="ppt_y"/>
                                          </p:val>
                                        </p:tav>
                                      </p:tavLst>
                                    </p:anim>
                                    <p:set>
                                      <p:cBhvr>
                                        <p:cTn id="124" dur="1" fill="hold">
                                          <p:stCondLst>
                                            <p:cond delay="499"/>
                                          </p:stCondLst>
                                        </p:cTn>
                                        <p:tgtEl>
                                          <p:spTgt spid="51"/>
                                        </p:tgtEl>
                                        <p:attrNameLst>
                                          <p:attrName>style.visibility</p:attrName>
                                        </p:attrNameLst>
                                      </p:cBhvr>
                                      <p:to>
                                        <p:strVal val="hidden"/>
                                      </p:to>
                                    </p:set>
                                  </p:childTnLst>
                                </p:cTn>
                              </p:par>
                              <p:par>
                                <p:cTn id="125" presetID="2" presetClass="exit" presetSubtype="8" fill="hold" nodeType="withEffect">
                                  <p:stCondLst>
                                    <p:cond delay="0"/>
                                  </p:stCondLst>
                                  <p:childTnLst>
                                    <p:anim calcmode="lin" valueType="num">
                                      <p:cBhvr additive="base">
                                        <p:cTn id="126" dur="500"/>
                                        <p:tgtEl>
                                          <p:spTgt spid="57"/>
                                        </p:tgtEl>
                                        <p:attrNameLst>
                                          <p:attrName>ppt_x</p:attrName>
                                        </p:attrNameLst>
                                      </p:cBhvr>
                                      <p:tavLst>
                                        <p:tav tm="0">
                                          <p:val>
                                            <p:strVal val="ppt_x"/>
                                          </p:val>
                                        </p:tav>
                                        <p:tav tm="100000">
                                          <p:val>
                                            <p:strVal val="0-ppt_w/2"/>
                                          </p:val>
                                        </p:tav>
                                      </p:tavLst>
                                    </p:anim>
                                    <p:anim calcmode="lin" valueType="num">
                                      <p:cBhvr additive="base">
                                        <p:cTn id="127" dur="500"/>
                                        <p:tgtEl>
                                          <p:spTgt spid="57"/>
                                        </p:tgtEl>
                                        <p:attrNameLst>
                                          <p:attrName>ppt_y</p:attrName>
                                        </p:attrNameLst>
                                      </p:cBhvr>
                                      <p:tavLst>
                                        <p:tav tm="0">
                                          <p:val>
                                            <p:strVal val="ppt_y"/>
                                          </p:val>
                                        </p:tav>
                                        <p:tav tm="100000">
                                          <p:val>
                                            <p:strVal val="ppt_y"/>
                                          </p:val>
                                        </p:tav>
                                      </p:tavLst>
                                    </p:anim>
                                    <p:set>
                                      <p:cBhvr>
                                        <p:cTn id="128" dur="1" fill="hold">
                                          <p:stCondLst>
                                            <p:cond delay="499"/>
                                          </p:stCondLst>
                                        </p:cTn>
                                        <p:tgtEl>
                                          <p:spTgt spid="57"/>
                                        </p:tgtEl>
                                        <p:attrNameLst>
                                          <p:attrName>style.visibility</p:attrName>
                                        </p:attrNameLst>
                                      </p:cBhvr>
                                      <p:to>
                                        <p:strVal val="hidden"/>
                                      </p:to>
                                    </p:set>
                                  </p:childTnLst>
                                </p:cTn>
                              </p:par>
                              <p:par>
                                <p:cTn id="129" presetID="2" presetClass="exit" presetSubtype="8" fill="hold" grpId="1" nodeType="withEffect">
                                  <p:stCondLst>
                                    <p:cond delay="0"/>
                                  </p:stCondLst>
                                  <p:childTnLst>
                                    <p:anim calcmode="lin" valueType="num">
                                      <p:cBhvr additive="base">
                                        <p:cTn id="130" dur="500"/>
                                        <p:tgtEl>
                                          <p:spTgt spid="20"/>
                                        </p:tgtEl>
                                        <p:attrNameLst>
                                          <p:attrName>ppt_x</p:attrName>
                                        </p:attrNameLst>
                                      </p:cBhvr>
                                      <p:tavLst>
                                        <p:tav tm="0">
                                          <p:val>
                                            <p:strVal val="ppt_x"/>
                                          </p:val>
                                        </p:tav>
                                        <p:tav tm="100000">
                                          <p:val>
                                            <p:strVal val="0-ppt_w/2"/>
                                          </p:val>
                                        </p:tav>
                                      </p:tavLst>
                                    </p:anim>
                                    <p:anim calcmode="lin" valueType="num">
                                      <p:cBhvr additive="base">
                                        <p:cTn id="131" dur="500"/>
                                        <p:tgtEl>
                                          <p:spTgt spid="20"/>
                                        </p:tgtEl>
                                        <p:attrNameLst>
                                          <p:attrName>ppt_y</p:attrName>
                                        </p:attrNameLst>
                                      </p:cBhvr>
                                      <p:tavLst>
                                        <p:tav tm="0">
                                          <p:val>
                                            <p:strVal val="ppt_y"/>
                                          </p:val>
                                        </p:tav>
                                        <p:tav tm="100000">
                                          <p:val>
                                            <p:strVal val="ppt_y"/>
                                          </p:val>
                                        </p:tav>
                                      </p:tavLst>
                                    </p:anim>
                                    <p:set>
                                      <p:cBhvr>
                                        <p:cTn id="132" dur="1" fill="hold">
                                          <p:stCondLst>
                                            <p:cond delay="499"/>
                                          </p:stCondLst>
                                        </p:cTn>
                                        <p:tgtEl>
                                          <p:spTgt spid="20"/>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8"/>
                                        </p:tgtEl>
                                        <p:attrNameLst>
                                          <p:attrName>style.visibility</p:attrName>
                                        </p:attrNameLst>
                                      </p:cBhvr>
                                      <p:to>
                                        <p:strVal val="visible"/>
                                      </p:to>
                                    </p:set>
                                    <p:animEffect transition="in" filter="fade">
                                      <p:cBhvr>
                                        <p:cTn id="137" dur="2000"/>
                                        <p:tgtEl>
                                          <p:spTgt spid="18"/>
                                        </p:tgtEl>
                                      </p:cBhvr>
                                    </p:animEffect>
                                  </p:childTnLst>
                                </p:cTn>
                              </p:par>
                            </p:childTnLst>
                          </p:cTn>
                        </p:par>
                      </p:childTnLst>
                    </p:cTn>
                  </p:par>
                  <p:par>
                    <p:cTn id="138" fill="hold">
                      <p:stCondLst>
                        <p:cond delay="indefinite"/>
                      </p:stCondLst>
                      <p:childTnLst>
                        <p:par>
                          <p:cTn id="139" fill="hold">
                            <p:stCondLst>
                              <p:cond delay="0"/>
                            </p:stCondLst>
                            <p:childTnLst>
                              <p:par>
                                <p:cTn id="140" presetID="18" presetClass="entr" presetSubtype="3" fill="hold" nodeType="clickEffect">
                                  <p:stCondLst>
                                    <p:cond delay="0"/>
                                  </p:stCondLst>
                                  <p:childTnLst>
                                    <p:set>
                                      <p:cBhvr>
                                        <p:cTn id="141" dur="1" fill="hold">
                                          <p:stCondLst>
                                            <p:cond delay="0"/>
                                          </p:stCondLst>
                                        </p:cTn>
                                        <p:tgtEl>
                                          <p:spTgt spid="80"/>
                                        </p:tgtEl>
                                        <p:attrNameLst>
                                          <p:attrName>style.visibility</p:attrName>
                                        </p:attrNameLst>
                                      </p:cBhvr>
                                      <p:to>
                                        <p:strVal val="visible"/>
                                      </p:to>
                                    </p:set>
                                    <p:animEffect transition="in" filter="strips(upRight)">
                                      <p:cBhvr>
                                        <p:cTn id="142" dur="500"/>
                                        <p:tgtEl>
                                          <p:spTgt spid="80"/>
                                        </p:tgtEl>
                                      </p:cBhvr>
                                    </p:animEffect>
                                  </p:childTnLst>
                                </p:cTn>
                              </p:par>
                              <p:par>
                                <p:cTn id="143" presetID="18" presetClass="entr" presetSubtype="12" fill="hold" nodeType="withEffect">
                                  <p:stCondLst>
                                    <p:cond delay="0"/>
                                  </p:stCondLst>
                                  <p:childTnLst>
                                    <p:set>
                                      <p:cBhvr>
                                        <p:cTn id="144" dur="1" fill="hold">
                                          <p:stCondLst>
                                            <p:cond delay="0"/>
                                          </p:stCondLst>
                                        </p:cTn>
                                        <p:tgtEl>
                                          <p:spTgt spid="83"/>
                                        </p:tgtEl>
                                        <p:attrNameLst>
                                          <p:attrName>style.visibility</p:attrName>
                                        </p:attrNameLst>
                                      </p:cBhvr>
                                      <p:to>
                                        <p:strVal val="visible"/>
                                      </p:to>
                                    </p:set>
                                    <p:animEffect transition="in" filter="strips(downLeft)">
                                      <p:cBhvr>
                                        <p:cTn id="145" dur="500"/>
                                        <p:tgtEl>
                                          <p:spTgt spid="83"/>
                                        </p:tgtEl>
                                      </p:cBhvr>
                                    </p:animEffect>
                                  </p:childTnLst>
                                </p:cTn>
                              </p:par>
                              <p:par>
                                <p:cTn id="146" presetID="18" presetClass="entr" presetSubtype="12" fill="hold" nodeType="withEffect">
                                  <p:stCondLst>
                                    <p:cond delay="0"/>
                                  </p:stCondLst>
                                  <p:childTnLst>
                                    <p:set>
                                      <p:cBhvr>
                                        <p:cTn id="147" dur="1" fill="hold">
                                          <p:stCondLst>
                                            <p:cond delay="0"/>
                                          </p:stCondLst>
                                        </p:cTn>
                                        <p:tgtEl>
                                          <p:spTgt spid="77"/>
                                        </p:tgtEl>
                                        <p:attrNameLst>
                                          <p:attrName>style.visibility</p:attrName>
                                        </p:attrNameLst>
                                      </p:cBhvr>
                                      <p:to>
                                        <p:strVal val="visible"/>
                                      </p:to>
                                    </p:set>
                                    <p:animEffect transition="in" filter="strips(downLeft)">
                                      <p:cBhvr>
                                        <p:cTn id="148" dur="500"/>
                                        <p:tgtEl>
                                          <p:spTgt spid="77"/>
                                        </p:tgtEl>
                                      </p:cBhvr>
                                    </p:animEffect>
                                  </p:childTnLst>
                                </p:cTn>
                              </p:par>
                              <p:par>
                                <p:cTn id="149" presetID="18" presetClass="entr" presetSubtype="12" fill="hold" nodeType="withEffect">
                                  <p:stCondLst>
                                    <p:cond delay="0"/>
                                  </p:stCondLst>
                                  <p:childTnLst>
                                    <p:set>
                                      <p:cBhvr>
                                        <p:cTn id="150" dur="1" fill="hold">
                                          <p:stCondLst>
                                            <p:cond delay="0"/>
                                          </p:stCondLst>
                                        </p:cTn>
                                        <p:tgtEl>
                                          <p:spTgt spid="88"/>
                                        </p:tgtEl>
                                        <p:attrNameLst>
                                          <p:attrName>style.visibility</p:attrName>
                                        </p:attrNameLst>
                                      </p:cBhvr>
                                      <p:to>
                                        <p:strVal val="visible"/>
                                      </p:to>
                                    </p:set>
                                    <p:animEffect transition="in" filter="strips(downLeft)">
                                      <p:cBhvr>
                                        <p:cTn id="151" dur="500"/>
                                        <p:tgtEl>
                                          <p:spTgt spid="88"/>
                                        </p:tgtEl>
                                      </p:cBhvr>
                                    </p:animEffect>
                                  </p:childTnLst>
                                </p:cTn>
                              </p:par>
                              <p:par>
                                <p:cTn id="152" presetID="18" presetClass="entr" presetSubtype="12" fill="hold" nodeType="withEffect">
                                  <p:stCondLst>
                                    <p:cond delay="0"/>
                                  </p:stCondLst>
                                  <p:childTnLst>
                                    <p:set>
                                      <p:cBhvr>
                                        <p:cTn id="153" dur="1" fill="hold">
                                          <p:stCondLst>
                                            <p:cond delay="0"/>
                                          </p:stCondLst>
                                        </p:cTn>
                                        <p:tgtEl>
                                          <p:spTgt spid="74"/>
                                        </p:tgtEl>
                                        <p:attrNameLst>
                                          <p:attrName>style.visibility</p:attrName>
                                        </p:attrNameLst>
                                      </p:cBhvr>
                                      <p:to>
                                        <p:strVal val="visible"/>
                                      </p:to>
                                    </p:set>
                                    <p:animEffect transition="in" filter="strips(downLeft)">
                                      <p:cBhvr>
                                        <p:cTn id="154" dur="500"/>
                                        <p:tgtEl>
                                          <p:spTgt spid="74"/>
                                        </p:tgtEl>
                                      </p:cBhvr>
                                    </p:animEffect>
                                  </p:childTnLst>
                                </p:cTn>
                              </p:par>
                            </p:childTnLst>
                          </p:cTn>
                        </p:par>
                      </p:childTnLst>
                    </p:cTn>
                  </p:par>
                  <p:par>
                    <p:cTn id="155" fill="hold">
                      <p:stCondLst>
                        <p:cond delay="indefinite"/>
                      </p:stCondLst>
                      <p:childTnLst>
                        <p:par>
                          <p:cTn id="156" fill="hold">
                            <p:stCondLst>
                              <p:cond delay="0"/>
                            </p:stCondLst>
                            <p:childTnLst>
                              <p:par>
                                <p:cTn id="157" presetID="2" presetClass="exit" presetSubtype="2" fill="hold" nodeType="clickEffect">
                                  <p:stCondLst>
                                    <p:cond delay="0"/>
                                  </p:stCondLst>
                                  <p:childTnLst>
                                    <p:anim calcmode="lin" valueType="num">
                                      <p:cBhvr additive="base">
                                        <p:cTn id="158" dur="500"/>
                                        <p:tgtEl>
                                          <p:spTgt spid="80"/>
                                        </p:tgtEl>
                                        <p:attrNameLst>
                                          <p:attrName>ppt_x</p:attrName>
                                        </p:attrNameLst>
                                      </p:cBhvr>
                                      <p:tavLst>
                                        <p:tav tm="0">
                                          <p:val>
                                            <p:strVal val="ppt_x"/>
                                          </p:val>
                                        </p:tav>
                                        <p:tav tm="100000">
                                          <p:val>
                                            <p:strVal val="1+ppt_w/2"/>
                                          </p:val>
                                        </p:tav>
                                      </p:tavLst>
                                    </p:anim>
                                    <p:anim calcmode="lin" valueType="num">
                                      <p:cBhvr additive="base">
                                        <p:cTn id="159" dur="500"/>
                                        <p:tgtEl>
                                          <p:spTgt spid="80"/>
                                        </p:tgtEl>
                                        <p:attrNameLst>
                                          <p:attrName>ppt_y</p:attrName>
                                        </p:attrNameLst>
                                      </p:cBhvr>
                                      <p:tavLst>
                                        <p:tav tm="0">
                                          <p:val>
                                            <p:strVal val="ppt_y"/>
                                          </p:val>
                                        </p:tav>
                                        <p:tav tm="100000">
                                          <p:val>
                                            <p:strVal val="ppt_y"/>
                                          </p:val>
                                        </p:tav>
                                      </p:tavLst>
                                    </p:anim>
                                    <p:set>
                                      <p:cBhvr>
                                        <p:cTn id="160" dur="1" fill="hold">
                                          <p:stCondLst>
                                            <p:cond delay="499"/>
                                          </p:stCondLst>
                                        </p:cTn>
                                        <p:tgtEl>
                                          <p:spTgt spid="80"/>
                                        </p:tgtEl>
                                        <p:attrNameLst>
                                          <p:attrName>style.visibility</p:attrName>
                                        </p:attrNameLst>
                                      </p:cBhvr>
                                      <p:to>
                                        <p:strVal val="hidden"/>
                                      </p:to>
                                    </p:set>
                                  </p:childTnLst>
                                </p:cTn>
                              </p:par>
                              <p:par>
                                <p:cTn id="161" presetID="2" presetClass="exit" presetSubtype="2" fill="hold" nodeType="withEffect">
                                  <p:stCondLst>
                                    <p:cond delay="0"/>
                                  </p:stCondLst>
                                  <p:childTnLst>
                                    <p:anim calcmode="lin" valueType="num">
                                      <p:cBhvr additive="base">
                                        <p:cTn id="162" dur="500"/>
                                        <p:tgtEl>
                                          <p:spTgt spid="83"/>
                                        </p:tgtEl>
                                        <p:attrNameLst>
                                          <p:attrName>ppt_x</p:attrName>
                                        </p:attrNameLst>
                                      </p:cBhvr>
                                      <p:tavLst>
                                        <p:tav tm="0">
                                          <p:val>
                                            <p:strVal val="ppt_x"/>
                                          </p:val>
                                        </p:tav>
                                        <p:tav tm="100000">
                                          <p:val>
                                            <p:strVal val="1+ppt_w/2"/>
                                          </p:val>
                                        </p:tav>
                                      </p:tavLst>
                                    </p:anim>
                                    <p:anim calcmode="lin" valueType="num">
                                      <p:cBhvr additive="base">
                                        <p:cTn id="163" dur="500"/>
                                        <p:tgtEl>
                                          <p:spTgt spid="83"/>
                                        </p:tgtEl>
                                        <p:attrNameLst>
                                          <p:attrName>ppt_y</p:attrName>
                                        </p:attrNameLst>
                                      </p:cBhvr>
                                      <p:tavLst>
                                        <p:tav tm="0">
                                          <p:val>
                                            <p:strVal val="ppt_y"/>
                                          </p:val>
                                        </p:tav>
                                        <p:tav tm="100000">
                                          <p:val>
                                            <p:strVal val="ppt_y"/>
                                          </p:val>
                                        </p:tav>
                                      </p:tavLst>
                                    </p:anim>
                                    <p:set>
                                      <p:cBhvr>
                                        <p:cTn id="164" dur="1" fill="hold">
                                          <p:stCondLst>
                                            <p:cond delay="499"/>
                                          </p:stCondLst>
                                        </p:cTn>
                                        <p:tgtEl>
                                          <p:spTgt spid="83"/>
                                        </p:tgtEl>
                                        <p:attrNameLst>
                                          <p:attrName>style.visibility</p:attrName>
                                        </p:attrNameLst>
                                      </p:cBhvr>
                                      <p:to>
                                        <p:strVal val="hidden"/>
                                      </p:to>
                                    </p:set>
                                  </p:childTnLst>
                                </p:cTn>
                              </p:par>
                              <p:par>
                                <p:cTn id="165" presetID="2" presetClass="exit" presetSubtype="2" fill="hold" nodeType="withEffect">
                                  <p:stCondLst>
                                    <p:cond delay="0"/>
                                  </p:stCondLst>
                                  <p:childTnLst>
                                    <p:anim calcmode="lin" valueType="num">
                                      <p:cBhvr additive="base">
                                        <p:cTn id="166" dur="500"/>
                                        <p:tgtEl>
                                          <p:spTgt spid="77"/>
                                        </p:tgtEl>
                                        <p:attrNameLst>
                                          <p:attrName>ppt_x</p:attrName>
                                        </p:attrNameLst>
                                      </p:cBhvr>
                                      <p:tavLst>
                                        <p:tav tm="0">
                                          <p:val>
                                            <p:strVal val="ppt_x"/>
                                          </p:val>
                                        </p:tav>
                                        <p:tav tm="100000">
                                          <p:val>
                                            <p:strVal val="1+ppt_w/2"/>
                                          </p:val>
                                        </p:tav>
                                      </p:tavLst>
                                    </p:anim>
                                    <p:anim calcmode="lin" valueType="num">
                                      <p:cBhvr additive="base">
                                        <p:cTn id="167" dur="500"/>
                                        <p:tgtEl>
                                          <p:spTgt spid="77"/>
                                        </p:tgtEl>
                                        <p:attrNameLst>
                                          <p:attrName>ppt_y</p:attrName>
                                        </p:attrNameLst>
                                      </p:cBhvr>
                                      <p:tavLst>
                                        <p:tav tm="0">
                                          <p:val>
                                            <p:strVal val="ppt_y"/>
                                          </p:val>
                                        </p:tav>
                                        <p:tav tm="100000">
                                          <p:val>
                                            <p:strVal val="ppt_y"/>
                                          </p:val>
                                        </p:tav>
                                      </p:tavLst>
                                    </p:anim>
                                    <p:set>
                                      <p:cBhvr>
                                        <p:cTn id="168" dur="1" fill="hold">
                                          <p:stCondLst>
                                            <p:cond delay="499"/>
                                          </p:stCondLst>
                                        </p:cTn>
                                        <p:tgtEl>
                                          <p:spTgt spid="77"/>
                                        </p:tgtEl>
                                        <p:attrNameLst>
                                          <p:attrName>style.visibility</p:attrName>
                                        </p:attrNameLst>
                                      </p:cBhvr>
                                      <p:to>
                                        <p:strVal val="hidden"/>
                                      </p:to>
                                    </p:set>
                                  </p:childTnLst>
                                </p:cTn>
                              </p:par>
                              <p:par>
                                <p:cTn id="169" presetID="2" presetClass="exit" presetSubtype="2" fill="hold" nodeType="withEffect">
                                  <p:stCondLst>
                                    <p:cond delay="0"/>
                                  </p:stCondLst>
                                  <p:childTnLst>
                                    <p:anim calcmode="lin" valueType="num">
                                      <p:cBhvr additive="base">
                                        <p:cTn id="170" dur="500"/>
                                        <p:tgtEl>
                                          <p:spTgt spid="88"/>
                                        </p:tgtEl>
                                        <p:attrNameLst>
                                          <p:attrName>ppt_x</p:attrName>
                                        </p:attrNameLst>
                                      </p:cBhvr>
                                      <p:tavLst>
                                        <p:tav tm="0">
                                          <p:val>
                                            <p:strVal val="ppt_x"/>
                                          </p:val>
                                        </p:tav>
                                        <p:tav tm="100000">
                                          <p:val>
                                            <p:strVal val="1+ppt_w/2"/>
                                          </p:val>
                                        </p:tav>
                                      </p:tavLst>
                                    </p:anim>
                                    <p:anim calcmode="lin" valueType="num">
                                      <p:cBhvr additive="base">
                                        <p:cTn id="171" dur="500"/>
                                        <p:tgtEl>
                                          <p:spTgt spid="88"/>
                                        </p:tgtEl>
                                        <p:attrNameLst>
                                          <p:attrName>ppt_y</p:attrName>
                                        </p:attrNameLst>
                                      </p:cBhvr>
                                      <p:tavLst>
                                        <p:tav tm="0">
                                          <p:val>
                                            <p:strVal val="ppt_y"/>
                                          </p:val>
                                        </p:tav>
                                        <p:tav tm="100000">
                                          <p:val>
                                            <p:strVal val="ppt_y"/>
                                          </p:val>
                                        </p:tav>
                                      </p:tavLst>
                                    </p:anim>
                                    <p:set>
                                      <p:cBhvr>
                                        <p:cTn id="172" dur="1" fill="hold">
                                          <p:stCondLst>
                                            <p:cond delay="499"/>
                                          </p:stCondLst>
                                        </p:cTn>
                                        <p:tgtEl>
                                          <p:spTgt spid="88"/>
                                        </p:tgtEl>
                                        <p:attrNameLst>
                                          <p:attrName>style.visibility</p:attrName>
                                        </p:attrNameLst>
                                      </p:cBhvr>
                                      <p:to>
                                        <p:strVal val="hidden"/>
                                      </p:to>
                                    </p:set>
                                  </p:childTnLst>
                                </p:cTn>
                              </p:par>
                              <p:par>
                                <p:cTn id="173" presetID="2" presetClass="exit" presetSubtype="2" fill="hold" nodeType="withEffect">
                                  <p:stCondLst>
                                    <p:cond delay="0"/>
                                  </p:stCondLst>
                                  <p:childTnLst>
                                    <p:anim calcmode="lin" valueType="num">
                                      <p:cBhvr additive="base">
                                        <p:cTn id="174" dur="500"/>
                                        <p:tgtEl>
                                          <p:spTgt spid="74"/>
                                        </p:tgtEl>
                                        <p:attrNameLst>
                                          <p:attrName>ppt_x</p:attrName>
                                        </p:attrNameLst>
                                      </p:cBhvr>
                                      <p:tavLst>
                                        <p:tav tm="0">
                                          <p:val>
                                            <p:strVal val="ppt_x"/>
                                          </p:val>
                                        </p:tav>
                                        <p:tav tm="100000">
                                          <p:val>
                                            <p:strVal val="1+ppt_w/2"/>
                                          </p:val>
                                        </p:tav>
                                      </p:tavLst>
                                    </p:anim>
                                    <p:anim calcmode="lin" valueType="num">
                                      <p:cBhvr additive="base">
                                        <p:cTn id="175" dur="500"/>
                                        <p:tgtEl>
                                          <p:spTgt spid="74"/>
                                        </p:tgtEl>
                                        <p:attrNameLst>
                                          <p:attrName>ppt_y</p:attrName>
                                        </p:attrNameLst>
                                      </p:cBhvr>
                                      <p:tavLst>
                                        <p:tav tm="0">
                                          <p:val>
                                            <p:strVal val="ppt_y"/>
                                          </p:val>
                                        </p:tav>
                                        <p:tav tm="100000">
                                          <p:val>
                                            <p:strVal val="ppt_y"/>
                                          </p:val>
                                        </p:tav>
                                      </p:tavLst>
                                    </p:anim>
                                    <p:set>
                                      <p:cBhvr>
                                        <p:cTn id="176" dur="1" fill="hold">
                                          <p:stCondLst>
                                            <p:cond delay="499"/>
                                          </p:stCondLst>
                                        </p:cTn>
                                        <p:tgtEl>
                                          <p:spTgt spid="74"/>
                                        </p:tgtEl>
                                        <p:attrNameLst>
                                          <p:attrName>style.visibility</p:attrName>
                                        </p:attrNameLst>
                                      </p:cBhvr>
                                      <p:to>
                                        <p:strVal val="hidden"/>
                                      </p:to>
                                    </p:set>
                                  </p:childTnLst>
                                </p:cTn>
                              </p:par>
                              <p:par>
                                <p:cTn id="177" presetID="2" presetClass="exit" presetSubtype="2" fill="hold" grpId="1" nodeType="withEffect">
                                  <p:stCondLst>
                                    <p:cond delay="0"/>
                                  </p:stCondLst>
                                  <p:childTnLst>
                                    <p:anim calcmode="lin" valueType="num">
                                      <p:cBhvr additive="base">
                                        <p:cTn id="178" dur="500"/>
                                        <p:tgtEl>
                                          <p:spTgt spid="18"/>
                                        </p:tgtEl>
                                        <p:attrNameLst>
                                          <p:attrName>ppt_x</p:attrName>
                                        </p:attrNameLst>
                                      </p:cBhvr>
                                      <p:tavLst>
                                        <p:tav tm="0">
                                          <p:val>
                                            <p:strVal val="ppt_x"/>
                                          </p:val>
                                        </p:tav>
                                        <p:tav tm="100000">
                                          <p:val>
                                            <p:strVal val="1+ppt_w/2"/>
                                          </p:val>
                                        </p:tav>
                                      </p:tavLst>
                                    </p:anim>
                                    <p:anim calcmode="lin" valueType="num">
                                      <p:cBhvr additive="base">
                                        <p:cTn id="179" dur="500"/>
                                        <p:tgtEl>
                                          <p:spTgt spid="18"/>
                                        </p:tgtEl>
                                        <p:attrNameLst>
                                          <p:attrName>ppt_y</p:attrName>
                                        </p:attrNameLst>
                                      </p:cBhvr>
                                      <p:tavLst>
                                        <p:tav tm="0">
                                          <p:val>
                                            <p:strVal val="ppt_y"/>
                                          </p:val>
                                        </p:tav>
                                        <p:tav tm="100000">
                                          <p:val>
                                            <p:strVal val="ppt_y"/>
                                          </p:val>
                                        </p:tav>
                                      </p:tavLst>
                                    </p:anim>
                                    <p:set>
                                      <p:cBhvr>
                                        <p:cTn id="180" dur="1" fill="hold">
                                          <p:stCondLst>
                                            <p:cond delay="499"/>
                                          </p:stCondLst>
                                        </p:cTn>
                                        <p:tgtEl>
                                          <p:spTgt spid="18"/>
                                        </p:tgtEl>
                                        <p:attrNameLst>
                                          <p:attrName>style.visibility</p:attrName>
                                        </p:attrNameLst>
                                      </p:cBhvr>
                                      <p:to>
                                        <p:strVal val="hidden"/>
                                      </p:to>
                                    </p:set>
                                  </p:childTnLst>
                                </p:cTn>
                              </p:par>
                            </p:childTnLst>
                          </p:cTn>
                        </p:par>
                      </p:childTnLst>
                    </p:cTn>
                  </p:par>
                  <p:par>
                    <p:cTn id="181" fill="hold">
                      <p:stCondLst>
                        <p:cond delay="indefinite"/>
                      </p:stCondLst>
                      <p:childTnLst>
                        <p:par>
                          <p:cTn id="182" fill="hold">
                            <p:stCondLst>
                              <p:cond delay="0"/>
                            </p:stCondLst>
                            <p:childTnLst>
                              <p:par>
                                <p:cTn id="183" presetID="53" presetClass="entr" presetSubtype="0" fill="hold" nodeType="clickEffect">
                                  <p:stCondLst>
                                    <p:cond delay="0"/>
                                  </p:stCondLst>
                                  <p:childTnLst>
                                    <p:set>
                                      <p:cBhvr>
                                        <p:cTn id="184" dur="1" fill="hold">
                                          <p:stCondLst>
                                            <p:cond delay="0"/>
                                          </p:stCondLst>
                                        </p:cTn>
                                        <p:tgtEl>
                                          <p:spTgt spid="7"/>
                                        </p:tgtEl>
                                        <p:attrNameLst>
                                          <p:attrName>style.visibility</p:attrName>
                                        </p:attrNameLst>
                                      </p:cBhvr>
                                      <p:to>
                                        <p:strVal val="visible"/>
                                      </p:to>
                                    </p:set>
                                    <p:anim calcmode="lin" valueType="num">
                                      <p:cBhvr>
                                        <p:cTn id="185" dur="500" fill="hold"/>
                                        <p:tgtEl>
                                          <p:spTgt spid="7"/>
                                        </p:tgtEl>
                                        <p:attrNameLst>
                                          <p:attrName>ppt_w</p:attrName>
                                        </p:attrNameLst>
                                      </p:cBhvr>
                                      <p:tavLst>
                                        <p:tav tm="0">
                                          <p:val>
                                            <p:fltVal val="0"/>
                                          </p:val>
                                        </p:tav>
                                        <p:tav tm="100000">
                                          <p:val>
                                            <p:strVal val="#ppt_w"/>
                                          </p:val>
                                        </p:tav>
                                      </p:tavLst>
                                    </p:anim>
                                    <p:anim calcmode="lin" valueType="num">
                                      <p:cBhvr>
                                        <p:cTn id="186" dur="500" fill="hold"/>
                                        <p:tgtEl>
                                          <p:spTgt spid="7"/>
                                        </p:tgtEl>
                                        <p:attrNameLst>
                                          <p:attrName>ppt_h</p:attrName>
                                        </p:attrNameLst>
                                      </p:cBhvr>
                                      <p:tavLst>
                                        <p:tav tm="0">
                                          <p:val>
                                            <p:fltVal val="0"/>
                                          </p:val>
                                        </p:tav>
                                        <p:tav tm="100000">
                                          <p:val>
                                            <p:strVal val="#ppt_h"/>
                                          </p:val>
                                        </p:tav>
                                      </p:tavLst>
                                    </p:anim>
                                    <p:animEffect transition="in" filter="fade">
                                      <p:cBhvr>
                                        <p:cTn id="187" dur="500"/>
                                        <p:tgtEl>
                                          <p:spTgt spid="7"/>
                                        </p:tgtEl>
                                      </p:cBhvr>
                                    </p:animEffect>
                                  </p:childTnLst>
                                </p:cTn>
                              </p:par>
                              <p:par>
                                <p:cTn id="188" presetID="53" presetClass="entr" presetSubtype="0" fill="hold" nodeType="withEffect">
                                  <p:stCondLst>
                                    <p:cond delay="0"/>
                                  </p:stCondLst>
                                  <p:childTnLst>
                                    <p:set>
                                      <p:cBhvr>
                                        <p:cTn id="189" dur="1" fill="hold">
                                          <p:stCondLst>
                                            <p:cond delay="0"/>
                                          </p:stCondLst>
                                        </p:cTn>
                                        <p:tgtEl>
                                          <p:spTgt spid="5"/>
                                        </p:tgtEl>
                                        <p:attrNameLst>
                                          <p:attrName>style.visibility</p:attrName>
                                        </p:attrNameLst>
                                      </p:cBhvr>
                                      <p:to>
                                        <p:strVal val="visible"/>
                                      </p:to>
                                    </p:set>
                                    <p:anim calcmode="lin" valueType="num">
                                      <p:cBhvr>
                                        <p:cTn id="190" dur="500" fill="hold"/>
                                        <p:tgtEl>
                                          <p:spTgt spid="5"/>
                                        </p:tgtEl>
                                        <p:attrNameLst>
                                          <p:attrName>ppt_w</p:attrName>
                                        </p:attrNameLst>
                                      </p:cBhvr>
                                      <p:tavLst>
                                        <p:tav tm="0">
                                          <p:val>
                                            <p:fltVal val="0"/>
                                          </p:val>
                                        </p:tav>
                                        <p:tav tm="100000">
                                          <p:val>
                                            <p:strVal val="#ppt_w"/>
                                          </p:val>
                                        </p:tav>
                                      </p:tavLst>
                                    </p:anim>
                                    <p:anim calcmode="lin" valueType="num">
                                      <p:cBhvr>
                                        <p:cTn id="191" dur="500" fill="hold"/>
                                        <p:tgtEl>
                                          <p:spTgt spid="5"/>
                                        </p:tgtEl>
                                        <p:attrNameLst>
                                          <p:attrName>ppt_h</p:attrName>
                                        </p:attrNameLst>
                                      </p:cBhvr>
                                      <p:tavLst>
                                        <p:tav tm="0">
                                          <p:val>
                                            <p:fltVal val="0"/>
                                          </p:val>
                                        </p:tav>
                                        <p:tav tm="100000">
                                          <p:val>
                                            <p:strVal val="#ppt_h"/>
                                          </p:val>
                                        </p:tav>
                                      </p:tavLst>
                                    </p:anim>
                                    <p:animEffect transition="in" filter="fade">
                                      <p:cBhvr>
                                        <p:cTn id="192" dur="500"/>
                                        <p:tgtEl>
                                          <p:spTgt spid="5"/>
                                        </p:tgtEl>
                                      </p:cBhvr>
                                    </p:animEffect>
                                  </p:childTnLst>
                                </p:cTn>
                              </p:par>
                              <p:par>
                                <p:cTn id="193" presetID="53" presetClass="entr" presetSubtype="0" fill="hold" grpId="0" nodeType="withEffect">
                                  <p:stCondLst>
                                    <p:cond delay="0"/>
                                  </p:stCondLst>
                                  <p:childTnLst>
                                    <p:set>
                                      <p:cBhvr>
                                        <p:cTn id="194" dur="1" fill="hold">
                                          <p:stCondLst>
                                            <p:cond delay="0"/>
                                          </p:stCondLst>
                                        </p:cTn>
                                        <p:tgtEl>
                                          <p:spTgt spid="9"/>
                                        </p:tgtEl>
                                        <p:attrNameLst>
                                          <p:attrName>style.visibility</p:attrName>
                                        </p:attrNameLst>
                                      </p:cBhvr>
                                      <p:to>
                                        <p:strVal val="visible"/>
                                      </p:to>
                                    </p:set>
                                    <p:anim calcmode="lin" valueType="num">
                                      <p:cBhvr>
                                        <p:cTn id="195" dur="500" fill="hold"/>
                                        <p:tgtEl>
                                          <p:spTgt spid="9"/>
                                        </p:tgtEl>
                                        <p:attrNameLst>
                                          <p:attrName>ppt_w</p:attrName>
                                        </p:attrNameLst>
                                      </p:cBhvr>
                                      <p:tavLst>
                                        <p:tav tm="0">
                                          <p:val>
                                            <p:fltVal val="0"/>
                                          </p:val>
                                        </p:tav>
                                        <p:tav tm="100000">
                                          <p:val>
                                            <p:strVal val="#ppt_w"/>
                                          </p:val>
                                        </p:tav>
                                      </p:tavLst>
                                    </p:anim>
                                    <p:anim calcmode="lin" valueType="num">
                                      <p:cBhvr>
                                        <p:cTn id="196" dur="500" fill="hold"/>
                                        <p:tgtEl>
                                          <p:spTgt spid="9"/>
                                        </p:tgtEl>
                                        <p:attrNameLst>
                                          <p:attrName>ppt_h</p:attrName>
                                        </p:attrNameLst>
                                      </p:cBhvr>
                                      <p:tavLst>
                                        <p:tav tm="0">
                                          <p:val>
                                            <p:fltVal val="0"/>
                                          </p:val>
                                        </p:tav>
                                        <p:tav tm="100000">
                                          <p:val>
                                            <p:strVal val="#ppt_h"/>
                                          </p:val>
                                        </p:tav>
                                      </p:tavLst>
                                    </p:anim>
                                    <p:animEffect transition="in" filter="fade">
                                      <p:cBhvr>
                                        <p:cTn id="197" dur="500"/>
                                        <p:tgtEl>
                                          <p:spTgt spid="9"/>
                                        </p:tgtEl>
                                      </p:cBhvr>
                                    </p:animEffect>
                                  </p:childTnLst>
                                </p:cTn>
                              </p:par>
                              <p:par>
                                <p:cTn id="198" presetID="53" presetClass="entr" presetSubtype="0" fill="hold" grpId="0" nodeType="withEffect">
                                  <p:stCondLst>
                                    <p:cond delay="0"/>
                                  </p:stCondLst>
                                  <p:childTnLst>
                                    <p:set>
                                      <p:cBhvr>
                                        <p:cTn id="199" dur="1" fill="hold">
                                          <p:stCondLst>
                                            <p:cond delay="0"/>
                                          </p:stCondLst>
                                        </p:cTn>
                                        <p:tgtEl>
                                          <p:spTgt spid="10"/>
                                        </p:tgtEl>
                                        <p:attrNameLst>
                                          <p:attrName>style.visibility</p:attrName>
                                        </p:attrNameLst>
                                      </p:cBhvr>
                                      <p:to>
                                        <p:strVal val="visible"/>
                                      </p:to>
                                    </p:set>
                                    <p:anim calcmode="lin" valueType="num">
                                      <p:cBhvr>
                                        <p:cTn id="200" dur="500" fill="hold"/>
                                        <p:tgtEl>
                                          <p:spTgt spid="10"/>
                                        </p:tgtEl>
                                        <p:attrNameLst>
                                          <p:attrName>ppt_w</p:attrName>
                                        </p:attrNameLst>
                                      </p:cBhvr>
                                      <p:tavLst>
                                        <p:tav tm="0">
                                          <p:val>
                                            <p:fltVal val="0"/>
                                          </p:val>
                                        </p:tav>
                                        <p:tav tm="100000">
                                          <p:val>
                                            <p:strVal val="#ppt_w"/>
                                          </p:val>
                                        </p:tav>
                                      </p:tavLst>
                                    </p:anim>
                                    <p:anim calcmode="lin" valueType="num">
                                      <p:cBhvr>
                                        <p:cTn id="201" dur="500" fill="hold"/>
                                        <p:tgtEl>
                                          <p:spTgt spid="10"/>
                                        </p:tgtEl>
                                        <p:attrNameLst>
                                          <p:attrName>ppt_h</p:attrName>
                                        </p:attrNameLst>
                                      </p:cBhvr>
                                      <p:tavLst>
                                        <p:tav tm="0">
                                          <p:val>
                                            <p:fltVal val="0"/>
                                          </p:val>
                                        </p:tav>
                                        <p:tav tm="100000">
                                          <p:val>
                                            <p:strVal val="#ppt_h"/>
                                          </p:val>
                                        </p:tav>
                                      </p:tavLst>
                                    </p:anim>
                                    <p:animEffect transition="in" filter="fade">
                                      <p:cBhvr>
                                        <p:cTn id="202" dur="500"/>
                                        <p:tgtEl>
                                          <p:spTgt spid="10"/>
                                        </p:tgtEl>
                                      </p:cBhvr>
                                    </p:animEffect>
                                  </p:childTnLst>
                                </p:cTn>
                              </p:par>
                              <p:par>
                                <p:cTn id="203" presetID="53" presetClass="entr" presetSubtype="0" fill="hold" grpId="0" nodeType="withEffect">
                                  <p:stCondLst>
                                    <p:cond delay="0"/>
                                  </p:stCondLst>
                                  <p:childTnLst>
                                    <p:set>
                                      <p:cBhvr>
                                        <p:cTn id="204" dur="1" fill="hold">
                                          <p:stCondLst>
                                            <p:cond delay="0"/>
                                          </p:stCondLst>
                                        </p:cTn>
                                        <p:tgtEl>
                                          <p:spTgt spid="11"/>
                                        </p:tgtEl>
                                        <p:attrNameLst>
                                          <p:attrName>style.visibility</p:attrName>
                                        </p:attrNameLst>
                                      </p:cBhvr>
                                      <p:to>
                                        <p:strVal val="visible"/>
                                      </p:to>
                                    </p:set>
                                    <p:anim calcmode="lin" valueType="num">
                                      <p:cBhvr>
                                        <p:cTn id="205" dur="500" fill="hold"/>
                                        <p:tgtEl>
                                          <p:spTgt spid="11"/>
                                        </p:tgtEl>
                                        <p:attrNameLst>
                                          <p:attrName>ppt_w</p:attrName>
                                        </p:attrNameLst>
                                      </p:cBhvr>
                                      <p:tavLst>
                                        <p:tav tm="0">
                                          <p:val>
                                            <p:fltVal val="0"/>
                                          </p:val>
                                        </p:tav>
                                        <p:tav tm="100000">
                                          <p:val>
                                            <p:strVal val="#ppt_w"/>
                                          </p:val>
                                        </p:tav>
                                      </p:tavLst>
                                    </p:anim>
                                    <p:anim calcmode="lin" valueType="num">
                                      <p:cBhvr>
                                        <p:cTn id="206" dur="500" fill="hold"/>
                                        <p:tgtEl>
                                          <p:spTgt spid="11"/>
                                        </p:tgtEl>
                                        <p:attrNameLst>
                                          <p:attrName>ppt_h</p:attrName>
                                        </p:attrNameLst>
                                      </p:cBhvr>
                                      <p:tavLst>
                                        <p:tav tm="0">
                                          <p:val>
                                            <p:fltVal val="0"/>
                                          </p:val>
                                        </p:tav>
                                        <p:tav tm="100000">
                                          <p:val>
                                            <p:strVal val="#ppt_h"/>
                                          </p:val>
                                        </p:tav>
                                      </p:tavLst>
                                    </p:anim>
                                    <p:animEffect transition="in" filter="fade">
                                      <p:cBhvr>
                                        <p:cTn id="207" dur="500"/>
                                        <p:tgtEl>
                                          <p:spTgt spid="11"/>
                                        </p:tgtEl>
                                      </p:cBhvr>
                                    </p:animEffect>
                                  </p:childTnLst>
                                </p:cTn>
                              </p:par>
                              <p:par>
                                <p:cTn id="208" presetID="53" presetClass="entr" presetSubtype="0" fill="hold" grpId="0" nodeType="withEffect">
                                  <p:stCondLst>
                                    <p:cond delay="0"/>
                                  </p:stCondLst>
                                  <p:childTnLst>
                                    <p:set>
                                      <p:cBhvr>
                                        <p:cTn id="209" dur="1" fill="hold">
                                          <p:stCondLst>
                                            <p:cond delay="0"/>
                                          </p:stCondLst>
                                        </p:cTn>
                                        <p:tgtEl>
                                          <p:spTgt spid="12"/>
                                        </p:tgtEl>
                                        <p:attrNameLst>
                                          <p:attrName>style.visibility</p:attrName>
                                        </p:attrNameLst>
                                      </p:cBhvr>
                                      <p:to>
                                        <p:strVal val="visible"/>
                                      </p:to>
                                    </p:set>
                                    <p:anim calcmode="lin" valueType="num">
                                      <p:cBhvr>
                                        <p:cTn id="210" dur="500" fill="hold"/>
                                        <p:tgtEl>
                                          <p:spTgt spid="12"/>
                                        </p:tgtEl>
                                        <p:attrNameLst>
                                          <p:attrName>ppt_w</p:attrName>
                                        </p:attrNameLst>
                                      </p:cBhvr>
                                      <p:tavLst>
                                        <p:tav tm="0">
                                          <p:val>
                                            <p:fltVal val="0"/>
                                          </p:val>
                                        </p:tav>
                                        <p:tav tm="100000">
                                          <p:val>
                                            <p:strVal val="#ppt_w"/>
                                          </p:val>
                                        </p:tav>
                                      </p:tavLst>
                                    </p:anim>
                                    <p:anim calcmode="lin" valueType="num">
                                      <p:cBhvr>
                                        <p:cTn id="211" dur="500" fill="hold"/>
                                        <p:tgtEl>
                                          <p:spTgt spid="12"/>
                                        </p:tgtEl>
                                        <p:attrNameLst>
                                          <p:attrName>ppt_h</p:attrName>
                                        </p:attrNameLst>
                                      </p:cBhvr>
                                      <p:tavLst>
                                        <p:tav tm="0">
                                          <p:val>
                                            <p:fltVal val="0"/>
                                          </p:val>
                                        </p:tav>
                                        <p:tav tm="100000">
                                          <p:val>
                                            <p:strVal val="#ppt_h"/>
                                          </p:val>
                                        </p:tav>
                                      </p:tavLst>
                                    </p:anim>
                                    <p:animEffect transition="in" filter="fade">
                                      <p:cBhvr>
                                        <p:cTn id="212" dur="500"/>
                                        <p:tgtEl>
                                          <p:spTgt spid="12"/>
                                        </p:tgtEl>
                                      </p:cBhvr>
                                    </p:animEffect>
                                  </p:childTnLst>
                                </p:cTn>
                              </p:par>
                              <p:par>
                                <p:cTn id="213" presetID="53" presetClass="entr" presetSubtype="0" fill="hold" grpId="0" nodeType="withEffect">
                                  <p:stCondLst>
                                    <p:cond delay="0"/>
                                  </p:stCondLst>
                                  <p:childTnLst>
                                    <p:set>
                                      <p:cBhvr>
                                        <p:cTn id="214" dur="1" fill="hold">
                                          <p:stCondLst>
                                            <p:cond delay="0"/>
                                          </p:stCondLst>
                                        </p:cTn>
                                        <p:tgtEl>
                                          <p:spTgt spid="14"/>
                                        </p:tgtEl>
                                        <p:attrNameLst>
                                          <p:attrName>style.visibility</p:attrName>
                                        </p:attrNameLst>
                                      </p:cBhvr>
                                      <p:to>
                                        <p:strVal val="visible"/>
                                      </p:to>
                                    </p:set>
                                    <p:anim calcmode="lin" valueType="num">
                                      <p:cBhvr>
                                        <p:cTn id="215" dur="500" fill="hold"/>
                                        <p:tgtEl>
                                          <p:spTgt spid="14"/>
                                        </p:tgtEl>
                                        <p:attrNameLst>
                                          <p:attrName>ppt_w</p:attrName>
                                        </p:attrNameLst>
                                      </p:cBhvr>
                                      <p:tavLst>
                                        <p:tav tm="0">
                                          <p:val>
                                            <p:fltVal val="0"/>
                                          </p:val>
                                        </p:tav>
                                        <p:tav tm="100000">
                                          <p:val>
                                            <p:strVal val="#ppt_w"/>
                                          </p:val>
                                        </p:tav>
                                      </p:tavLst>
                                    </p:anim>
                                    <p:anim calcmode="lin" valueType="num">
                                      <p:cBhvr>
                                        <p:cTn id="216" dur="500" fill="hold"/>
                                        <p:tgtEl>
                                          <p:spTgt spid="14"/>
                                        </p:tgtEl>
                                        <p:attrNameLst>
                                          <p:attrName>ppt_h</p:attrName>
                                        </p:attrNameLst>
                                      </p:cBhvr>
                                      <p:tavLst>
                                        <p:tav tm="0">
                                          <p:val>
                                            <p:fltVal val="0"/>
                                          </p:val>
                                        </p:tav>
                                        <p:tav tm="100000">
                                          <p:val>
                                            <p:strVal val="#ppt_h"/>
                                          </p:val>
                                        </p:tav>
                                      </p:tavLst>
                                    </p:anim>
                                    <p:animEffect transition="in" filter="fade">
                                      <p:cBhvr>
                                        <p:cTn id="217" dur="500"/>
                                        <p:tgtEl>
                                          <p:spTgt spid="14"/>
                                        </p:tgtEl>
                                      </p:cBhvr>
                                    </p:animEffect>
                                  </p:childTnLst>
                                </p:cTn>
                              </p:par>
                              <p:par>
                                <p:cTn id="218" presetID="53" presetClass="entr" presetSubtype="0" fill="hold" grpId="0" nodeType="withEffect">
                                  <p:stCondLst>
                                    <p:cond delay="0"/>
                                  </p:stCondLst>
                                  <p:childTnLst>
                                    <p:set>
                                      <p:cBhvr>
                                        <p:cTn id="219" dur="1" fill="hold">
                                          <p:stCondLst>
                                            <p:cond delay="0"/>
                                          </p:stCondLst>
                                        </p:cTn>
                                        <p:tgtEl>
                                          <p:spTgt spid="15"/>
                                        </p:tgtEl>
                                        <p:attrNameLst>
                                          <p:attrName>style.visibility</p:attrName>
                                        </p:attrNameLst>
                                      </p:cBhvr>
                                      <p:to>
                                        <p:strVal val="visible"/>
                                      </p:to>
                                    </p:set>
                                    <p:anim calcmode="lin" valueType="num">
                                      <p:cBhvr>
                                        <p:cTn id="220" dur="500" fill="hold"/>
                                        <p:tgtEl>
                                          <p:spTgt spid="15"/>
                                        </p:tgtEl>
                                        <p:attrNameLst>
                                          <p:attrName>ppt_w</p:attrName>
                                        </p:attrNameLst>
                                      </p:cBhvr>
                                      <p:tavLst>
                                        <p:tav tm="0">
                                          <p:val>
                                            <p:fltVal val="0"/>
                                          </p:val>
                                        </p:tav>
                                        <p:tav tm="100000">
                                          <p:val>
                                            <p:strVal val="#ppt_w"/>
                                          </p:val>
                                        </p:tav>
                                      </p:tavLst>
                                    </p:anim>
                                    <p:anim calcmode="lin" valueType="num">
                                      <p:cBhvr>
                                        <p:cTn id="221" dur="500" fill="hold"/>
                                        <p:tgtEl>
                                          <p:spTgt spid="15"/>
                                        </p:tgtEl>
                                        <p:attrNameLst>
                                          <p:attrName>ppt_h</p:attrName>
                                        </p:attrNameLst>
                                      </p:cBhvr>
                                      <p:tavLst>
                                        <p:tav tm="0">
                                          <p:val>
                                            <p:fltVal val="0"/>
                                          </p:val>
                                        </p:tav>
                                        <p:tav tm="100000">
                                          <p:val>
                                            <p:strVal val="#ppt_h"/>
                                          </p:val>
                                        </p:tav>
                                      </p:tavLst>
                                    </p:anim>
                                    <p:animEffect transition="in" filter="fade">
                                      <p:cBhvr>
                                        <p:cTn id="222" dur="500"/>
                                        <p:tgtEl>
                                          <p:spTgt spid="15"/>
                                        </p:tgtEl>
                                      </p:cBhvr>
                                    </p:animEffect>
                                  </p:childTnLst>
                                </p:cTn>
                              </p:par>
                              <p:par>
                                <p:cTn id="223" presetID="53" presetClass="entr" presetSubtype="0" fill="hold" grpId="0" nodeType="withEffect">
                                  <p:stCondLst>
                                    <p:cond delay="0"/>
                                  </p:stCondLst>
                                  <p:childTnLst>
                                    <p:set>
                                      <p:cBhvr>
                                        <p:cTn id="224" dur="1" fill="hold">
                                          <p:stCondLst>
                                            <p:cond delay="0"/>
                                          </p:stCondLst>
                                        </p:cTn>
                                        <p:tgtEl>
                                          <p:spTgt spid="16"/>
                                        </p:tgtEl>
                                        <p:attrNameLst>
                                          <p:attrName>style.visibility</p:attrName>
                                        </p:attrNameLst>
                                      </p:cBhvr>
                                      <p:to>
                                        <p:strVal val="visible"/>
                                      </p:to>
                                    </p:set>
                                    <p:anim calcmode="lin" valueType="num">
                                      <p:cBhvr>
                                        <p:cTn id="225" dur="500" fill="hold"/>
                                        <p:tgtEl>
                                          <p:spTgt spid="16"/>
                                        </p:tgtEl>
                                        <p:attrNameLst>
                                          <p:attrName>ppt_w</p:attrName>
                                        </p:attrNameLst>
                                      </p:cBhvr>
                                      <p:tavLst>
                                        <p:tav tm="0">
                                          <p:val>
                                            <p:fltVal val="0"/>
                                          </p:val>
                                        </p:tav>
                                        <p:tav tm="100000">
                                          <p:val>
                                            <p:strVal val="#ppt_w"/>
                                          </p:val>
                                        </p:tav>
                                      </p:tavLst>
                                    </p:anim>
                                    <p:anim calcmode="lin" valueType="num">
                                      <p:cBhvr>
                                        <p:cTn id="226" dur="500" fill="hold"/>
                                        <p:tgtEl>
                                          <p:spTgt spid="16"/>
                                        </p:tgtEl>
                                        <p:attrNameLst>
                                          <p:attrName>ppt_h</p:attrName>
                                        </p:attrNameLst>
                                      </p:cBhvr>
                                      <p:tavLst>
                                        <p:tav tm="0">
                                          <p:val>
                                            <p:fltVal val="0"/>
                                          </p:val>
                                        </p:tav>
                                        <p:tav tm="100000">
                                          <p:val>
                                            <p:strVal val="#ppt_h"/>
                                          </p:val>
                                        </p:tav>
                                      </p:tavLst>
                                    </p:anim>
                                    <p:animEffect transition="in" filter="fade">
                                      <p:cBhvr>
                                        <p:cTn id="227" dur="500"/>
                                        <p:tgtEl>
                                          <p:spTgt spid="16"/>
                                        </p:tgtEl>
                                      </p:cBhvr>
                                    </p:animEffect>
                                  </p:childTnLst>
                                </p:cTn>
                              </p:par>
                              <p:par>
                                <p:cTn id="228" presetID="53" presetClass="entr" presetSubtype="0" fill="hold" grpId="0" nodeType="withEffect">
                                  <p:stCondLst>
                                    <p:cond delay="0"/>
                                  </p:stCondLst>
                                  <p:childTnLst>
                                    <p:set>
                                      <p:cBhvr>
                                        <p:cTn id="229" dur="1" fill="hold">
                                          <p:stCondLst>
                                            <p:cond delay="0"/>
                                          </p:stCondLst>
                                        </p:cTn>
                                        <p:tgtEl>
                                          <p:spTgt spid="13"/>
                                        </p:tgtEl>
                                        <p:attrNameLst>
                                          <p:attrName>style.visibility</p:attrName>
                                        </p:attrNameLst>
                                      </p:cBhvr>
                                      <p:to>
                                        <p:strVal val="visible"/>
                                      </p:to>
                                    </p:set>
                                    <p:anim calcmode="lin" valueType="num">
                                      <p:cBhvr>
                                        <p:cTn id="230" dur="500" fill="hold"/>
                                        <p:tgtEl>
                                          <p:spTgt spid="13"/>
                                        </p:tgtEl>
                                        <p:attrNameLst>
                                          <p:attrName>ppt_w</p:attrName>
                                        </p:attrNameLst>
                                      </p:cBhvr>
                                      <p:tavLst>
                                        <p:tav tm="0">
                                          <p:val>
                                            <p:fltVal val="0"/>
                                          </p:val>
                                        </p:tav>
                                        <p:tav tm="100000">
                                          <p:val>
                                            <p:strVal val="#ppt_w"/>
                                          </p:val>
                                        </p:tav>
                                      </p:tavLst>
                                    </p:anim>
                                    <p:anim calcmode="lin" valueType="num">
                                      <p:cBhvr>
                                        <p:cTn id="231" dur="500" fill="hold"/>
                                        <p:tgtEl>
                                          <p:spTgt spid="13"/>
                                        </p:tgtEl>
                                        <p:attrNameLst>
                                          <p:attrName>ppt_h</p:attrName>
                                        </p:attrNameLst>
                                      </p:cBhvr>
                                      <p:tavLst>
                                        <p:tav tm="0">
                                          <p:val>
                                            <p:fltVal val="0"/>
                                          </p:val>
                                        </p:tav>
                                        <p:tav tm="100000">
                                          <p:val>
                                            <p:strVal val="#ppt_h"/>
                                          </p:val>
                                        </p:tav>
                                      </p:tavLst>
                                    </p:anim>
                                    <p:animEffect transition="in" filter="fade">
                                      <p:cBhvr>
                                        <p:cTn id="2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9" grpId="0" animBg="1"/>
      <p:bldP spid="10" grpId="0" animBg="1"/>
      <p:bldP spid="11" grpId="0" animBg="1"/>
      <p:bldP spid="12" grpId="0" animBg="1"/>
      <p:bldP spid="13" grpId="0" animBg="1"/>
      <p:bldP spid="14" grpId="0" animBg="1"/>
      <p:bldP spid="15" grpId="0" animBg="1"/>
      <p:bldP spid="16" grpId="0" animBg="1"/>
      <p:bldP spid="17" grpId="0" animBg="1"/>
      <p:bldP spid="17" grpId="1" animBg="1"/>
      <p:bldP spid="18" grpId="0" animBg="1"/>
      <p:bldP spid="18" grpId="1" animBg="1"/>
      <p:bldP spid="19" grpId="0" animBg="1"/>
      <p:bldP spid="19" grpId="1" animBg="1"/>
      <p:bldP spid="20" grpId="0" animBg="1"/>
      <p:bldP spid="2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1"/>
          <p:cNvSpPr txBox="1">
            <a:spLocks/>
          </p:cNvSpPr>
          <p:nvPr/>
        </p:nvSpPr>
        <p:spPr bwMode="auto">
          <a:xfrm>
            <a:off x="6938963" y="3845893"/>
            <a:ext cx="2133600" cy="365125"/>
          </a:xfrm>
          <a:prstGeom prst="rect">
            <a:avLst/>
          </a:prstGeom>
          <a:noFill/>
          <a:ln w="9525">
            <a:noFill/>
            <a:miter lim="800000"/>
            <a:headEnd/>
            <a:tailEnd/>
          </a:ln>
        </p:spPr>
        <p:txBody>
          <a:bodyPr anchor="ctr"/>
          <a:lstStyle/>
          <a:p>
            <a:pPr algn="ctr"/>
            <a:fld id="{52030D77-7FD8-46DC-85A4-4C06F5F55A3A}" type="slidenum">
              <a:rPr lang="it-IT" sz="1400" b="1">
                <a:latin typeface="Calibri" pitchFamily="34" charset="0"/>
              </a:rPr>
              <a:pPr algn="ctr"/>
              <a:t>11</a:t>
            </a:fld>
            <a:endParaRPr lang="it-IT" sz="1400" b="1">
              <a:latin typeface="Calibri" pitchFamily="34" charset="0"/>
            </a:endParaRPr>
          </a:p>
        </p:txBody>
      </p:sp>
      <p:pic>
        <p:nvPicPr>
          <p:cNvPr id="17" name="Picture 55" descr="784836-001_75client.jpg"/>
          <p:cNvPicPr>
            <a:picLocks noChangeAspect="1"/>
          </p:cNvPicPr>
          <p:nvPr/>
        </p:nvPicPr>
        <p:blipFill>
          <a:blip r:embed="rId4" cstate="print"/>
          <a:srcRect/>
          <a:stretch>
            <a:fillRect/>
          </a:stretch>
        </p:blipFill>
        <p:spPr bwMode="auto">
          <a:xfrm>
            <a:off x="5962650" y="2348880"/>
            <a:ext cx="1196975" cy="1196975"/>
          </a:xfrm>
          <a:prstGeom prst="rect">
            <a:avLst/>
          </a:prstGeom>
          <a:noFill/>
          <a:ln w="9525">
            <a:noFill/>
            <a:miter lim="800000"/>
            <a:headEnd/>
            <a:tailEnd/>
          </a:ln>
        </p:spPr>
      </p:pic>
      <p:pic>
        <p:nvPicPr>
          <p:cNvPr id="18" name="Picture 35" descr="sb10066490v-001_75client_lo.jpg"/>
          <p:cNvPicPr>
            <a:picLocks noChangeAspect="1"/>
          </p:cNvPicPr>
          <p:nvPr/>
        </p:nvPicPr>
        <p:blipFill>
          <a:blip r:embed="rId5" cstate="print"/>
          <a:srcRect/>
          <a:stretch>
            <a:fillRect/>
          </a:stretch>
        </p:blipFill>
        <p:spPr bwMode="auto">
          <a:xfrm>
            <a:off x="679450" y="2348880"/>
            <a:ext cx="1196975" cy="1196975"/>
          </a:xfrm>
          <a:prstGeom prst="rect">
            <a:avLst/>
          </a:prstGeom>
          <a:noFill/>
          <a:ln w="9525">
            <a:noFill/>
            <a:miter lim="800000"/>
            <a:headEnd/>
            <a:tailEnd/>
          </a:ln>
        </p:spPr>
      </p:pic>
      <p:pic>
        <p:nvPicPr>
          <p:cNvPr id="19" name="Picture 38" descr="10049342_75client_lo.jpg"/>
          <p:cNvPicPr>
            <a:picLocks noChangeAspect="1"/>
          </p:cNvPicPr>
          <p:nvPr/>
        </p:nvPicPr>
        <p:blipFill>
          <a:blip r:embed="rId6" cstate="print"/>
          <a:srcRect/>
          <a:stretch>
            <a:fillRect/>
          </a:stretch>
        </p:blipFill>
        <p:spPr bwMode="auto">
          <a:xfrm>
            <a:off x="5962650" y="4274518"/>
            <a:ext cx="1196975" cy="1198562"/>
          </a:xfrm>
          <a:prstGeom prst="rect">
            <a:avLst/>
          </a:prstGeom>
          <a:noFill/>
          <a:ln w="9525">
            <a:noFill/>
            <a:miter lim="800000"/>
            <a:headEnd/>
            <a:tailEnd/>
          </a:ln>
        </p:spPr>
      </p:pic>
      <p:pic>
        <p:nvPicPr>
          <p:cNvPr id="20" name="Picture 39" descr="10049983_75client_lo.jpg"/>
          <p:cNvPicPr>
            <a:picLocks noChangeAspect="1"/>
          </p:cNvPicPr>
          <p:nvPr/>
        </p:nvPicPr>
        <p:blipFill>
          <a:blip r:embed="rId7" cstate="print"/>
          <a:srcRect/>
          <a:stretch>
            <a:fillRect/>
          </a:stretch>
        </p:blipFill>
        <p:spPr bwMode="auto">
          <a:xfrm>
            <a:off x="4641850" y="2348880"/>
            <a:ext cx="1196975" cy="1196975"/>
          </a:xfrm>
          <a:prstGeom prst="rect">
            <a:avLst/>
          </a:prstGeom>
          <a:noFill/>
          <a:ln w="9525">
            <a:noFill/>
            <a:miter lim="800000"/>
            <a:headEnd/>
            <a:tailEnd/>
          </a:ln>
        </p:spPr>
      </p:pic>
      <p:pic>
        <p:nvPicPr>
          <p:cNvPr id="21" name="Picture 40" descr="81478180_r1_LG_lo.jpg"/>
          <p:cNvPicPr>
            <a:picLocks noChangeAspect="1"/>
          </p:cNvPicPr>
          <p:nvPr/>
        </p:nvPicPr>
        <p:blipFill>
          <a:blip r:embed="rId8" cstate="print"/>
          <a:srcRect/>
          <a:stretch>
            <a:fillRect/>
          </a:stretch>
        </p:blipFill>
        <p:spPr bwMode="auto">
          <a:xfrm>
            <a:off x="3321050" y="2348880"/>
            <a:ext cx="1196975" cy="1196975"/>
          </a:xfrm>
          <a:prstGeom prst="rect">
            <a:avLst/>
          </a:prstGeom>
          <a:noFill/>
          <a:ln w="9525">
            <a:noFill/>
            <a:miter lim="800000"/>
            <a:headEnd/>
            <a:tailEnd/>
          </a:ln>
        </p:spPr>
      </p:pic>
      <p:pic>
        <p:nvPicPr>
          <p:cNvPr id="22" name="Picture 41" descr="81847247_75client_lo.jpg"/>
          <p:cNvPicPr>
            <a:picLocks noChangeAspect="1"/>
          </p:cNvPicPr>
          <p:nvPr/>
        </p:nvPicPr>
        <p:blipFill>
          <a:blip r:embed="rId9" cstate="print"/>
          <a:srcRect/>
          <a:stretch>
            <a:fillRect/>
          </a:stretch>
        </p:blipFill>
        <p:spPr bwMode="auto">
          <a:xfrm>
            <a:off x="679450" y="4274518"/>
            <a:ext cx="1196975" cy="1198562"/>
          </a:xfrm>
          <a:prstGeom prst="rect">
            <a:avLst/>
          </a:prstGeom>
          <a:noFill/>
          <a:ln w="9525">
            <a:noFill/>
            <a:miter lim="800000"/>
            <a:headEnd/>
            <a:tailEnd/>
          </a:ln>
        </p:spPr>
      </p:pic>
      <p:pic>
        <p:nvPicPr>
          <p:cNvPr id="23" name="Picture 46" descr="200220255-001_75client_lo.jpg"/>
          <p:cNvPicPr>
            <a:picLocks noChangeAspect="1"/>
          </p:cNvPicPr>
          <p:nvPr/>
        </p:nvPicPr>
        <p:blipFill>
          <a:blip r:embed="rId10" cstate="print"/>
          <a:srcRect/>
          <a:stretch>
            <a:fillRect/>
          </a:stretch>
        </p:blipFill>
        <p:spPr bwMode="auto">
          <a:xfrm>
            <a:off x="2000250" y="2348880"/>
            <a:ext cx="1196975" cy="1196975"/>
          </a:xfrm>
          <a:prstGeom prst="rect">
            <a:avLst/>
          </a:prstGeom>
          <a:noFill/>
          <a:ln w="9525">
            <a:noFill/>
            <a:miter lim="800000"/>
            <a:headEnd/>
            <a:tailEnd/>
          </a:ln>
        </p:spPr>
      </p:pic>
      <p:pic>
        <p:nvPicPr>
          <p:cNvPr id="24" name="Picture 48" descr="200255356-003_r2_lo.jpg"/>
          <p:cNvPicPr>
            <a:picLocks noChangeAspect="1"/>
          </p:cNvPicPr>
          <p:nvPr/>
        </p:nvPicPr>
        <p:blipFill>
          <a:blip r:embed="rId11" cstate="print"/>
          <a:srcRect/>
          <a:stretch>
            <a:fillRect/>
          </a:stretch>
        </p:blipFill>
        <p:spPr bwMode="auto">
          <a:xfrm>
            <a:off x="7283450" y="2348880"/>
            <a:ext cx="1196975" cy="1196975"/>
          </a:xfrm>
          <a:prstGeom prst="rect">
            <a:avLst/>
          </a:prstGeom>
          <a:noFill/>
          <a:ln w="9525">
            <a:noFill/>
            <a:miter lim="800000"/>
            <a:headEnd/>
            <a:tailEnd/>
          </a:ln>
        </p:spPr>
      </p:pic>
      <p:pic>
        <p:nvPicPr>
          <p:cNvPr id="25" name="Picture 49" descr="200516668-001_75client_lo.jpg"/>
          <p:cNvPicPr>
            <a:picLocks noChangeAspect="1"/>
          </p:cNvPicPr>
          <p:nvPr/>
        </p:nvPicPr>
        <p:blipFill>
          <a:blip r:embed="rId12" cstate="print"/>
          <a:srcRect/>
          <a:stretch>
            <a:fillRect/>
          </a:stretch>
        </p:blipFill>
        <p:spPr bwMode="auto">
          <a:xfrm>
            <a:off x="2000250" y="4274518"/>
            <a:ext cx="1196975" cy="1198562"/>
          </a:xfrm>
          <a:prstGeom prst="rect">
            <a:avLst/>
          </a:prstGeom>
          <a:noFill/>
          <a:ln w="9525">
            <a:noFill/>
            <a:miter lim="800000"/>
            <a:headEnd/>
            <a:tailEnd/>
          </a:ln>
        </p:spPr>
      </p:pic>
      <p:pic>
        <p:nvPicPr>
          <p:cNvPr id="26" name="Picture 51" descr="AAKQ001079_CORBIS_75client_lo.jpg"/>
          <p:cNvPicPr>
            <a:picLocks noChangeAspect="1"/>
          </p:cNvPicPr>
          <p:nvPr/>
        </p:nvPicPr>
        <p:blipFill>
          <a:blip r:embed="rId13" cstate="print"/>
          <a:srcRect/>
          <a:stretch>
            <a:fillRect/>
          </a:stretch>
        </p:blipFill>
        <p:spPr bwMode="auto">
          <a:xfrm>
            <a:off x="4641850" y="4274518"/>
            <a:ext cx="1196975" cy="1198562"/>
          </a:xfrm>
          <a:prstGeom prst="rect">
            <a:avLst/>
          </a:prstGeom>
          <a:noFill/>
          <a:ln w="9525">
            <a:noFill/>
            <a:miter lim="800000"/>
            <a:headEnd/>
            <a:tailEnd/>
          </a:ln>
        </p:spPr>
      </p:pic>
      <p:pic>
        <p:nvPicPr>
          <p:cNvPr id="27" name="Picture 53" descr="BXP0036557_rp1.jpg"/>
          <p:cNvPicPr>
            <a:picLocks noChangeAspect="1"/>
          </p:cNvPicPr>
          <p:nvPr/>
        </p:nvPicPr>
        <p:blipFill>
          <a:blip r:embed="rId14" cstate="print"/>
          <a:srcRect/>
          <a:stretch>
            <a:fillRect/>
          </a:stretch>
        </p:blipFill>
        <p:spPr bwMode="auto">
          <a:xfrm>
            <a:off x="3321050" y="4274518"/>
            <a:ext cx="1196975" cy="1198562"/>
          </a:xfrm>
          <a:prstGeom prst="rect">
            <a:avLst/>
          </a:prstGeom>
          <a:noFill/>
          <a:ln w="9525">
            <a:noFill/>
            <a:miter lim="800000"/>
            <a:headEnd/>
            <a:tailEnd/>
          </a:ln>
        </p:spPr>
      </p:pic>
      <p:pic>
        <p:nvPicPr>
          <p:cNvPr id="28" name="Picture 54" descr="sb10063136j-001.jpg"/>
          <p:cNvPicPr>
            <a:picLocks noChangeAspect="1"/>
          </p:cNvPicPr>
          <p:nvPr/>
        </p:nvPicPr>
        <p:blipFill>
          <a:blip r:embed="rId15" cstate="print"/>
          <a:srcRect/>
          <a:stretch>
            <a:fillRect/>
          </a:stretch>
        </p:blipFill>
        <p:spPr bwMode="auto">
          <a:xfrm>
            <a:off x="7283450" y="4274518"/>
            <a:ext cx="1196975" cy="1198562"/>
          </a:xfrm>
          <a:prstGeom prst="rect">
            <a:avLst/>
          </a:prstGeom>
          <a:noFill/>
          <a:ln w="9525">
            <a:noFill/>
            <a:miter lim="800000"/>
            <a:headEnd/>
            <a:tailEnd/>
          </a:ln>
        </p:spPr>
      </p:pic>
      <p:sp>
        <p:nvSpPr>
          <p:cNvPr id="29" name="Rectangle 2"/>
          <p:cNvSpPr txBox="1">
            <a:spLocks noChangeArrowheads="1"/>
          </p:cNvSpPr>
          <p:nvPr/>
        </p:nvSpPr>
        <p:spPr>
          <a:xfrm>
            <a:off x="428596" y="428604"/>
            <a:ext cx="8429684" cy="1848268"/>
          </a:xfrm>
          <a:prstGeom prst="rect">
            <a:avLst/>
          </a:prstGeom>
        </p:spPr>
        <p:txBody>
          <a:bodyPr anchor="ctr">
            <a:normAutofit fontScale="60000" lnSpcReduction="20000"/>
          </a:bodyPr>
          <a:lstStyle/>
          <a:p>
            <a:pPr algn="ctr" fontAlgn="auto">
              <a:spcBef>
                <a:spcPts val="0"/>
              </a:spcBef>
              <a:spcAft>
                <a:spcPts val="0"/>
              </a:spcAft>
              <a:defRPr/>
            </a:pPr>
            <a:r>
              <a:rPr lang="en-US" sz="3800" b="1" i="1" dirty="0">
                <a:ln w="19050">
                  <a:solidFill>
                    <a:schemeClr val="tx2">
                      <a:tint val="1000"/>
                    </a:schemeClr>
                  </a:solidFill>
                  <a:prstDash val="solid"/>
                </a:ln>
                <a:solidFill>
                  <a:schemeClr val="accent1">
                    <a:lumMod val="75000"/>
                  </a:schemeClr>
                </a:solidFill>
                <a:effectLst>
                  <a:outerShdw blurRad="50000" dist="50800" dir="7500000" algn="tl">
                    <a:srgbClr val="000000">
                      <a:shade val="5000"/>
                      <a:alpha val="35000"/>
                    </a:srgbClr>
                  </a:outerShdw>
                </a:effectLst>
                <a:latin typeface="+mn-lt"/>
                <a:cs typeface="+mn-cs"/>
              </a:rPr>
              <a:t>Complex Service Systems as the base of a Smarter Planet</a:t>
            </a:r>
            <a:r>
              <a:rPr lang="en-US" sz="3400" dirty="0">
                <a:solidFill>
                  <a:schemeClr val="accent1">
                    <a:lumMod val="75000"/>
                  </a:schemeClr>
                </a:solidFill>
                <a:latin typeface="+mj-lt"/>
                <a:ea typeface="+mj-ea"/>
                <a:cs typeface="+mj-cs"/>
              </a:rPr>
              <a:t>…</a:t>
            </a:r>
            <a:r>
              <a:rPr lang="en-US" sz="4400" dirty="0">
                <a:solidFill>
                  <a:schemeClr val="accent1">
                    <a:lumMod val="75000"/>
                  </a:schemeClr>
                </a:solidFill>
                <a:latin typeface="+mj-lt"/>
                <a:ea typeface="+mj-ea"/>
                <a:cs typeface="+mj-cs"/>
              </a:rPr>
              <a:t/>
            </a:r>
            <a:br>
              <a:rPr lang="en-US" sz="4400" dirty="0">
                <a:solidFill>
                  <a:schemeClr val="accent1">
                    <a:lumMod val="75000"/>
                  </a:schemeClr>
                </a:solidFill>
                <a:latin typeface="+mj-lt"/>
                <a:ea typeface="+mj-ea"/>
                <a:cs typeface="+mj-cs"/>
              </a:rPr>
            </a:br>
            <a:r>
              <a:rPr lang="en-US" sz="4000" i="1" dirty="0">
                <a:latin typeface="+mj-lt"/>
                <a:ea typeface="+mj-ea"/>
                <a:cs typeface="+mj-cs"/>
              </a:rPr>
              <a:t>iterative, interactive, instrumented, interconnected, intelligent</a:t>
            </a:r>
            <a:r>
              <a:rPr lang="en-US" sz="4400" i="1" dirty="0">
                <a:latin typeface="+mj-lt"/>
                <a:ea typeface="+mj-ea"/>
                <a:cs typeface="+mj-cs"/>
              </a:rPr>
              <a:t/>
            </a:r>
            <a:br>
              <a:rPr lang="en-US" sz="4400" i="1" dirty="0">
                <a:latin typeface="+mj-lt"/>
                <a:ea typeface="+mj-ea"/>
                <a:cs typeface="+mj-cs"/>
              </a:rPr>
            </a:br>
            <a:endParaRPr lang="en-US" sz="4400" i="1" dirty="0" smtClean="0">
              <a:latin typeface="+mj-lt"/>
              <a:ea typeface="+mj-ea"/>
              <a:cs typeface="+mj-cs"/>
            </a:endParaRPr>
          </a:p>
          <a:p>
            <a:pPr algn="ctr" fontAlgn="auto">
              <a:spcBef>
                <a:spcPts val="0"/>
              </a:spcBef>
              <a:spcAft>
                <a:spcPts val="0"/>
              </a:spcAft>
              <a:defRPr/>
            </a:pPr>
            <a:endParaRPr lang="en-US" sz="4400" i="1" dirty="0">
              <a:latin typeface="+mj-lt"/>
              <a:ea typeface="+mj-ea"/>
              <a:cs typeface="+mj-cs"/>
            </a:endParaRPr>
          </a:p>
          <a:p>
            <a:pPr algn="ctr" fontAlgn="auto">
              <a:spcBef>
                <a:spcPts val="0"/>
              </a:spcBef>
              <a:spcAft>
                <a:spcPts val="0"/>
              </a:spcAft>
              <a:defRPr/>
            </a:pPr>
            <a:r>
              <a:rPr lang="en-US" sz="4400" i="1" dirty="0">
                <a:latin typeface="+mj-lt"/>
                <a:ea typeface="+mj-ea"/>
                <a:cs typeface="+mj-cs"/>
              </a:rPr>
              <a:t>S.M.A.R.T.: Specific, Measurable, Agreed, Realistic and Timely </a:t>
            </a:r>
          </a:p>
          <a:p>
            <a:pPr algn="ctr" fontAlgn="auto">
              <a:spcBef>
                <a:spcPts val="0"/>
              </a:spcBef>
              <a:spcAft>
                <a:spcPts val="0"/>
              </a:spcAft>
              <a:defRPr/>
            </a:pPr>
            <a:r>
              <a:rPr lang="en-US" sz="2000" i="1" dirty="0">
                <a:latin typeface="+mj-lt"/>
                <a:ea typeface="+mj-ea"/>
                <a:cs typeface="+mj-cs"/>
              </a:rPr>
              <a:t>(More measurement data, More networks, More learning and adaptation)</a:t>
            </a:r>
          </a:p>
        </p:txBody>
      </p:sp>
      <p:sp>
        <p:nvSpPr>
          <p:cNvPr id="30" name="Rectangle 4"/>
          <p:cNvSpPr txBox="1">
            <a:spLocks noChangeArrowheads="1"/>
          </p:cNvSpPr>
          <p:nvPr/>
        </p:nvSpPr>
        <p:spPr bwMode="auto">
          <a:xfrm>
            <a:off x="588963" y="3544268"/>
            <a:ext cx="1189037" cy="536575"/>
          </a:xfrm>
          <a:prstGeom prst="rect">
            <a:avLst/>
          </a:prstGeom>
          <a:noFill/>
          <a:ln w="9525">
            <a:noFill/>
            <a:miter lim="800000"/>
            <a:headEnd/>
            <a:tailEnd/>
          </a:ln>
        </p:spPr>
        <p:txBody>
          <a:bodyPr anchor="b"/>
          <a:lstStyle/>
          <a:p>
            <a:pPr eaLnBrk="0" hangingPunct="0">
              <a:spcAft>
                <a:spcPct val="100000"/>
              </a:spcAft>
              <a:buClr>
                <a:schemeClr val="bg2"/>
              </a:buClr>
              <a:buSzPct val="85000"/>
            </a:pPr>
            <a:r>
              <a:rPr lang="en-US" sz="1400">
                <a:latin typeface="Calibri" pitchFamily="34" charset="0"/>
                <a:ea typeface="MS PGothic" pitchFamily="34" charset="-128"/>
              </a:rPr>
              <a:t>Smart traffic  systems </a:t>
            </a:r>
          </a:p>
        </p:txBody>
      </p:sp>
      <p:sp>
        <p:nvSpPr>
          <p:cNvPr id="31" name="Rectangle 5"/>
          <p:cNvSpPr txBox="1">
            <a:spLocks noChangeArrowheads="1"/>
          </p:cNvSpPr>
          <p:nvPr/>
        </p:nvSpPr>
        <p:spPr bwMode="auto">
          <a:xfrm>
            <a:off x="588963" y="5517530"/>
            <a:ext cx="1189037" cy="468313"/>
          </a:xfrm>
          <a:prstGeom prst="rect">
            <a:avLst/>
          </a:prstGeom>
          <a:noFill/>
          <a:ln w="9525">
            <a:noFill/>
            <a:miter lim="800000"/>
            <a:headEnd/>
            <a:tailEnd/>
          </a:ln>
        </p:spPr>
        <p:txBody>
          <a:bodyPr rIns="0" anchor="b"/>
          <a:lstStyle/>
          <a:p>
            <a:pPr eaLnBrk="0" hangingPunct="0">
              <a:spcAft>
                <a:spcPct val="100000"/>
              </a:spcAft>
              <a:buClr>
                <a:schemeClr val="bg2"/>
              </a:buClr>
              <a:buSzPct val="85000"/>
            </a:pPr>
            <a:r>
              <a:rPr lang="en-US" sz="1400">
                <a:latin typeface="Calibri" pitchFamily="34" charset="0"/>
                <a:ea typeface="MS PGothic" pitchFamily="34" charset="-128"/>
              </a:rPr>
              <a:t>Smart water management </a:t>
            </a:r>
          </a:p>
        </p:txBody>
      </p:sp>
      <p:sp>
        <p:nvSpPr>
          <p:cNvPr id="32" name="Rectangle 43"/>
          <p:cNvSpPr>
            <a:spLocks noChangeArrowheads="1"/>
          </p:cNvSpPr>
          <p:nvPr/>
        </p:nvSpPr>
        <p:spPr bwMode="auto">
          <a:xfrm>
            <a:off x="5853113" y="3558555"/>
            <a:ext cx="1419225" cy="523875"/>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energy grids</a:t>
            </a:r>
          </a:p>
        </p:txBody>
      </p:sp>
      <p:sp>
        <p:nvSpPr>
          <p:cNvPr id="33" name="Rectangle 44"/>
          <p:cNvSpPr>
            <a:spLocks noChangeArrowheads="1"/>
          </p:cNvSpPr>
          <p:nvPr/>
        </p:nvSpPr>
        <p:spPr bwMode="auto">
          <a:xfrm>
            <a:off x="4535488" y="3563318"/>
            <a:ext cx="1187450" cy="523875"/>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healthcare</a:t>
            </a:r>
          </a:p>
        </p:txBody>
      </p:sp>
      <p:sp>
        <p:nvSpPr>
          <p:cNvPr id="34" name="Rectangle 45"/>
          <p:cNvSpPr>
            <a:spLocks noChangeArrowheads="1"/>
          </p:cNvSpPr>
          <p:nvPr/>
        </p:nvSpPr>
        <p:spPr bwMode="auto">
          <a:xfrm>
            <a:off x="3219450" y="3563318"/>
            <a:ext cx="1187450" cy="523875"/>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food systems </a:t>
            </a:r>
          </a:p>
        </p:txBody>
      </p:sp>
      <p:sp>
        <p:nvSpPr>
          <p:cNvPr id="35" name="Rectangle 41"/>
          <p:cNvSpPr>
            <a:spLocks noChangeArrowheads="1"/>
          </p:cNvSpPr>
          <p:nvPr/>
        </p:nvSpPr>
        <p:spPr bwMode="auto">
          <a:xfrm>
            <a:off x="1898650" y="3544268"/>
            <a:ext cx="1189038" cy="738187"/>
          </a:xfrm>
          <a:prstGeom prst="rect">
            <a:avLst/>
          </a:prstGeom>
          <a:noFill/>
          <a:ln w="9525">
            <a:noFill/>
            <a:miter lim="800000"/>
            <a:headEnd/>
            <a:tailEnd/>
          </a:ln>
        </p:spPr>
        <p:txBody>
          <a:bodyPr rIns="0"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Intelligent     oil field technologies </a:t>
            </a:r>
          </a:p>
        </p:txBody>
      </p:sp>
      <p:sp>
        <p:nvSpPr>
          <p:cNvPr id="36" name="Rectangle 47"/>
          <p:cNvSpPr>
            <a:spLocks noChangeArrowheads="1"/>
          </p:cNvSpPr>
          <p:nvPr/>
        </p:nvSpPr>
        <p:spPr bwMode="auto">
          <a:xfrm>
            <a:off x="5853113" y="5468318"/>
            <a:ext cx="1185862" cy="307975"/>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regions</a:t>
            </a:r>
          </a:p>
        </p:txBody>
      </p:sp>
      <p:sp>
        <p:nvSpPr>
          <p:cNvPr id="37" name="Rectangle 48"/>
          <p:cNvSpPr>
            <a:spLocks noChangeArrowheads="1"/>
          </p:cNvSpPr>
          <p:nvPr/>
        </p:nvSpPr>
        <p:spPr bwMode="auto">
          <a:xfrm>
            <a:off x="4535488" y="5468318"/>
            <a:ext cx="1187450" cy="523875"/>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a:t>
            </a:r>
            <a:br>
              <a:rPr lang="en-US" sz="1400">
                <a:latin typeface="Calibri" pitchFamily="34" charset="0"/>
                <a:ea typeface="MS PGothic" pitchFamily="34" charset="-128"/>
              </a:rPr>
            </a:br>
            <a:r>
              <a:rPr lang="en-US" sz="1400">
                <a:latin typeface="Calibri" pitchFamily="34" charset="0"/>
                <a:ea typeface="MS PGothic" pitchFamily="34" charset="-128"/>
              </a:rPr>
              <a:t>weather </a:t>
            </a:r>
          </a:p>
        </p:txBody>
      </p:sp>
      <p:sp>
        <p:nvSpPr>
          <p:cNvPr id="38" name="Rectangle 44"/>
          <p:cNvSpPr>
            <a:spLocks noChangeArrowheads="1"/>
          </p:cNvSpPr>
          <p:nvPr/>
        </p:nvSpPr>
        <p:spPr bwMode="auto">
          <a:xfrm>
            <a:off x="3219450" y="5468318"/>
            <a:ext cx="1187450" cy="523875"/>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countries</a:t>
            </a:r>
          </a:p>
        </p:txBody>
      </p:sp>
      <p:sp>
        <p:nvSpPr>
          <p:cNvPr id="39" name="Rectangle 50"/>
          <p:cNvSpPr>
            <a:spLocks noChangeArrowheads="1"/>
          </p:cNvSpPr>
          <p:nvPr/>
        </p:nvSpPr>
        <p:spPr bwMode="auto">
          <a:xfrm>
            <a:off x="1898650" y="5468318"/>
            <a:ext cx="1189038" cy="523875"/>
          </a:xfrm>
          <a:prstGeom prst="rect">
            <a:avLst/>
          </a:prstGeom>
          <a:noFill/>
          <a:ln w="9525">
            <a:noFill/>
            <a:miter lim="800000"/>
            <a:headEnd/>
            <a:tailEnd/>
          </a:ln>
        </p:spPr>
        <p:txBody>
          <a:bodyPr rIns="0"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supply chains </a:t>
            </a:r>
          </a:p>
        </p:txBody>
      </p:sp>
      <p:sp>
        <p:nvSpPr>
          <p:cNvPr id="40" name="Rectangle 52"/>
          <p:cNvSpPr>
            <a:spLocks noChangeArrowheads="1"/>
          </p:cNvSpPr>
          <p:nvPr/>
        </p:nvSpPr>
        <p:spPr bwMode="auto">
          <a:xfrm>
            <a:off x="7159625" y="5517530"/>
            <a:ext cx="1187450" cy="304800"/>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cities</a:t>
            </a:r>
          </a:p>
        </p:txBody>
      </p:sp>
      <p:sp>
        <p:nvSpPr>
          <p:cNvPr id="41" name="Rectangle 34"/>
          <p:cNvSpPr>
            <a:spLocks noChangeArrowheads="1"/>
          </p:cNvSpPr>
          <p:nvPr/>
        </p:nvSpPr>
        <p:spPr bwMode="auto">
          <a:xfrm>
            <a:off x="7172325" y="3555380"/>
            <a:ext cx="1419225" cy="304800"/>
          </a:xfrm>
          <a:prstGeom prst="rect">
            <a:avLst/>
          </a:prstGeom>
          <a:noFill/>
          <a:ln w="9525">
            <a:noFill/>
            <a:miter lim="800000"/>
            <a:headEnd/>
            <a:tailEnd/>
          </a:ln>
        </p:spPr>
        <p:txBody>
          <a:bodyPr anchor="b">
            <a:spAutoFit/>
          </a:bodyPr>
          <a:lstStyle/>
          <a:p>
            <a:pPr eaLnBrk="0" hangingPunct="0">
              <a:spcAft>
                <a:spcPct val="100000"/>
              </a:spcAft>
              <a:buClr>
                <a:srgbClr val="848387"/>
              </a:buClr>
              <a:buSzPct val="85000"/>
            </a:pPr>
            <a:r>
              <a:rPr lang="en-US" sz="1400">
                <a:latin typeface="Calibri" pitchFamily="34" charset="0"/>
                <a:ea typeface="MS PGothic" pitchFamily="34" charset="-128"/>
              </a:rPr>
              <a:t>Smart retail</a:t>
            </a:r>
          </a:p>
        </p:txBody>
      </p:sp>
      <p:sp>
        <p:nvSpPr>
          <p:cNvPr id="100381" name="Text Box 27"/>
          <p:cNvSpPr txBox="1">
            <a:spLocks noChangeArrowheads="1"/>
          </p:cNvSpPr>
          <p:nvPr/>
        </p:nvSpPr>
        <p:spPr bwMode="auto">
          <a:xfrm>
            <a:off x="3071813" y="5985843"/>
            <a:ext cx="2865437" cy="369887"/>
          </a:xfrm>
          <a:prstGeom prst="rect">
            <a:avLst/>
          </a:prstGeom>
          <a:noFill/>
          <a:ln w="9525">
            <a:noFill/>
            <a:miter lim="800000"/>
            <a:headEnd/>
            <a:tailEnd/>
          </a:ln>
        </p:spPr>
        <p:txBody>
          <a:bodyPr wrap="none" anchor="b">
            <a:spAutoFit/>
          </a:bodyPr>
          <a:lstStyle/>
          <a:p>
            <a:r>
              <a:rPr lang="en-US">
                <a:latin typeface="Calibri" pitchFamily="34" charset="0"/>
              </a:rPr>
              <a:t>Source: www.ibm.com/think</a:t>
            </a:r>
          </a:p>
        </p:txBody>
      </p:sp>
      <p:sp>
        <p:nvSpPr>
          <p:cNvPr id="43" name="Text Box 35"/>
          <p:cNvSpPr txBox="1">
            <a:spLocks noChangeArrowheads="1"/>
          </p:cNvSpPr>
          <p:nvPr/>
        </p:nvSpPr>
        <p:spPr bwMode="auto">
          <a:xfrm>
            <a:off x="71438" y="2628280"/>
            <a:ext cx="9001125" cy="1016000"/>
          </a:xfrm>
          <a:prstGeom prst="rect">
            <a:avLst/>
          </a:prstGeom>
          <a:noFill/>
          <a:ln w="9525">
            <a:noFill/>
            <a:miter lim="800000"/>
            <a:headEnd/>
            <a:tailEnd/>
          </a:ln>
        </p:spPr>
        <p:txBody>
          <a:bodyPr anchor="b">
            <a:spAutoFit/>
          </a:bodyPr>
          <a:lstStyle/>
          <a:p>
            <a:pPr algn="ctr"/>
            <a:r>
              <a:rPr lang="en-US" sz="2000">
                <a:latin typeface="Calibri" pitchFamily="34" charset="0"/>
              </a:rPr>
              <a:t>Complex Service Systems, as smarter systems improve quality of life,</a:t>
            </a:r>
          </a:p>
          <a:p>
            <a:pPr algn="ctr"/>
            <a:r>
              <a:rPr lang="en-US" sz="2000">
                <a:latin typeface="Calibri" pitchFamily="34" charset="0"/>
              </a:rPr>
              <a:t>creating more opportunities for win-win interactions:</a:t>
            </a:r>
          </a:p>
          <a:p>
            <a:pPr algn="ctr"/>
            <a:r>
              <a:rPr lang="en-US" sz="2000">
                <a:latin typeface="Calibri" pitchFamily="34" charset="0"/>
              </a:rPr>
              <a:t>resulting in measurable resource access &amp; value-cocreation for multiple stakeholders.</a:t>
            </a:r>
          </a:p>
        </p:txBody>
      </p:sp>
      <p:pic>
        <p:nvPicPr>
          <p:cNvPr id="44" name="Picture 5"/>
          <p:cNvPicPr>
            <a:picLocks noChangeAspect="1" noChangeArrowheads="1"/>
          </p:cNvPicPr>
          <p:nvPr/>
        </p:nvPicPr>
        <p:blipFill>
          <a:blip r:embed="rId16" cstate="print"/>
          <a:srcRect/>
          <a:stretch>
            <a:fillRect/>
          </a:stretch>
        </p:blipFill>
        <p:spPr bwMode="auto">
          <a:xfrm>
            <a:off x="976313" y="3914155"/>
            <a:ext cx="7239000" cy="1628775"/>
          </a:xfrm>
          <a:prstGeom prst="rect">
            <a:avLst/>
          </a:prstGeom>
          <a:noFill/>
          <a:ln w="28575">
            <a:solidFill>
              <a:schemeClr val="accent2">
                <a:lumMod val="75000"/>
              </a:schemeClr>
            </a:solidFill>
            <a:miter lim="800000"/>
            <a:headEnd/>
            <a:tailEnd/>
          </a:ln>
        </p:spPr>
      </p:pic>
      <p:sp>
        <p:nvSpPr>
          <p:cNvPr id="42"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11</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43"/>
                                        </p:tgtEl>
                                      </p:cBhvr>
                                    </p:animEffect>
                                    <p:set>
                                      <p:cBhvr>
                                        <p:cTn id="7" dur="1" fill="hold">
                                          <p:stCondLst>
                                            <p:cond delay="1999"/>
                                          </p:stCondLst>
                                        </p:cTn>
                                        <p:tgtEl>
                                          <p:spTgt spid="43"/>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0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0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0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0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20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20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20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20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20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2000"/>
                                        <p:tgtEl>
                                          <p:spTgt spid="25"/>
                                        </p:tgtEl>
                                      </p:cBhvr>
                                    </p:animEffect>
                                  </p:childTnLst>
                                </p:cTn>
                              </p:par>
                              <p:par>
                                <p:cTn id="38" presetID="10" presetClass="entr" presetSubtype="0"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2000"/>
                                        <p:tgtEl>
                                          <p:spTgt spid="26"/>
                                        </p:tgtEl>
                                      </p:cBhvr>
                                    </p:animEffect>
                                  </p:childTnLst>
                                </p:cTn>
                              </p:par>
                              <p:par>
                                <p:cTn id="41" presetID="10"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2000"/>
                                        <p:tgtEl>
                                          <p:spTgt spid="27"/>
                                        </p:tgtEl>
                                      </p:cBhvr>
                                    </p:animEffect>
                                  </p:childTnLst>
                                </p:cTn>
                              </p:par>
                              <p:par>
                                <p:cTn id="44" presetID="10"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2000"/>
                                        <p:tgtEl>
                                          <p:spTgt spid="2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2000"/>
                                        <p:tgtEl>
                                          <p:spTgt spid="3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2000"/>
                                        <p:tgtEl>
                                          <p:spTgt spid="3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2000"/>
                                        <p:tgtEl>
                                          <p:spTgt spid="3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20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2000"/>
                                        <p:tgtEl>
                                          <p:spTgt spid="3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2000"/>
                                        <p:tgtEl>
                                          <p:spTgt spid="3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2000"/>
                                        <p:tgtEl>
                                          <p:spTgt spid="3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2000"/>
                                        <p:tgtEl>
                                          <p:spTgt spid="3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2000"/>
                                        <p:tgtEl>
                                          <p:spTgt spid="3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2000"/>
                                        <p:tgtEl>
                                          <p:spTgt spid="3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2000"/>
                                        <p:tgtEl>
                                          <p:spTgt spid="4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2000"/>
                                        <p:tgtEl>
                                          <p:spTgt spid="41"/>
                                        </p:tgtEl>
                                      </p:cBhvr>
                                    </p:animEffect>
                                  </p:childTnLst>
                                </p:cTn>
                              </p:par>
                              <p:par>
                                <p:cTn id="83" presetID="10" presetClass="exit" presetSubtype="0" fill="hold" nodeType="withEffect">
                                  <p:stCondLst>
                                    <p:cond delay="0"/>
                                  </p:stCondLst>
                                  <p:childTnLst>
                                    <p:animEffect transition="out" filter="fade">
                                      <p:cBhvr>
                                        <p:cTn id="84" dur="2000"/>
                                        <p:tgtEl>
                                          <p:spTgt spid="44"/>
                                        </p:tgtEl>
                                      </p:cBhvr>
                                    </p:animEffect>
                                    <p:set>
                                      <p:cBhvr>
                                        <p:cTn id="85" dur="1" fill="hold">
                                          <p:stCondLst>
                                            <p:cond delay="19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0" grpId="0"/>
      <p:bldP spid="31" grpId="0"/>
      <p:bldP spid="32" grpId="0"/>
      <p:bldP spid="33" grpId="0"/>
      <p:bldP spid="34" grpId="0"/>
      <p:bldP spid="35" grpId="0"/>
      <p:bldP spid="36" grpId="0"/>
      <p:bldP spid="37" grpId="0"/>
      <p:bldP spid="38" grpId="0"/>
      <p:bldP spid="39" grpId="0"/>
      <p:bldP spid="40" grpId="0"/>
      <p:bldP spid="41"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4" cstate="print"/>
          <a:srcRect/>
          <a:stretch>
            <a:fillRect/>
          </a:stretch>
        </p:blipFill>
        <p:spPr bwMode="auto">
          <a:xfrm>
            <a:off x="257175" y="1228601"/>
            <a:ext cx="5653088" cy="5153025"/>
          </a:xfrm>
          <a:prstGeom prst="rect">
            <a:avLst/>
          </a:prstGeom>
          <a:solidFill>
            <a:schemeClr val="bg1"/>
          </a:solidFill>
          <a:ln w="28575">
            <a:solidFill>
              <a:schemeClr val="accent1">
                <a:lumMod val="50000"/>
              </a:schemeClr>
            </a:solidFill>
            <a:miter lim="800000"/>
            <a:headEnd/>
            <a:tailEnd/>
          </a:ln>
          <a:effectLst/>
        </p:spPr>
      </p:pic>
      <p:pic>
        <p:nvPicPr>
          <p:cNvPr id="3" name="Picture 1" descr="http://www.ibm.com/smarterplanet/global/images/us__en_us__retail__retail_icon__170x120.gif"/>
          <p:cNvPicPr>
            <a:picLocks noChangeAspect="1" noChangeArrowheads="1"/>
          </p:cNvPicPr>
          <p:nvPr/>
        </p:nvPicPr>
        <p:blipFill>
          <a:blip r:embed="rId5" r:link="rId6" cstate="print"/>
          <a:srcRect/>
          <a:stretch>
            <a:fillRect/>
          </a:stretch>
        </p:blipFill>
        <p:spPr bwMode="auto">
          <a:xfrm>
            <a:off x="6773863" y="4716339"/>
            <a:ext cx="2087562" cy="1500187"/>
          </a:xfrm>
          <a:prstGeom prst="rect">
            <a:avLst/>
          </a:prstGeom>
          <a:noFill/>
          <a:ln w="28575">
            <a:solidFill>
              <a:schemeClr val="accent1">
                <a:lumMod val="50000"/>
              </a:schemeClr>
            </a:solidFill>
          </a:ln>
        </p:spPr>
      </p:pic>
      <p:pic>
        <p:nvPicPr>
          <p:cNvPr id="4" name="Picture 1" descr="http://www.ibm.com/smarterplanet/global/images/us__en_us__food__food_vision_icon__170x120.gif"/>
          <p:cNvPicPr>
            <a:picLocks noChangeAspect="1" noChangeArrowheads="1"/>
          </p:cNvPicPr>
          <p:nvPr/>
        </p:nvPicPr>
        <p:blipFill>
          <a:blip r:embed="rId7" r:link="rId8" cstate="print"/>
          <a:srcRect/>
          <a:stretch>
            <a:fillRect/>
          </a:stretch>
        </p:blipFill>
        <p:spPr bwMode="auto">
          <a:xfrm>
            <a:off x="6773863" y="909514"/>
            <a:ext cx="2087562" cy="1428750"/>
          </a:xfrm>
          <a:prstGeom prst="rect">
            <a:avLst/>
          </a:prstGeom>
          <a:noFill/>
          <a:ln w="28575">
            <a:solidFill>
              <a:schemeClr val="accent1">
                <a:lumMod val="50000"/>
              </a:schemeClr>
            </a:solidFill>
          </a:ln>
        </p:spPr>
      </p:pic>
      <p:cxnSp>
        <p:nvCxnSpPr>
          <p:cNvPr id="6" name="Connettore 1 5"/>
          <p:cNvCxnSpPr/>
          <p:nvPr/>
        </p:nvCxnSpPr>
        <p:spPr>
          <a:xfrm flipV="1">
            <a:off x="2843213" y="4725864"/>
            <a:ext cx="3889375" cy="358775"/>
          </a:xfrm>
          <a:prstGeom prst="line">
            <a:avLst/>
          </a:prstGeom>
          <a:ln w="95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2886075" y="5692651"/>
            <a:ext cx="3846513" cy="544513"/>
          </a:xfrm>
          <a:prstGeom prst="line">
            <a:avLst/>
          </a:prstGeom>
          <a:ln w="95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flipV="1">
            <a:off x="5405438" y="909514"/>
            <a:ext cx="1398587" cy="966787"/>
          </a:xfrm>
          <a:prstGeom prst="line">
            <a:avLst/>
          </a:prstGeom>
          <a:ln w="95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flipV="1">
            <a:off x="5435600" y="2349376"/>
            <a:ext cx="1296988" cy="142875"/>
          </a:xfrm>
          <a:prstGeom prst="line">
            <a:avLst/>
          </a:prstGeom>
          <a:ln w="95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Rettangolo 16"/>
          <p:cNvSpPr>
            <a:spLocks noChangeArrowheads="1"/>
          </p:cNvSpPr>
          <p:nvPr/>
        </p:nvSpPr>
        <p:spPr bwMode="auto">
          <a:xfrm>
            <a:off x="6989763" y="2349376"/>
            <a:ext cx="1665287" cy="368300"/>
          </a:xfrm>
          <a:prstGeom prst="rect">
            <a:avLst/>
          </a:prstGeom>
          <a:noFill/>
          <a:ln w="9525">
            <a:noFill/>
            <a:miter lim="800000"/>
            <a:headEnd/>
            <a:tailEnd/>
          </a:ln>
        </p:spPr>
        <p:txBody>
          <a:bodyPr wrap="none">
            <a:spAutoFit/>
          </a:bodyPr>
          <a:lstStyle/>
          <a:p>
            <a:r>
              <a:rPr lang="en-US" b="1">
                <a:latin typeface="Cambria" pitchFamily="18" charset="0"/>
                <a:cs typeface="Times New Roman" pitchFamily="18" charset="0"/>
              </a:rPr>
              <a:t>Smarter Food </a:t>
            </a:r>
            <a:endParaRPr lang="it-IT" b="1">
              <a:latin typeface="Cambria" pitchFamily="18" charset="0"/>
              <a:cs typeface="Times New Roman" pitchFamily="18" charset="0"/>
            </a:endParaRPr>
          </a:p>
        </p:txBody>
      </p:sp>
      <p:sp>
        <p:nvSpPr>
          <p:cNvPr id="18" name="Rettangolo 17"/>
          <p:cNvSpPr>
            <a:spLocks noChangeArrowheads="1"/>
          </p:cNvSpPr>
          <p:nvPr/>
        </p:nvSpPr>
        <p:spPr bwMode="auto">
          <a:xfrm>
            <a:off x="6557963" y="6227639"/>
            <a:ext cx="2551112" cy="369887"/>
          </a:xfrm>
          <a:prstGeom prst="rect">
            <a:avLst/>
          </a:prstGeom>
          <a:noFill/>
          <a:ln w="9525">
            <a:noFill/>
            <a:miter lim="800000"/>
            <a:headEnd/>
            <a:tailEnd/>
          </a:ln>
        </p:spPr>
        <p:txBody>
          <a:bodyPr wrap="none">
            <a:spAutoFit/>
          </a:bodyPr>
          <a:lstStyle/>
          <a:p>
            <a:r>
              <a:rPr lang="en-US" b="1">
                <a:latin typeface="Cambria" pitchFamily="18" charset="0"/>
                <a:cs typeface="Times New Roman" pitchFamily="18" charset="0"/>
              </a:rPr>
              <a:t>Making retail smarter </a:t>
            </a:r>
            <a:endParaRPr lang="it-IT" b="1">
              <a:latin typeface="Cambria" pitchFamily="18" charset="0"/>
              <a:cs typeface="Times New Roman" pitchFamily="18" charset="0"/>
            </a:endParaRPr>
          </a:p>
        </p:txBody>
      </p:sp>
      <p:sp>
        <p:nvSpPr>
          <p:cNvPr id="19" name="Rectangle 2"/>
          <p:cNvSpPr txBox="1">
            <a:spLocks noChangeArrowheads="1"/>
          </p:cNvSpPr>
          <p:nvPr/>
        </p:nvSpPr>
        <p:spPr>
          <a:xfrm>
            <a:off x="179512" y="-99392"/>
            <a:ext cx="8215370" cy="1166812"/>
          </a:xfrm>
          <a:prstGeom prst="rect">
            <a:avLst/>
          </a:prstGeom>
        </p:spPr>
        <p:txBody>
          <a:bodyPr anchor="ctr">
            <a:normAutofit fontScale="67500" lnSpcReduction="20000"/>
          </a:bodyPr>
          <a:lstStyle/>
          <a:p>
            <a:pPr fontAlgn="auto">
              <a:spcBef>
                <a:spcPts val="0"/>
              </a:spcBef>
              <a:spcAft>
                <a:spcPts val="0"/>
              </a:spcAft>
              <a:defRPr/>
            </a:pPr>
            <a:r>
              <a:rPr lang="en-US" sz="4800" b="1" i="1" dirty="0">
                <a:ln w="19050">
                  <a:solidFill>
                    <a:schemeClr val="tx2">
                      <a:tint val="1000"/>
                    </a:schemeClr>
                  </a:solidFill>
                  <a:prstDash val="solid"/>
                </a:ln>
                <a:solidFill>
                  <a:schemeClr val="accent1">
                    <a:lumMod val="50000"/>
                  </a:schemeClr>
                </a:solidFill>
                <a:effectLst>
                  <a:outerShdw blurRad="50000" dist="50800" dir="7500000" algn="tl">
                    <a:srgbClr val="000000">
                      <a:shade val="5000"/>
                      <a:alpha val="35000"/>
                    </a:srgbClr>
                  </a:outerShdw>
                </a:effectLst>
                <a:latin typeface="+mn-lt"/>
                <a:cs typeface="+mn-cs"/>
              </a:rPr>
              <a:t>Smarter Planet</a:t>
            </a:r>
            <a:r>
              <a:rPr lang="en-US" sz="4400" dirty="0">
                <a:solidFill>
                  <a:schemeClr val="accent1">
                    <a:lumMod val="50000"/>
                  </a:schemeClr>
                </a:solidFill>
                <a:latin typeface="+mj-lt"/>
                <a:ea typeface="+mj-ea"/>
                <a:cs typeface="+mj-cs"/>
              </a:rPr>
              <a:t>…</a:t>
            </a:r>
            <a:r>
              <a:rPr lang="en-US" sz="4400" dirty="0">
                <a:latin typeface="+mj-lt"/>
                <a:ea typeface="+mj-ea"/>
                <a:cs typeface="+mj-cs"/>
              </a:rPr>
              <a:t/>
            </a:r>
            <a:br>
              <a:rPr lang="en-US" sz="4400" dirty="0">
                <a:latin typeface="+mj-lt"/>
                <a:ea typeface="+mj-ea"/>
                <a:cs typeface="+mj-cs"/>
              </a:rPr>
            </a:br>
            <a:r>
              <a:rPr lang="en-US" sz="4000" i="1" dirty="0">
                <a:latin typeface="+mj-lt"/>
                <a:ea typeface="+mj-ea"/>
                <a:cs typeface="+mj-cs"/>
              </a:rPr>
              <a:t>I</a:t>
            </a:r>
            <a:r>
              <a:rPr lang="it-IT" sz="3600" i="1" dirty="0" err="1">
                <a:latin typeface="+mn-lt"/>
                <a:cs typeface="+mn-cs"/>
              </a:rPr>
              <a:t>terative</a:t>
            </a:r>
            <a:r>
              <a:rPr lang="it-IT" sz="3600" i="1" dirty="0">
                <a:latin typeface="+mn-lt"/>
                <a:cs typeface="+mn-cs"/>
              </a:rPr>
              <a:t>, </a:t>
            </a:r>
            <a:r>
              <a:rPr lang="it-IT" sz="3600" i="1" dirty="0" err="1">
                <a:latin typeface="+mn-lt"/>
                <a:cs typeface="+mn-cs"/>
              </a:rPr>
              <a:t>interactive</a:t>
            </a:r>
            <a:r>
              <a:rPr lang="it-IT" sz="3600" i="1" dirty="0">
                <a:latin typeface="+mn-lt"/>
                <a:cs typeface="+mn-cs"/>
              </a:rPr>
              <a:t>, </a:t>
            </a:r>
            <a:r>
              <a:rPr lang="it-IT" sz="3600" i="1" dirty="0" err="1">
                <a:latin typeface="+mn-lt"/>
                <a:cs typeface="+mn-cs"/>
              </a:rPr>
              <a:t>instrumented</a:t>
            </a:r>
            <a:r>
              <a:rPr lang="it-IT" sz="3600" i="1" dirty="0">
                <a:latin typeface="+mn-lt"/>
                <a:cs typeface="+mn-cs"/>
              </a:rPr>
              <a:t>, </a:t>
            </a:r>
            <a:r>
              <a:rPr lang="it-IT" sz="3600" i="1" dirty="0" err="1">
                <a:latin typeface="+mn-lt"/>
                <a:cs typeface="+mn-cs"/>
              </a:rPr>
              <a:t>interconnected</a:t>
            </a:r>
            <a:r>
              <a:rPr lang="it-IT" sz="3600" i="1" dirty="0">
                <a:latin typeface="+mn-lt"/>
                <a:cs typeface="+mn-cs"/>
              </a:rPr>
              <a:t>, </a:t>
            </a:r>
            <a:r>
              <a:rPr lang="it-IT" sz="3600" i="1" dirty="0" err="1">
                <a:latin typeface="+mn-lt"/>
                <a:cs typeface="+mn-cs"/>
              </a:rPr>
              <a:t>intelligent</a:t>
            </a:r>
            <a:endParaRPr lang="it-IT" sz="3600" dirty="0">
              <a:latin typeface="+mn-lt"/>
              <a:cs typeface="+mn-cs"/>
            </a:endParaRPr>
          </a:p>
          <a:p>
            <a:pPr fontAlgn="auto">
              <a:spcBef>
                <a:spcPts val="0"/>
              </a:spcBef>
              <a:spcAft>
                <a:spcPts val="0"/>
              </a:spcAft>
              <a:defRPr/>
            </a:pPr>
            <a:r>
              <a:rPr lang="en-US" sz="2000" i="1" dirty="0">
                <a:latin typeface="+mj-lt"/>
                <a:ea typeface="+mj-ea"/>
                <a:cs typeface="+mj-cs"/>
              </a:rPr>
              <a:t>(More measurement data, More networks, More learning and adaptation)</a:t>
            </a:r>
          </a:p>
        </p:txBody>
      </p:sp>
      <p:pic>
        <p:nvPicPr>
          <p:cNvPr id="1027" name="Picture 3" descr="us__en_us__products__product_vision_icon__170x120"/>
          <p:cNvPicPr>
            <a:picLocks noChangeAspect="1" noChangeArrowheads="1"/>
          </p:cNvPicPr>
          <p:nvPr/>
        </p:nvPicPr>
        <p:blipFill>
          <a:blip r:embed="rId9" cstate="print"/>
          <a:srcRect/>
          <a:stretch>
            <a:fillRect/>
          </a:stretch>
        </p:blipFill>
        <p:spPr bwMode="auto">
          <a:xfrm>
            <a:off x="6804025" y="2781176"/>
            <a:ext cx="2058988" cy="1511300"/>
          </a:xfrm>
          <a:prstGeom prst="rect">
            <a:avLst/>
          </a:prstGeom>
          <a:noFill/>
          <a:ln w="28575">
            <a:solidFill>
              <a:schemeClr val="accent1">
                <a:lumMod val="50000"/>
              </a:schemeClr>
            </a:solidFill>
          </a:ln>
        </p:spPr>
      </p:pic>
      <p:cxnSp>
        <p:nvCxnSpPr>
          <p:cNvPr id="16" name="Connettore 1 15"/>
          <p:cNvCxnSpPr/>
          <p:nvPr/>
        </p:nvCxnSpPr>
        <p:spPr>
          <a:xfrm rot="5400000" flipH="1" flipV="1">
            <a:off x="5291931" y="2924845"/>
            <a:ext cx="1655763" cy="1368425"/>
          </a:xfrm>
          <a:prstGeom prst="line">
            <a:avLst/>
          </a:prstGeom>
          <a:ln w="95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V="1">
            <a:off x="5435600" y="4292476"/>
            <a:ext cx="1368425" cy="649288"/>
          </a:xfrm>
          <a:prstGeom prst="line">
            <a:avLst/>
          </a:prstGeom>
          <a:ln w="952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27" name="Rettangolo 26"/>
          <p:cNvSpPr>
            <a:spLocks noChangeArrowheads="1"/>
          </p:cNvSpPr>
          <p:nvPr/>
        </p:nvSpPr>
        <p:spPr bwMode="auto">
          <a:xfrm>
            <a:off x="6875463" y="4292476"/>
            <a:ext cx="2100262" cy="369888"/>
          </a:xfrm>
          <a:prstGeom prst="rect">
            <a:avLst/>
          </a:prstGeom>
          <a:noFill/>
          <a:ln w="9525">
            <a:noFill/>
            <a:miter lim="800000"/>
            <a:headEnd/>
            <a:tailEnd/>
          </a:ln>
        </p:spPr>
        <p:txBody>
          <a:bodyPr wrap="none">
            <a:spAutoFit/>
          </a:bodyPr>
          <a:lstStyle/>
          <a:p>
            <a:r>
              <a:rPr lang="en-US" b="1">
                <a:latin typeface="Cambria" pitchFamily="18" charset="0"/>
                <a:cs typeface="Times New Roman" pitchFamily="18" charset="0"/>
              </a:rPr>
              <a:t>Smarter Products </a:t>
            </a:r>
            <a:endParaRPr lang="it-IT" b="1">
              <a:latin typeface="Cambria" pitchFamily="18" charset="0"/>
              <a:cs typeface="Times New Roman" pitchFamily="18" charset="0"/>
            </a:endParaRPr>
          </a:p>
        </p:txBody>
      </p:sp>
      <p:sp>
        <p:nvSpPr>
          <p:cNvPr id="20"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12</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2000"/>
                                        <p:tgtEl>
                                          <p:spTgt spid="1027"/>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2000"/>
                                        <p:tgtEl>
                                          <p:spTgt spid="27"/>
                                        </p:tgtEl>
                                      </p:cBhvr>
                                    </p:animEffect>
                                  </p:childTnLst>
                                </p:cTn>
                              </p:par>
                              <p:par>
                                <p:cTn id="28" presetID="10"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20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0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2000"/>
                                        <p:tgtEl>
                                          <p:spTgt spid="18"/>
                                        </p:tgtEl>
                                      </p:cBhvr>
                                    </p:animEffect>
                                  </p:childTnLst>
                                </p:cTn>
                              </p:par>
                              <p:par>
                                <p:cTn id="39" presetID="10" presetClass="entr" presetSubtype="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2000"/>
                                        <p:tgtEl>
                                          <p:spTgt spid="3"/>
                                        </p:tgtEl>
                                      </p:cBhvr>
                                    </p:animEffect>
                                  </p:childTnLst>
                                </p:cTn>
                              </p:par>
                              <p:par>
                                <p:cTn id="42" presetID="10" presetClass="entr" presetSubtype="0"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357188" y="339725"/>
            <a:ext cx="9858376" cy="928688"/>
          </a:xfrm>
        </p:spPr>
        <p:txBody>
          <a:bodyPr rtlCol="0">
            <a:normAutofit fontScale="90000"/>
          </a:bodyPr>
          <a:lstStyle/>
          <a:p>
            <a:pPr eaLnBrk="1" fontAlgn="auto" hangingPunct="1">
              <a:spcAft>
                <a:spcPts val="0"/>
              </a:spcAft>
              <a:defRPr/>
            </a:pPr>
            <a:r>
              <a:rPr lang="it-IT" b="1" dirty="0" err="1" smtClean="0">
                <a:solidFill>
                  <a:schemeClr val="accent1">
                    <a:lumMod val="50000"/>
                  </a:schemeClr>
                </a:solidFill>
              </a:rPr>
              <a:t>Implications</a:t>
            </a:r>
            <a:r>
              <a:rPr lang="it-IT" b="1" dirty="0" smtClean="0">
                <a:solidFill>
                  <a:schemeClr val="accent1">
                    <a:lumMod val="50000"/>
                  </a:schemeClr>
                </a:solidFill>
              </a:rPr>
              <a:t/>
            </a:r>
            <a:br>
              <a:rPr lang="it-IT" b="1" dirty="0" smtClean="0">
                <a:solidFill>
                  <a:schemeClr val="accent1">
                    <a:lumMod val="50000"/>
                  </a:schemeClr>
                </a:solidFill>
              </a:rPr>
            </a:br>
            <a:r>
              <a:rPr lang="en-US" dirty="0" smtClean="0"/>
              <a:t> </a:t>
            </a:r>
            <a:r>
              <a:rPr lang="it-IT" b="1" dirty="0" err="1" smtClean="0">
                <a:solidFill>
                  <a:schemeClr val="accent1">
                    <a:lumMod val="60000"/>
                    <a:lumOff val="40000"/>
                  </a:schemeClr>
                </a:solidFill>
              </a:rPr>
              <a:t>for</a:t>
            </a:r>
            <a:r>
              <a:rPr lang="it-IT" b="1" dirty="0" smtClean="0">
                <a:solidFill>
                  <a:schemeClr val="accent1">
                    <a:lumMod val="60000"/>
                    <a:lumOff val="40000"/>
                  </a:schemeClr>
                </a:solidFill>
              </a:rPr>
              <a:t> Project Management</a:t>
            </a:r>
          </a:p>
        </p:txBody>
      </p:sp>
      <p:sp>
        <p:nvSpPr>
          <p:cNvPr id="13" name="Segnaposto numero diapositiva 12"/>
          <p:cNvSpPr>
            <a:spLocks noGrp="1"/>
          </p:cNvSpPr>
          <p:nvPr>
            <p:ph type="sldNum" sz="quarter" idx="4294967295"/>
          </p:nvPr>
        </p:nvSpPr>
        <p:spPr>
          <a:xfrm>
            <a:off x="6553200" y="6356350"/>
            <a:ext cx="2133600" cy="365125"/>
          </a:xfrm>
        </p:spPr>
        <p:txBody>
          <a:bodyPr/>
          <a:lstStyle/>
          <a:p>
            <a:pPr>
              <a:defRPr/>
            </a:pPr>
            <a:fld id="{0E321762-A215-4FD3-AB7C-FB1453623F47}" type="slidenum">
              <a:rPr lang="it-IT"/>
              <a:pPr>
                <a:defRPr/>
              </a:pPr>
              <a:t>13</a:t>
            </a:fld>
            <a:endParaRPr lang="it-IT"/>
          </a:p>
        </p:txBody>
      </p:sp>
      <p:sp>
        <p:nvSpPr>
          <p:cNvPr id="102404" name="Rettangolo 3"/>
          <p:cNvSpPr>
            <a:spLocks noChangeArrowheads="1"/>
          </p:cNvSpPr>
          <p:nvPr/>
        </p:nvSpPr>
        <p:spPr bwMode="auto">
          <a:xfrm>
            <a:off x="250825" y="1628775"/>
            <a:ext cx="8569325" cy="1016000"/>
          </a:xfrm>
          <a:prstGeom prst="rect">
            <a:avLst/>
          </a:prstGeom>
          <a:noFill/>
          <a:ln w="9525">
            <a:noFill/>
            <a:miter lim="800000"/>
            <a:headEnd/>
            <a:tailEnd/>
          </a:ln>
        </p:spPr>
        <p:txBody>
          <a:bodyPr>
            <a:spAutoFit/>
          </a:bodyPr>
          <a:lstStyle/>
          <a:p>
            <a:pPr algn="just"/>
            <a:r>
              <a:rPr lang="en-GB" sz="2000">
                <a:latin typeface="Calibri" pitchFamily="34" charset="0"/>
              </a:rPr>
              <a:t>By focusing on the governance of systems and deepening issues related to autonomous elements within, we can highlight the central control, the dynamic equilibrium, and the structural variability management. </a:t>
            </a:r>
          </a:p>
        </p:txBody>
      </p:sp>
      <p:sp>
        <p:nvSpPr>
          <p:cNvPr id="102405" name="Rettangolo 5"/>
          <p:cNvSpPr>
            <a:spLocks noChangeArrowheads="1"/>
          </p:cNvSpPr>
          <p:nvPr/>
        </p:nvSpPr>
        <p:spPr bwMode="auto">
          <a:xfrm>
            <a:off x="250825" y="5157788"/>
            <a:ext cx="8569325" cy="1630362"/>
          </a:xfrm>
          <a:prstGeom prst="rect">
            <a:avLst/>
          </a:prstGeom>
          <a:noFill/>
          <a:ln w="9525">
            <a:noFill/>
            <a:miter lim="800000"/>
            <a:headEnd/>
            <a:tailEnd/>
          </a:ln>
        </p:spPr>
        <p:txBody>
          <a:bodyPr>
            <a:spAutoFit/>
          </a:bodyPr>
          <a:lstStyle/>
          <a:p>
            <a:pPr algn="just"/>
            <a:r>
              <a:rPr lang="it-IT" sz="2000">
                <a:latin typeface="Calibri" pitchFamily="34" charset="0"/>
              </a:rPr>
              <a:t>Project management favors sophisticated process control, and accurate monitoring ensuring more effective management of resources and a workload and responsibility more balanced between different actors involved in the value co-creation process. The planning in this sense assumes a particular importance. </a:t>
            </a:r>
          </a:p>
          <a:p>
            <a:pPr algn="just"/>
            <a:endParaRPr lang="it-IT" sz="2000">
              <a:latin typeface="Calibri" pitchFamily="34" charset="0"/>
            </a:endParaRPr>
          </a:p>
        </p:txBody>
      </p:sp>
      <p:sp>
        <p:nvSpPr>
          <p:cNvPr id="8" name="Rettangolo 7"/>
          <p:cNvSpPr/>
          <p:nvPr/>
        </p:nvSpPr>
        <p:spPr>
          <a:xfrm>
            <a:off x="611188" y="2852738"/>
            <a:ext cx="2881312" cy="2016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a:solidFill>
                  <a:schemeClr val="tx2">
                    <a:lumMod val="50000"/>
                  </a:schemeClr>
                </a:solidFill>
              </a:rPr>
              <a:t>System </a:t>
            </a:r>
            <a:r>
              <a:rPr lang="it-IT" dirty="0" err="1">
                <a:solidFill>
                  <a:schemeClr val="tx2">
                    <a:lumMod val="50000"/>
                  </a:schemeClr>
                </a:solidFill>
              </a:rPr>
              <a:t>Government</a:t>
            </a:r>
            <a:endParaRPr lang="it-IT" dirty="0">
              <a:solidFill>
                <a:schemeClr val="tx2">
                  <a:lumMod val="50000"/>
                </a:schemeClr>
              </a:solidFill>
            </a:endParaRPr>
          </a:p>
        </p:txBody>
      </p:sp>
      <p:sp>
        <p:nvSpPr>
          <p:cNvPr id="9" name="Rettangolo 8"/>
          <p:cNvSpPr/>
          <p:nvPr/>
        </p:nvSpPr>
        <p:spPr>
          <a:xfrm>
            <a:off x="2268538" y="3068638"/>
            <a:ext cx="2879725" cy="158432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err="1">
                <a:solidFill>
                  <a:schemeClr val="tx2">
                    <a:lumMod val="50000"/>
                  </a:schemeClr>
                </a:solidFill>
              </a:rPr>
              <a:t>Dynamic</a:t>
            </a:r>
            <a:r>
              <a:rPr lang="it-IT" dirty="0">
                <a:solidFill>
                  <a:schemeClr val="tx2">
                    <a:lumMod val="50000"/>
                  </a:schemeClr>
                </a:solidFill>
              </a:rPr>
              <a:t> </a:t>
            </a:r>
            <a:r>
              <a:rPr lang="it-IT" dirty="0" err="1">
                <a:solidFill>
                  <a:schemeClr val="tx2">
                    <a:lumMod val="50000"/>
                  </a:schemeClr>
                </a:solidFill>
              </a:rPr>
              <a:t>Equilibrium</a:t>
            </a:r>
            <a:endParaRPr lang="it-IT" dirty="0">
              <a:solidFill>
                <a:schemeClr val="tx2">
                  <a:lumMod val="50000"/>
                </a:schemeClr>
              </a:solidFill>
            </a:endParaRPr>
          </a:p>
        </p:txBody>
      </p:sp>
      <p:sp>
        <p:nvSpPr>
          <p:cNvPr id="10" name="Rettangolo 9"/>
          <p:cNvSpPr/>
          <p:nvPr/>
        </p:nvSpPr>
        <p:spPr>
          <a:xfrm>
            <a:off x="3924300" y="3284538"/>
            <a:ext cx="2879725" cy="115252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a:solidFill>
                  <a:schemeClr val="tx2">
                    <a:lumMod val="50000"/>
                  </a:schemeClr>
                </a:solidFill>
              </a:rPr>
              <a:t>Project  Management</a:t>
            </a:r>
          </a:p>
        </p:txBody>
      </p:sp>
      <p:sp>
        <p:nvSpPr>
          <p:cNvPr id="11" name="Rettangolo 10"/>
          <p:cNvSpPr/>
          <p:nvPr/>
        </p:nvSpPr>
        <p:spPr>
          <a:xfrm>
            <a:off x="5580063" y="3500438"/>
            <a:ext cx="2087562" cy="72072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err="1">
                <a:solidFill>
                  <a:schemeClr val="tx2">
                    <a:lumMod val="50000"/>
                  </a:schemeClr>
                </a:solidFill>
              </a:rPr>
              <a:t>Viability</a:t>
            </a:r>
            <a:r>
              <a:rPr lang="it-IT" dirty="0">
                <a:solidFill>
                  <a:schemeClr val="tx2">
                    <a:lumMod val="50000"/>
                  </a:schemeClr>
                </a:solidFill>
              </a:rPr>
              <a:t>/</a:t>
            </a:r>
            <a:r>
              <a:rPr lang="it-IT" dirty="0" err="1">
                <a:solidFill>
                  <a:schemeClr val="tx2">
                    <a:lumMod val="50000"/>
                  </a:schemeClr>
                </a:solidFill>
              </a:rPr>
              <a:t>Smartness</a:t>
            </a:r>
            <a:endParaRPr lang="it-IT" dirty="0">
              <a:solidFill>
                <a:schemeClr val="tx2">
                  <a:lumMod val="50000"/>
                </a:schemeClr>
              </a:solidFill>
            </a:endParaRPr>
          </a:p>
        </p:txBody>
      </p:sp>
      <p:sp>
        <p:nvSpPr>
          <p:cNvPr id="12" name="Freccia a destra 11"/>
          <p:cNvSpPr/>
          <p:nvPr/>
        </p:nvSpPr>
        <p:spPr>
          <a:xfrm>
            <a:off x="7092950" y="3573463"/>
            <a:ext cx="1403350" cy="57626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2">
                  <a:lumMod val="50000"/>
                </a:schemeClr>
              </a:solidFill>
            </a:endParaRPr>
          </a:p>
        </p:txBody>
      </p:sp>
      <p:sp>
        <p:nvSpPr>
          <p:cNvPr id="14"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13</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ttore 1 14"/>
          <p:cNvCxnSpPr/>
          <p:nvPr/>
        </p:nvCxnSpPr>
        <p:spPr>
          <a:xfrm>
            <a:off x="0" y="658813"/>
            <a:ext cx="8215313" cy="1587"/>
          </a:xfrm>
          <a:prstGeom prst="line">
            <a:avLst/>
          </a:prstGeom>
          <a:ln>
            <a:solidFill>
              <a:schemeClr val="accent1">
                <a:lumMod val="40000"/>
                <a:lumOff val="60000"/>
              </a:schemeClr>
            </a:solidFill>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500063" y="230188"/>
            <a:ext cx="3786187" cy="830262"/>
          </a:xfrm>
          <a:prstGeom prst="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4800" dirty="0" err="1"/>
              <a:t>Focusing</a:t>
            </a:r>
            <a:r>
              <a:rPr lang="it-IT" sz="4800" dirty="0"/>
              <a:t> </a:t>
            </a:r>
            <a:r>
              <a:rPr lang="it-IT" sz="4800" dirty="0" err="1"/>
              <a:t>on…</a:t>
            </a:r>
            <a:endParaRPr lang="it-IT" sz="4800" dirty="0"/>
          </a:p>
        </p:txBody>
      </p:sp>
      <p:cxnSp>
        <p:nvCxnSpPr>
          <p:cNvPr id="5" name="Connettore 1 4"/>
          <p:cNvCxnSpPr/>
          <p:nvPr/>
        </p:nvCxnSpPr>
        <p:spPr>
          <a:xfrm>
            <a:off x="857250" y="1516063"/>
            <a:ext cx="5143500" cy="1587"/>
          </a:xfrm>
          <a:prstGeom prst="line">
            <a:avLst/>
          </a:prstGeom>
          <a:ln>
            <a:solidFill>
              <a:schemeClr val="tx2">
                <a:lumMod val="60000"/>
                <a:lumOff val="40000"/>
              </a:schemeClr>
            </a:solidFill>
            <a:prstDash val="sysDot"/>
          </a:ln>
        </p:spPr>
        <p:style>
          <a:lnRef idx="2">
            <a:schemeClr val="accent6"/>
          </a:lnRef>
          <a:fillRef idx="0">
            <a:schemeClr val="accent6"/>
          </a:fillRef>
          <a:effectRef idx="1">
            <a:schemeClr val="accent6"/>
          </a:effectRef>
          <a:fontRef idx="minor">
            <a:schemeClr val="tx1"/>
          </a:fontRef>
        </p:style>
      </p:cxnSp>
      <p:cxnSp>
        <p:nvCxnSpPr>
          <p:cNvPr id="6" name="Connettore 1 5"/>
          <p:cNvCxnSpPr/>
          <p:nvPr/>
        </p:nvCxnSpPr>
        <p:spPr>
          <a:xfrm>
            <a:off x="6000750" y="1157288"/>
            <a:ext cx="3143250" cy="1587"/>
          </a:xfrm>
          <a:prstGeom prst="line">
            <a:avLst/>
          </a:prstGeom>
          <a:ln>
            <a:solidFill>
              <a:schemeClr val="tx2">
                <a:lumMod val="60000"/>
                <a:lumOff val="40000"/>
              </a:schemeClr>
            </a:solidFill>
          </a:ln>
        </p:spPr>
        <p:style>
          <a:lnRef idx="2">
            <a:schemeClr val="accent6"/>
          </a:lnRef>
          <a:fillRef idx="0">
            <a:schemeClr val="accent6"/>
          </a:fillRef>
          <a:effectRef idx="1">
            <a:schemeClr val="accent6"/>
          </a:effectRef>
          <a:fontRef idx="minor">
            <a:schemeClr val="tx1"/>
          </a:fontRef>
        </p:style>
      </p:cxnSp>
      <p:sp>
        <p:nvSpPr>
          <p:cNvPr id="7" name="CasellaDiTesto 6"/>
          <p:cNvSpPr txBox="1"/>
          <p:nvPr/>
        </p:nvSpPr>
        <p:spPr>
          <a:xfrm>
            <a:off x="785786" y="1087923"/>
            <a:ext cx="5357850" cy="769441"/>
          </a:xfrm>
          <a:prstGeom prst="rect">
            <a:avLst/>
          </a:prstGeom>
          <a:noFill/>
        </p:spPr>
        <p:txBody>
          <a:bodyPr>
            <a:spAutoFit/>
          </a:bodyPr>
          <a:lstStyle/>
          <a:p>
            <a:pPr fontAlgn="auto">
              <a:spcBef>
                <a:spcPts val="0"/>
              </a:spcBef>
              <a:spcAft>
                <a:spcPts val="0"/>
              </a:spcAft>
              <a:defRPr/>
            </a:pPr>
            <a:r>
              <a:rPr lang="it-IT" sz="4400" b="1" i="1" dirty="0">
                <a:ln w="1905"/>
                <a:solidFill>
                  <a:schemeClr val="tx2">
                    <a:lumMod val="60000"/>
                    <a:lumOff val="40000"/>
                  </a:schemeClr>
                </a:solidFill>
                <a:effectLst>
                  <a:innerShdw blurRad="69850" dist="43180" dir="5400000">
                    <a:srgbClr val="000000">
                      <a:alpha val="65000"/>
                    </a:srgbClr>
                  </a:innerShdw>
                </a:effectLst>
              </a:rPr>
              <a:t>Service </a:t>
            </a:r>
            <a:r>
              <a:rPr lang="it-IT" sz="4400" b="1" i="1" dirty="0" err="1">
                <a:ln w="1905"/>
                <a:solidFill>
                  <a:schemeClr val="tx2">
                    <a:lumMod val="60000"/>
                    <a:lumOff val="40000"/>
                  </a:schemeClr>
                </a:solidFill>
                <a:effectLst>
                  <a:innerShdw blurRad="69850" dist="43180" dir="5400000">
                    <a:srgbClr val="000000">
                      <a:alpha val="65000"/>
                    </a:srgbClr>
                  </a:innerShdw>
                </a:effectLst>
              </a:rPr>
              <a:t>Systems</a:t>
            </a:r>
            <a:endParaRPr lang="it-IT" sz="4400" b="1" i="1" dirty="0">
              <a:ln w="1905"/>
              <a:solidFill>
                <a:schemeClr val="tx2">
                  <a:lumMod val="60000"/>
                  <a:lumOff val="40000"/>
                </a:schemeClr>
              </a:solidFill>
              <a:effectLst>
                <a:innerShdw blurRad="69850" dist="43180" dir="5400000">
                  <a:srgbClr val="000000">
                    <a:alpha val="65000"/>
                  </a:srgbClr>
                </a:innerShdw>
              </a:effectLst>
            </a:endParaRPr>
          </a:p>
        </p:txBody>
      </p:sp>
      <p:cxnSp>
        <p:nvCxnSpPr>
          <p:cNvPr id="8" name="Connettore 1 7"/>
          <p:cNvCxnSpPr/>
          <p:nvPr/>
        </p:nvCxnSpPr>
        <p:spPr>
          <a:xfrm rot="5400000">
            <a:off x="5822950" y="1320800"/>
            <a:ext cx="357188" cy="1588"/>
          </a:xfrm>
          <a:prstGeom prst="line">
            <a:avLst/>
          </a:prstGeom>
          <a:ln>
            <a:solidFill>
              <a:schemeClr val="tx2">
                <a:lumMod val="60000"/>
                <a:lumOff val="40000"/>
              </a:schemeClr>
            </a:solidFill>
          </a:ln>
        </p:spPr>
        <p:style>
          <a:lnRef idx="2">
            <a:schemeClr val="accent6"/>
          </a:lnRef>
          <a:fillRef idx="0">
            <a:schemeClr val="accent6"/>
          </a:fillRef>
          <a:effectRef idx="1">
            <a:schemeClr val="accent6"/>
          </a:effectRef>
          <a:fontRef idx="minor">
            <a:schemeClr val="tx1"/>
          </a:fontRef>
        </p:style>
      </p:cxnSp>
      <p:sp>
        <p:nvSpPr>
          <p:cNvPr id="7176" name="CasellaDiTesto 6"/>
          <p:cNvSpPr txBox="1">
            <a:spLocks noChangeArrowheads="1"/>
          </p:cNvSpPr>
          <p:nvPr/>
        </p:nvSpPr>
        <p:spPr bwMode="auto">
          <a:xfrm>
            <a:off x="428625" y="1928813"/>
            <a:ext cx="8286750" cy="4478149"/>
          </a:xfrm>
          <a:prstGeom prst="rect">
            <a:avLst/>
          </a:prstGeom>
          <a:noFill/>
          <a:ln w="9525">
            <a:noFill/>
            <a:miter lim="800000"/>
            <a:headEnd/>
            <a:tailEnd/>
          </a:ln>
        </p:spPr>
        <p:txBody>
          <a:bodyPr>
            <a:spAutoFit/>
          </a:bodyPr>
          <a:lstStyle/>
          <a:p>
            <a:pPr algn="just" fontAlgn="auto">
              <a:spcBef>
                <a:spcPts val="0"/>
              </a:spcBef>
              <a:spcAft>
                <a:spcPts val="0"/>
              </a:spcAft>
              <a:defRPr/>
            </a:pPr>
            <a:r>
              <a:rPr lang="en-GB" sz="2200" dirty="0"/>
              <a:t>Within Service Science, with the term Service Systems we refer to a configuration of people, technologies, organizations and shared information, able to create and deliver value to providers, users and other interested entities, through service.</a:t>
            </a:r>
          </a:p>
          <a:p>
            <a:pPr algn="just" fontAlgn="auto">
              <a:spcBef>
                <a:spcPts val="0"/>
              </a:spcBef>
              <a:spcAft>
                <a:spcPts val="0"/>
              </a:spcAft>
              <a:defRPr/>
            </a:pPr>
            <a:endParaRPr lang="en-GB" sz="1200" dirty="0"/>
          </a:p>
          <a:p>
            <a:pPr algn="just" fontAlgn="auto">
              <a:spcBef>
                <a:spcPts val="0"/>
              </a:spcBef>
              <a:spcAft>
                <a:spcPts val="0"/>
              </a:spcAft>
              <a:defRPr/>
            </a:pPr>
            <a:r>
              <a:rPr lang="en-GB" sz="2000" dirty="0"/>
              <a:t>They are coherent with Service-Dominant logic and are based upon relational approaches to business (RBV) and marketing, fostering a many-to-many logics to business behaviour. Due to this participated process of value co-creation it well fits with the Viable System Approach </a:t>
            </a:r>
            <a:r>
              <a:rPr lang="en-GB" sz="2000" i="1" dirty="0"/>
              <a:t>(</a:t>
            </a:r>
            <a:r>
              <a:rPr lang="en-GB" sz="2000" i="1" dirty="0" err="1"/>
              <a:t>vSa</a:t>
            </a:r>
            <a:r>
              <a:rPr lang="en-GB" sz="2000" dirty="0"/>
              <a:t>) and with other network value creation models.</a:t>
            </a:r>
          </a:p>
          <a:p>
            <a:pPr algn="just" fontAlgn="auto">
              <a:spcBef>
                <a:spcPts val="0"/>
              </a:spcBef>
              <a:spcAft>
                <a:spcPts val="0"/>
              </a:spcAft>
              <a:defRPr/>
            </a:pPr>
            <a:endParaRPr lang="en-GB" sz="300" dirty="0"/>
          </a:p>
          <a:p>
            <a:pPr algn="just" fontAlgn="auto">
              <a:spcBef>
                <a:spcPts val="0"/>
              </a:spcBef>
              <a:spcAft>
                <a:spcPts val="0"/>
              </a:spcAft>
              <a:defRPr/>
            </a:pPr>
            <a:endParaRPr lang="en-GB" sz="10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Spohrer</a:t>
            </a:r>
            <a:r>
              <a:rPr lang="en-GB" cap="small" dirty="0"/>
              <a:t>, J., Anderson, L., Pass, N., Ager, T. (2008)</a:t>
            </a:r>
          </a:p>
          <a:p>
            <a:pPr algn="just" fontAlgn="auto">
              <a:spcBef>
                <a:spcPts val="0"/>
              </a:spcBef>
              <a:spcAft>
                <a:spcPts val="0"/>
              </a:spcAft>
              <a:defRPr/>
            </a:pPr>
            <a:r>
              <a:rPr lang="en-US" cap="small" dirty="0" err="1"/>
              <a:t>Spohrer</a:t>
            </a:r>
            <a:r>
              <a:rPr lang="en-US" cap="small" dirty="0"/>
              <a:t>, J. </a:t>
            </a:r>
            <a:r>
              <a:rPr lang="en-US" cap="small" dirty="0" err="1"/>
              <a:t>Maglio</a:t>
            </a:r>
            <a:r>
              <a:rPr lang="en-US" cap="small" dirty="0"/>
              <a:t>, P.P., Bailey, J.</a:t>
            </a:r>
            <a:r>
              <a:rPr lang="en-GB" cap="small" dirty="0"/>
              <a:t>, </a:t>
            </a:r>
            <a:r>
              <a:rPr lang="en-GB" cap="small" dirty="0" err="1"/>
              <a:t>Gruhl</a:t>
            </a:r>
            <a:r>
              <a:rPr lang="en-GB" cap="small" dirty="0"/>
              <a:t>, D.</a:t>
            </a:r>
            <a:r>
              <a:rPr lang="en-GB" dirty="0"/>
              <a:t> (2007)</a:t>
            </a:r>
          </a:p>
          <a:p>
            <a:pPr algn="just" fontAlgn="auto">
              <a:spcBef>
                <a:spcPts val="0"/>
              </a:spcBef>
              <a:spcAft>
                <a:spcPts val="0"/>
              </a:spcAft>
              <a:defRPr/>
            </a:pPr>
            <a:r>
              <a:rPr lang="en-GB" cap="small" dirty="0" err="1"/>
              <a:t>Vargo</a:t>
            </a:r>
            <a:r>
              <a:rPr lang="en-GB" cap="small" dirty="0"/>
              <a:t>, S.L., </a:t>
            </a:r>
            <a:r>
              <a:rPr lang="en-GB" cap="small" dirty="0" err="1"/>
              <a:t>Lusch</a:t>
            </a:r>
            <a:r>
              <a:rPr lang="en-GB" cap="small" dirty="0"/>
              <a:t>, R.F., </a:t>
            </a:r>
            <a:r>
              <a:rPr lang="en-GB" cap="small" dirty="0" err="1"/>
              <a:t>Wessels</a:t>
            </a:r>
            <a:r>
              <a:rPr lang="en-GB" cap="small" dirty="0"/>
              <a:t>, G.</a:t>
            </a:r>
            <a:r>
              <a:rPr lang="en-US" dirty="0"/>
              <a:t> (2008)</a:t>
            </a:r>
            <a:endParaRPr lang="en-GB" dirty="0"/>
          </a:p>
        </p:txBody>
      </p:sp>
      <p:sp>
        <p:nvSpPr>
          <p:cNvPr id="9"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CasellaDiTesto 6"/>
          <p:cNvSpPr txBox="1">
            <a:spLocks noChangeArrowheads="1"/>
          </p:cNvSpPr>
          <p:nvPr/>
        </p:nvSpPr>
        <p:spPr bwMode="auto">
          <a:xfrm>
            <a:off x="500063" y="1697038"/>
            <a:ext cx="8215312" cy="4616648"/>
          </a:xfrm>
          <a:prstGeom prst="rect">
            <a:avLst/>
          </a:prstGeom>
          <a:noFill/>
          <a:ln w="9525">
            <a:noFill/>
            <a:miter lim="800000"/>
            <a:headEnd/>
            <a:tailEnd/>
          </a:ln>
        </p:spPr>
        <p:txBody>
          <a:bodyPr>
            <a:spAutoFit/>
          </a:bodyPr>
          <a:lstStyle/>
          <a:p>
            <a:pPr algn="just" fontAlgn="auto">
              <a:spcBef>
                <a:spcPts val="0"/>
              </a:spcBef>
              <a:spcAft>
                <a:spcPts val="0"/>
              </a:spcAft>
              <a:defRPr/>
            </a:pPr>
            <a:r>
              <a:rPr lang="en-US" sz="2400" dirty="0"/>
              <a:t>Today, </a:t>
            </a:r>
            <a:r>
              <a:rPr lang="en-US" sz="2400" i="1" dirty="0"/>
              <a:t>service systems</a:t>
            </a:r>
            <a:r>
              <a:rPr lang="en-US" sz="2400" dirty="0"/>
              <a:t> represent an emerging issue in economic research, rapidly comprising many specific topics and even innovation and quality, traditionally related to technologies and processes, now consequently declined, designed, observed. </a:t>
            </a:r>
          </a:p>
          <a:p>
            <a:pPr algn="just" fontAlgn="auto">
              <a:spcBef>
                <a:spcPts val="0"/>
              </a:spcBef>
              <a:spcAft>
                <a:spcPts val="0"/>
              </a:spcAft>
              <a:defRPr/>
            </a:pPr>
            <a:endParaRPr lang="en-US" sz="2200" dirty="0"/>
          </a:p>
          <a:p>
            <a:pPr algn="just" fontAlgn="auto">
              <a:spcBef>
                <a:spcPts val="0"/>
              </a:spcBef>
              <a:spcAft>
                <a:spcPts val="0"/>
              </a:spcAft>
              <a:defRPr/>
            </a:pPr>
            <a:r>
              <a:rPr lang="en-US" sz="2200" dirty="0"/>
              <a:t>Service Systems can be considered articulated models of service supply and fruition, in which multiple active actors </a:t>
            </a:r>
            <a:r>
              <a:rPr lang="en-US" sz="2200" dirty="0" err="1"/>
              <a:t>synergically</a:t>
            </a:r>
            <a:r>
              <a:rPr lang="en-US" sz="2200" dirty="0"/>
              <a:t> participate in the value co-creation process, which is characterized by resource-sharing and common finality.</a:t>
            </a:r>
          </a:p>
          <a:p>
            <a:pPr algn="just" fontAlgn="auto">
              <a:spcBef>
                <a:spcPts val="0"/>
              </a:spcBef>
              <a:spcAft>
                <a:spcPts val="0"/>
              </a:spcAft>
              <a:defRPr/>
            </a:pPr>
            <a:endParaRPr lang="en-US" dirty="0"/>
          </a:p>
          <a:p>
            <a:pPr algn="just" fontAlgn="auto">
              <a:spcBef>
                <a:spcPts val="0"/>
              </a:spcBef>
              <a:spcAft>
                <a:spcPts val="0"/>
              </a:spcAft>
              <a:defRPr/>
            </a:pPr>
            <a:endParaRPr lang="en-US" sz="900" dirty="0"/>
          </a:p>
          <a:p>
            <a:pPr marL="360363" indent="-360363" algn="just" fontAlgn="auto">
              <a:spcBef>
                <a:spcPts val="0"/>
              </a:spcBef>
              <a:spcAft>
                <a:spcPts val="0"/>
              </a:spcAft>
              <a:defRPr/>
            </a:pPr>
            <a:r>
              <a:rPr lang="en-GB" b="1" i="1" cap="small" dirty="0"/>
              <a:t>Main References about the theme:</a:t>
            </a:r>
          </a:p>
          <a:p>
            <a:pPr marL="360363" indent="-360363" algn="just" fontAlgn="auto">
              <a:spcBef>
                <a:spcPts val="0"/>
              </a:spcBef>
              <a:spcAft>
                <a:spcPts val="0"/>
              </a:spcAft>
              <a:defRPr/>
            </a:pPr>
            <a:r>
              <a:rPr lang="en-GB" cap="small" dirty="0"/>
              <a:t>Alter, S.</a:t>
            </a:r>
            <a:r>
              <a:rPr lang="en-US" dirty="0"/>
              <a:t> (2008)</a:t>
            </a:r>
          </a:p>
          <a:p>
            <a:pPr marL="360363" indent="-360363" algn="just" fontAlgn="auto">
              <a:spcBef>
                <a:spcPts val="0"/>
              </a:spcBef>
              <a:spcAft>
                <a:spcPts val="0"/>
              </a:spcAft>
              <a:defRPr/>
            </a:pPr>
            <a:r>
              <a:rPr lang="en-GB" cap="small" dirty="0" err="1"/>
              <a:t>Spohrer</a:t>
            </a:r>
            <a:r>
              <a:rPr lang="en-GB" cap="small" dirty="0"/>
              <a:t>, J., </a:t>
            </a:r>
            <a:r>
              <a:rPr lang="en-GB" cap="small" dirty="0" err="1"/>
              <a:t>Vargo</a:t>
            </a:r>
            <a:r>
              <a:rPr lang="en-GB" cap="small" dirty="0"/>
              <a:t>, S.L., </a:t>
            </a:r>
            <a:r>
              <a:rPr lang="en-GB" cap="small" dirty="0" err="1"/>
              <a:t>Maglio</a:t>
            </a:r>
            <a:r>
              <a:rPr lang="en-GB" cap="small" dirty="0"/>
              <a:t>, P.P, Caswell, N. </a:t>
            </a:r>
            <a:r>
              <a:rPr lang="en-GB" dirty="0"/>
              <a:t>(2008)</a:t>
            </a:r>
            <a:r>
              <a:rPr lang="en-GB" cap="small" dirty="0"/>
              <a:t> </a:t>
            </a:r>
            <a:endParaRPr lang="it-IT" dirty="0"/>
          </a:p>
        </p:txBody>
      </p:sp>
      <p:cxnSp>
        <p:nvCxnSpPr>
          <p:cNvPr id="9" name="Connettore 1 8"/>
          <p:cNvCxnSpPr/>
          <p:nvPr/>
        </p:nvCxnSpPr>
        <p:spPr>
          <a:xfrm>
            <a:off x="857250" y="1000125"/>
            <a:ext cx="5143500" cy="1588"/>
          </a:xfrm>
          <a:prstGeom prst="line">
            <a:avLst/>
          </a:prstGeom>
          <a:ln>
            <a:solidFill>
              <a:schemeClr val="tx2">
                <a:lumMod val="60000"/>
                <a:lumOff val="40000"/>
              </a:schemeClr>
            </a:solidFill>
            <a:prstDash val="sysDot"/>
          </a:ln>
        </p:spPr>
        <p:style>
          <a:lnRef idx="2">
            <a:schemeClr val="accent6"/>
          </a:lnRef>
          <a:fillRef idx="0">
            <a:schemeClr val="accent6"/>
          </a:fillRef>
          <a:effectRef idx="1">
            <a:schemeClr val="accent6"/>
          </a:effectRef>
          <a:fontRef idx="minor">
            <a:schemeClr val="tx1"/>
          </a:fontRef>
        </p:style>
      </p:cxnSp>
      <p:cxnSp>
        <p:nvCxnSpPr>
          <p:cNvPr id="10" name="Connettore 1 9"/>
          <p:cNvCxnSpPr/>
          <p:nvPr/>
        </p:nvCxnSpPr>
        <p:spPr>
          <a:xfrm>
            <a:off x="6000750" y="641350"/>
            <a:ext cx="3143250" cy="1588"/>
          </a:xfrm>
          <a:prstGeom prst="line">
            <a:avLst/>
          </a:prstGeom>
          <a:ln>
            <a:solidFill>
              <a:schemeClr val="tx2">
                <a:lumMod val="60000"/>
                <a:lumOff val="40000"/>
              </a:schemeClr>
            </a:solidFill>
          </a:ln>
        </p:spPr>
        <p:style>
          <a:lnRef idx="2">
            <a:schemeClr val="accent6"/>
          </a:lnRef>
          <a:fillRef idx="0">
            <a:schemeClr val="accent6"/>
          </a:fillRef>
          <a:effectRef idx="1">
            <a:schemeClr val="accent6"/>
          </a:effectRef>
          <a:fontRef idx="minor">
            <a:schemeClr val="tx1"/>
          </a:fontRef>
        </p:style>
      </p:cxnSp>
      <p:sp>
        <p:nvSpPr>
          <p:cNvPr id="11" name="CasellaDiTesto 10"/>
          <p:cNvSpPr txBox="1"/>
          <p:nvPr/>
        </p:nvSpPr>
        <p:spPr>
          <a:xfrm>
            <a:off x="785786" y="571480"/>
            <a:ext cx="5357850" cy="769441"/>
          </a:xfrm>
          <a:prstGeom prst="rect">
            <a:avLst/>
          </a:prstGeom>
          <a:noFill/>
        </p:spPr>
        <p:txBody>
          <a:bodyPr>
            <a:spAutoFit/>
          </a:bodyPr>
          <a:lstStyle/>
          <a:p>
            <a:pPr fontAlgn="auto">
              <a:spcBef>
                <a:spcPts val="0"/>
              </a:spcBef>
              <a:spcAft>
                <a:spcPts val="0"/>
              </a:spcAft>
              <a:defRPr/>
            </a:pPr>
            <a:r>
              <a:rPr lang="it-IT" sz="4400" b="1" i="1" dirty="0">
                <a:ln w="1905"/>
                <a:solidFill>
                  <a:schemeClr val="tx2">
                    <a:lumMod val="60000"/>
                    <a:lumOff val="40000"/>
                  </a:schemeClr>
                </a:solidFill>
                <a:effectLst>
                  <a:innerShdw blurRad="69850" dist="43180" dir="5400000">
                    <a:srgbClr val="000000">
                      <a:alpha val="65000"/>
                    </a:srgbClr>
                  </a:innerShdw>
                </a:effectLst>
              </a:rPr>
              <a:t>Service </a:t>
            </a:r>
            <a:r>
              <a:rPr lang="it-IT" sz="4400" b="1" i="1" dirty="0" err="1">
                <a:ln w="1905"/>
                <a:solidFill>
                  <a:schemeClr val="tx2">
                    <a:lumMod val="60000"/>
                    <a:lumOff val="40000"/>
                  </a:schemeClr>
                </a:solidFill>
                <a:effectLst>
                  <a:innerShdw blurRad="69850" dist="43180" dir="5400000">
                    <a:srgbClr val="000000">
                      <a:alpha val="65000"/>
                    </a:srgbClr>
                  </a:innerShdw>
                </a:effectLst>
              </a:rPr>
              <a:t>Systems</a:t>
            </a:r>
            <a:endParaRPr lang="it-IT" sz="4400" b="1" i="1" dirty="0">
              <a:ln w="1905"/>
              <a:solidFill>
                <a:schemeClr val="tx2">
                  <a:lumMod val="60000"/>
                  <a:lumOff val="40000"/>
                </a:schemeClr>
              </a:solidFill>
              <a:effectLst>
                <a:innerShdw blurRad="69850" dist="43180" dir="5400000">
                  <a:srgbClr val="000000">
                    <a:alpha val="65000"/>
                  </a:srgbClr>
                </a:innerShdw>
              </a:effectLst>
            </a:endParaRPr>
          </a:p>
        </p:txBody>
      </p:sp>
      <p:cxnSp>
        <p:nvCxnSpPr>
          <p:cNvPr id="12" name="Connettore 1 11"/>
          <p:cNvCxnSpPr/>
          <p:nvPr/>
        </p:nvCxnSpPr>
        <p:spPr>
          <a:xfrm rot="5400000">
            <a:off x="5822950" y="804863"/>
            <a:ext cx="357187" cy="1588"/>
          </a:xfrm>
          <a:prstGeom prst="line">
            <a:avLst/>
          </a:prstGeom>
          <a:ln>
            <a:solidFill>
              <a:schemeClr val="tx2">
                <a:lumMod val="60000"/>
                <a:lumOff val="40000"/>
              </a:schemeClr>
            </a:solidFill>
          </a:ln>
        </p:spPr>
        <p:style>
          <a:lnRef idx="2">
            <a:schemeClr val="accent6"/>
          </a:lnRef>
          <a:fillRef idx="0">
            <a:schemeClr val="accent6"/>
          </a:fillRef>
          <a:effectRef idx="1">
            <a:schemeClr val="accent6"/>
          </a:effectRef>
          <a:fontRef idx="minor">
            <a:schemeClr val="tx1"/>
          </a:fontRef>
        </p:style>
      </p:cxnSp>
      <p:sp>
        <p:nvSpPr>
          <p:cNvPr id="7"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H:\Temporary Sept\Temp - Università\VSA FCs\!cid_A43FB09D-8526-41EC-9629-F89951156241.png"/>
          <p:cNvPicPr>
            <a:picLocks noChangeAspect="1" noChangeArrowheads="1"/>
          </p:cNvPicPr>
          <p:nvPr/>
        </p:nvPicPr>
        <p:blipFill>
          <a:blip r:embed="rId4" cstate="print"/>
          <a:srcRect/>
          <a:stretch>
            <a:fillRect/>
          </a:stretch>
        </p:blipFill>
        <p:spPr bwMode="auto">
          <a:xfrm>
            <a:off x="642910" y="2833691"/>
            <a:ext cx="7858180" cy="3429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3314" name="CasellaDiTesto 6"/>
          <p:cNvSpPr txBox="1">
            <a:spLocks noChangeArrowheads="1"/>
          </p:cNvSpPr>
          <p:nvPr/>
        </p:nvSpPr>
        <p:spPr bwMode="auto">
          <a:xfrm>
            <a:off x="428625" y="714375"/>
            <a:ext cx="8429625" cy="3078163"/>
          </a:xfrm>
          <a:prstGeom prst="rect">
            <a:avLst/>
          </a:prstGeom>
          <a:noFill/>
          <a:ln w="9525">
            <a:noFill/>
            <a:miter lim="800000"/>
            <a:headEnd/>
            <a:tailEnd/>
          </a:ln>
        </p:spPr>
        <p:txBody>
          <a:bodyPr>
            <a:spAutoFit/>
          </a:bodyPr>
          <a:lstStyle/>
          <a:p>
            <a:pPr algn="ctr" fontAlgn="auto">
              <a:spcBef>
                <a:spcPts val="0"/>
              </a:spcBef>
              <a:spcAft>
                <a:spcPts val="0"/>
              </a:spcAft>
              <a:defRPr/>
            </a:pPr>
            <a:r>
              <a:rPr lang="it-IT" sz="2000" b="1" dirty="0" err="1">
                <a:solidFill>
                  <a:schemeClr val="tx2">
                    <a:lumMod val="60000"/>
                    <a:lumOff val="40000"/>
                  </a:schemeClr>
                </a:solidFill>
              </a:rPr>
              <a:t>Systems</a:t>
            </a:r>
            <a:r>
              <a:rPr lang="it-IT" sz="2000" b="1" dirty="0">
                <a:solidFill>
                  <a:schemeClr val="tx2">
                    <a:lumMod val="60000"/>
                    <a:lumOff val="40000"/>
                  </a:schemeClr>
                </a:solidFill>
              </a:rPr>
              <a:t> </a:t>
            </a:r>
            <a:r>
              <a:rPr lang="it-IT" sz="2000" b="1" dirty="0" err="1">
                <a:solidFill>
                  <a:schemeClr val="tx2">
                    <a:lumMod val="60000"/>
                    <a:lumOff val="40000"/>
                  </a:schemeClr>
                </a:solidFill>
              </a:rPr>
              <a:t>theories</a:t>
            </a:r>
            <a:r>
              <a:rPr lang="it-IT" sz="2000" b="1" dirty="0">
                <a:solidFill>
                  <a:schemeClr val="tx2">
                    <a:lumMod val="60000"/>
                    <a:lumOff val="40000"/>
                  </a:schemeClr>
                </a:solidFill>
              </a:rPr>
              <a:t> (ST) are </a:t>
            </a:r>
            <a:r>
              <a:rPr lang="it-IT" sz="2000" b="1" dirty="0" err="1">
                <a:solidFill>
                  <a:schemeClr val="tx2">
                    <a:lumMod val="60000"/>
                    <a:lumOff val="40000"/>
                  </a:schemeClr>
                </a:solidFill>
              </a:rPr>
              <a:t>strictly</a:t>
            </a:r>
            <a:r>
              <a:rPr lang="it-IT" sz="2000" b="1" dirty="0">
                <a:solidFill>
                  <a:schemeClr val="tx2">
                    <a:lumMod val="60000"/>
                    <a:lumOff val="40000"/>
                  </a:schemeClr>
                </a:solidFill>
              </a:rPr>
              <a:t> </a:t>
            </a:r>
            <a:r>
              <a:rPr lang="it-IT" sz="2000" b="1" dirty="0" err="1">
                <a:solidFill>
                  <a:schemeClr val="tx2">
                    <a:lumMod val="60000"/>
                    <a:lumOff val="40000"/>
                  </a:schemeClr>
                </a:solidFill>
              </a:rPr>
              <a:t>linked</a:t>
            </a:r>
            <a:r>
              <a:rPr lang="it-IT" sz="2000" b="1" dirty="0">
                <a:solidFill>
                  <a:schemeClr val="tx2">
                    <a:lumMod val="60000"/>
                    <a:lumOff val="40000"/>
                  </a:schemeClr>
                </a:solidFill>
              </a:rPr>
              <a:t> </a:t>
            </a:r>
            <a:r>
              <a:rPr lang="it-IT" sz="2000" b="1" dirty="0" err="1">
                <a:solidFill>
                  <a:schemeClr val="tx2">
                    <a:lumMod val="60000"/>
                    <a:lumOff val="40000"/>
                  </a:schemeClr>
                </a:solidFill>
              </a:rPr>
              <a:t>to</a:t>
            </a:r>
            <a:r>
              <a:rPr lang="it-IT" sz="2000" b="1" dirty="0">
                <a:solidFill>
                  <a:schemeClr val="tx2">
                    <a:lumMod val="60000"/>
                    <a:lumOff val="40000"/>
                  </a:schemeClr>
                </a:solidFill>
              </a:rPr>
              <a:t> </a:t>
            </a:r>
            <a:r>
              <a:rPr lang="it-IT" sz="2000" b="1" dirty="0" err="1">
                <a:solidFill>
                  <a:schemeClr val="tx2">
                    <a:lumMod val="60000"/>
                    <a:lumOff val="40000"/>
                  </a:schemeClr>
                </a:solidFill>
              </a:rPr>
              <a:t>complexity</a:t>
            </a:r>
            <a:r>
              <a:rPr lang="it-IT" sz="2000" b="1" dirty="0">
                <a:solidFill>
                  <a:schemeClr val="tx2">
                    <a:lumMod val="60000"/>
                    <a:lumOff val="40000"/>
                  </a:schemeClr>
                </a:solidFill>
              </a:rPr>
              <a:t> </a:t>
            </a:r>
            <a:r>
              <a:rPr lang="it-IT" sz="2000" b="1" dirty="0" err="1">
                <a:solidFill>
                  <a:schemeClr val="tx2">
                    <a:lumMod val="60000"/>
                    <a:lumOff val="40000"/>
                  </a:schemeClr>
                </a:solidFill>
              </a:rPr>
              <a:t>theories</a:t>
            </a:r>
            <a:endParaRPr lang="it-IT" sz="2000" b="1" dirty="0">
              <a:solidFill>
                <a:schemeClr val="tx2">
                  <a:lumMod val="60000"/>
                  <a:lumOff val="40000"/>
                </a:schemeClr>
              </a:solidFill>
            </a:endParaRPr>
          </a:p>
          <a:p>
            <a:pPr algn="ctr" fontAlgn="auto">
              <a:spcBef>
                <a:spcPts val="0"/>
              </a:spcBef>
              <a:spcAft>
                <a:spcPts val="0"/>
              </a:spcAft>
              <a:defRPr/>
            </a:pPr>
            <a:endParaRPr lang="it-IT" sz="2000" b="1" dirty="0"/>
          </a:p>
          <a:p>
            <a:pPr marL="457200" indent="-457200" algn="just" fontAlgn="auto">
              <a:spcBef>
                <a:spcPts val="0"/>
              </a:spcBef>
              <a:spcAft>
                <a:spcPts val="0"/>
              </a:spcAft>
              <a:buFont typeface="+mj-lt"/>
              <a:buAutoNum type="arabicPeriod"/>
              <a:defRPr/>
            </a:pPr>
            <a:r>
              <a:rPr lang="it-IT" dirty="0" err="1"/>
              <a:t>Through</a:t>
            </a:r>
            <a:r>
              <a:rPr lang="it-IT" dirty="0"/>
              <a:t> ST </a:t>
            </a:r>
            <a:r>
              <a:rPr lang="it-IT" dirty="0" err="1"/>
              <a:t>we</a:t>
            </a:r>
            <a:r>
              <a:rPr lang="it-IT" dirty="0"/>
              <a:t> can investigate </a:t>
            </a:r>
            <a:r>
              <a:rPr lang="it-IT" dirty="0" err="1"/>
              <a:t>organization</a:t>
            </a:r>
            <a:r>
              <a:rPr lang="it-IT" dirty="0"/>
              <a:t> </a:t>
            </a:r>
            <a:r>
              <a:rPr lang="it-IT" dirty="0" err="1"/>
              <a:t>behaviour</a:t>
            </a:r>
            <a:r>
              <a:rPr lang="it-IT" dirty="0"/>
              <a:t>.</a:t>
            </a:r>
          </a:p>
          <a:p>
            <a:pPr marL="457200" indent="-457200" algn="just" fontAlgn="auto">
              <a:spcBef>
                <a:spcPts val="0"/>
              </a:spcBef>
              <a:spcAft>
                <a:spcPts val="0"/>
              </a:spcAft>
              <a:buFont typeface="+mj-lt"/>
              <a:buAutoNum type="arabicPeriod"/>
              <a:defRPr/>
            </a:pPr>
            <a:r>
              <a:rPr lang="it-IT" dirty="0"/>
              <a:t>ST </a:t>
            </a:r>
            <a:r>
              <a:rPr lang="it-IT" dirty="0" err="1"/>
              <a:t>allow</a:t>
            </a:r>
            <a:r>
              <a:rPr lang="it-IT" dirty="0"/>
              <a:t> the </a:t>
            </a:r>
            <a:r>
              <a:rPr lang="it-IT" dirty="0" err="1"/>
              <a:t>analysis</a:t>
            </a:r>
            <a:r>
              <a:rPr lang="it-IT" dirty="0"/>
              <a:t> </a:t>
            </a:r>
            <a:r>
              <a:rPr lang="it-IT" dirty="0" err="1"/>
              <a:t>of</a:t>
            </a:r>
            <a:r>
              <a:rPr lang="it-IT" dirty="0"/>
              <a:t> </a:t>
            </a:r>
            <a:r>
              <a:rPr lang="it-IT" dirty="0" err="1"/>
              <a:t>links</a:t>
            </a:r>
            <a:r>
              <a:rPr lang="it-IT" dirty="0"/>
              <a:t>, </a:t>
            </a:r>
            <a:r>
              <a:rPr lang="it-IT" dirty="0" err="1"/>
              <a:t>nets</a:t>
            </a:r>
            <a:r>
              <a:rPr lang="it-IT" dirty="0"/>
              <a:t>, </a:t>
            </a:r>
            <a:r>
              <a:rPr lang="it-IT" dirty="0" err="1"/>
              <a:t>balances</a:t>
            </a:r>
            <a:r>
              <a:rPr lang="it-IT" dirty="0"/>
              <a:t>, </a:t>
            </a:r>
            <a:r>
              <a:rPr lang="it-IT" dirty="0" err="1"/>
              <a:t>processes</a:t>
            </a:r>
            <a:r>
              <a:rPr lang="it-IT" dirty="0"/>
              <a:t>. </a:t>
            </a:r>
            <a:r>
              <a:rPr lang="it-IT" dirty="0" err="1"/>
              <a:t>dynamics</a:t>
            </a:r>
            <a:endParaRPr lang="it-IT" dirty="0"/>
          </a:p>
          <a:p>
            <a:pPr marL="457200" indent="-457200" algn="just" fontAlgn="auto">
              <a:spcBef>
                <a:spcPts val="0"/>
              </a:spcBef>
              <a:spcAft>
                <a:spcPts val="0"/>
              </a:spcAft>
              <a:buFont typeface="+mj-lt"/>
              <a:buAutoNum type="arabicPeriod"/>
              <a:defRPr/>
            </a:pPr>
            <a:r>
              <a:rPr lang="it-IT" dirty="0" err="1"/>
              <a:t>With</a:t>
            </a:r>
            <a:r>
              <a:rPr lang="it-IT" dirty="0"/>
              <a:t> ST </a:t>
            </a:r>
            <a:r>
              <a:rPr lang="it-IT" dirty="0" err="1"/>
              <a:t>various</a:t>
            </a:r>
            <a:r>
              <a:rPr lang="it-IT" dirty="0"/>
              <a:t> </a:t>
            </a:r>
            <a:r>
              <a:rPr lang="it-IT" dirty="0" err="1"/>
              <a:t>standpoint</a:t>
            </a:r>
            <a:r>
              <a:rPr lang="it-IT" dirty="0"/>
              <a:t> can </a:t>
            </a:r>
            <a:r>
              <a:rPr lang="it-IT" dirty="0" err="1"/>
              <a:t>be</a:t>
            </a:r>
            <a:r>
              <a:rPr lang="it-IT" dirty="0"/>
              <a:t> </a:t>
            </a:r>
            <a:r>
              <a:rPr lang="it-IT" dirty="0" err="1"/>
              <a:t>chosen</a:t>
            </a:r>
            <a:r>
              <a:rPr lang="it-IT" dirty="0"/>
              <a:t> </a:t>
            </a:r>
            <a:r>
              <a:rPr lang="it-IT" dirty="0" err="1"/>
              <a:t>to</a:t>
            </a:r>
            <a:r>
              <a:rPr lang="it-IT" dirty="0"/>
              <a:t> </a:t>
            </a:r>
            <a:r>
              <a:rPr lang="it-IT" dirty="0" err="1"/>
              <a:t>underpinn</a:t>
            </a:r>
            <a:r>
              <a:rPr lang="it-IT" dirty="0"/>
              <a:t> </a:t>
            </a:r>
            <a:r>
              <a:rPr lang="it-IT" dirty="0" err="1"/>
              <a:t>resources</a:t>
            </a:r>
            <a:r>
              <a:rPr lang="it-IT" dirty="0"/>
              <a:t>, </a:t>
            </a:r>
            <a:r>
              <a:rPr lang="it-IT" dirty="0" err="1"/>
              <a:t>goals</a:t>
            </a:r>
            <a:r>
              <a:rPr lang="it-IT" dirty="0"/>
              <a:t>, </a:t>
            </a:r>
            <a:r>
              <a:rPr lang="it-IT" dirty="0" err="1"/>
              <a:t>needs</a:t>
            </a:r>
            <a:r>
              <a:rPr lang="it-IT" dirty="0"/>
              <a:t>/</a:t>
            </a:r>
            <a:r>
              <a:rPr lang="it-IT" dirty="0" err="1"/>
              <a:t>expectations</a:t>
            </a:r>
            <a:r>
              <a:rPr lang="it-IT" dirty="0"/>
              <a:t>.</a:t>
            </a:r>
          </a:p>
          <a:p>
            <a:pPr marL="457200" indent="-457200" algn="just" fontAlgn="auto">
              <a:spcBef>
                <a:spcPts val="0"/>
              </a:spcBef>
              <a:spcAft>
                <a:spcPts val="0"/>
              </a:spcAft>
              <a:buFont typeface="+mj-lt"/>
              <a:buAutoNum type="arabicPeriod"/>
              <a:defRPr/>
            </a:pPr>
            <a:r>
              <a:rPr lang="it-IT" dirty="0"/>
              <a:t>ST </a:t>
            </a:r>
            <a:r>
              <a:rPr lang="it-IT" dirty="0" err="1"/>
              <a:t>support</a:t>
            </a:r>
            <a:r>
              <a:rPr lang="it-IT" dirty="0"/>
              <a:t> the </a:t>
            </a:r>
            <a:r>
              <a:rPr lang="it-IT" dirty="0" err="1"/>
              <a:t>interpretation</a:t>
            </a:r>
            <a:r>
              <a:rPr lang="it-IT" dirty="0"/>
              <a:t> </a:t>
            </a:r>
            <a:r>
              <a:rPr lang="it-IT" dirty="0" err="1"/>
              <a:t>of</a:t>
            </a:r>
            <a:r>
              <a:rPr lang="it-IT" dirty="0"/>
              <a:t> </a:t>
            </a:r>
            <a:r>
              <a:rPr lang="it-IT" dirty="0" err="1"/>
              <a:t>complex</a:t>
            </a:r>
            <a:r>
              <a:rPr lang="it-IT" dirty="0"/>
              <a:t> </a:t>
            </a:r>
            <a:r>
              <a:rPr lang="it-IT" dirty="0" err="1"/>
              <a:t>phenomena</a:t>
            </a:r>
            <a:r>
              <a:rPr lang="it-IT" dirty="0"/>
              <a:t> </a:t>
            </a:r>
            <a:r>
              <a:rPr lang="it-IT" dirty="0" err="1"/>
              <a:t>both</a:t>
            </a:r>
            <a:r>
              <a:rPr lang="it-IT" dirty="0"/>
              <a:t> </a:t>
            </a:r>
            <a:r>
              <a:rPr lang="it-IT" dirty="0" err="1"/>
              <a:t>from</a:t>
            </a:r>
            <a:r>
              <a:rPr lang="it-IT" dirty="0"/>
              <a:t> </a:t>
            </a:r>
            <a:r>
              <a:rPr lang="it-IT" dirty="0" err="1"/>
              <a:t>an</a:t>
            </a:r>
            <a:r>
              <a:rPr lang="it-IT" dirty="0"/>
              <a:t> </a:t>
            </a:r>
            <a:r>
              <a:rPr lang="it-IT" dirty="0" err="1"/>
              <a:t>holistic</a:t>
            </a:r>
            <a:r>
              <a:rPr lang="it-IT" dirty="0"/>
              <a:t> </a:t>
            </a:r>
            <a:r>
              <a:rPr lang="it-IT" dirty="0" err="1"/>
              <a:t>perspective</a:t>
            </a:r>
            <a:r>
              <a:rPr lang="it-IT" dirty="0"/>
              <a:t> and </a:t>
            </a:r>
            <a:r>
              <a:rPr lang="it-IT" dirty="0" err="1"/>
              <a:t>from</a:t>
            </a:r>
            <a:r>
              <a:rPr lang="it-IT" dirty="0"/>
              <a:t> a </a:t>
            </a:r>
            <a:r>
              <a:rPr lang="it-IT" dirty="0" err="1"/>
              <a:t>reductionistic</a:t>
            </a:r>
            <a:r>
              <a:rPr lang="it-IT" dirty="0"/>
              <a:t> </a:t>
            </a:r>
            <a:r>
              <a:rPr lang="it-IT" dirty="0" err="1"/>
              <a:t>view</a:t>
            </a:r>
            <a:r>
              <a:rPr lang="it-IT" dirty="0"/>
              <a:t>.</a:t>
            </a:r>
          </a:p>
          <a:p>
            <a:pPr algn="just" fontAlgn="auto">
              <a:spcBef>
                <a:spcPts val="0"/>
              </a:spcBef>
              <a:spcAft>
                <a:spcPts val="0"/>
              </a:spcAft>
              <a:defRPr/>
            </a:pPr>
            <a:endParaRPr lang="it-IT" sz="2300" b="1" dirty="0"/>
          </a:p>
          <a:p>
            <a:pPr algn="just" fontAlgn="auto">
              <a:spcBef>
                <a:spcPts val="0"/>
              </a:spcBef>
              <a:spcAft>
                <a:spcPts val="0"/>
              </a:spcAft>
              <a:defRPr/>
            </a:pPr>
            <a:endParaRPr lang="it-IT" sz="2300" b="1" dirty="0"/>
          </a:p>
        </p:txBody>
      </p:sp>
      <p:sp>
        <p:nvSpPr>
          <p:cNvPr id="7"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6"/>
          <p:cNvSpPr txBox="1">
            <a:spLocks noChangeArrowheads="1"/>
          </p:cNvSpPr>
          <p:nvPr/>
        </p:nvSpPr>
        <p:spPr bwMode="auto">
          <a:xfrm>
            <a:off x="500063" y="785813"/>
            <a:ext cx="8286750" cy="5448300"/>
          </a:xfrm>
          <a:prstGeom prst="rect">
            <a:avLst/>
          </a:prstGeom>
          <a:noFill/>
          <a:ln w="9525">
            <a:noFill/>
            <a:miter lim="800000"/>
            <a:headEnd/>
            <a:tailEnd/>
          </a:ln>
        </p:spPr>
        <p:txBody>
          <a:bodyPr>
            <a:spAutoFit/>
          </a:bodyPr>
          <a:lstStyle/>
          <a:p>
            <a:pPr algn="ctr" fontAlgn="auto">
              <a:spcBef>
                <a:spcPts val="0"/>
              </a:spcBef>
              <a:spcAft>
                <a:spcPts val="0"/>
              </a:spcAft>
              <a:defRPr/>
            </a:pPr>
            <a:r>
              <a:rPr lang="it-IT" sz="2000" b="1" dirty="0" err="1">
                <a:solidFill>
                  <a:schemeClr val="accent1">
                    <a:lumMod val="75000"/>
                  </a:schemeClr>
                </a:solidFill>
              </a:rPr>
              <a:t>Systems</a:t>
            </a:r>
            <a:r>
              <a:rPr lang="it-IT" sz="2000" b="1" dirty="0">
                <a:solidFill>
                  <a:schemeClr val="accent1">
                    <a:lumMod val="75000"/>
                  </a:schemeClr>
                </a:solidFill>
              </a:rPr>
              <a:t> </a:t>
            </a:r>
            <a:r>
              <a:rPr lang="it-IT" sz="2000" b="1" dirty="0" err="1">
                <a:solidFill>
                  <a:schemeClr val="accent1">
                    <a:lumMod val="75000"/>
                  </a:schemeClr>
                </a:solidFill>
              </a:rPr>
              <a:t>theories</a:t>
            </a:r>
            <a:r>
              <a:rPr lang="it-IT" sz="2000" b="1" dirty="0">
                <a:solidFill>
                  <a:schemeClr val="accent1">
                    <a:lumMod val="75000"/>
                  </a:schemeClr>
                </a:solidFill>
              </a:rPr>
              <a:t> </a:t>
            </a:r>
            <a:r>
              <a:rPr lang="it-IT" sz="2000" b="1" dirty="0" err="1">
                <a:solidFill>
                  <a:schemeClr val="accent1">
                    <a:lumMod val="75000"/>
                  </a:schemeClr>
                </a:solidFill>
              </a:rPr>
              <a:t>as</a:t>
            </a:r>
            <a:r>
              <a:rPr lang="it-IT" sz="2000" b="1" dirty="0">
                <a:solidFill>
                  <a:schemeClr val="accent1">
                    <a:lumMod val="75000"/>
                  </a:schemeClr>
                </a:solidFill>
              </a:rPr>
              <a:t> </a:t>
            </a:r>
            <a:r>
              <a:rPr lang="it-IT" sz="2000" b="1" dirty="0" err="1">
                <a:solidFill>
                  <a:schemeClr val="accent1">
                    <a:lumMod val="75000"/>
                  </a:schemeClr>
                </a:solidFill>
              </a:rPr>
              <a:t>methodological</a:t>
            </a:r>
            <a:r>
              <a:rPr lang="it-IT" sz="2000" b="1" dirty="0">
                <a:solidFill>
                  <a:schemeClr val="accent1">
                    <a:lumMod val="75000"/>
                  </a:schemeClr>
                </a:solidFill>
              </a:rPr>
              <a:t> </a:t>
            </a:r>
            <a:r>
              <a:rPr lang="it-IT" sz="2000" b="1" dirty="0" err="1">
                <a:solidFill>
                  <a:schemeClr val="accent1">
                    <a:lumMod val="75000"/>
                  </a:schemeClr>
                </a:solidFill>
              </a:rPr>
              <a:t>suggestions</a:t>
            </a:r>
            <a:r>
              <a:rPr lang="it-IT" sz="2000" b="1" dirty="0">
                <a:solidFill>
                  <a:schemeClr val="accent1">
                    <a:lumMod val="75000"/>
                  </a:schemeClr>
                </a:solidFill>
              </a:rPr>
              <a:t> </a:t>
            </a:r>
          </a:p>
          <a:p>
            <a:pPr algn="ctr" fontAlgn="auto">
              <a:spcBef>
                <a:spcPts val="0"/>
              </a:spcBef>
              <a:spcAft>
                <a:spcPts val="0"/>
              </a:spcAft>
              <a:defRPr/>
            </a:pPr>
            <a:r>
              <a:rPr lang="it-IT" sz="2000" b="1" dirty="0" err="1">
                <a:solidFill>
                  <a:schemeClr val="accent1">
                    <a:lumMod val="75000"/>
                  </a:schemeClr>
                </a:solidFill>
              </a:rPr>
              <a:t>to</a:t>
            </a:r>
            <a:r>
              <a:rPr lang="it-IT" sz="2000" b="1" dirty="0">
                <a:solidFill>
                  <a:schemeClr val="accent1">
                    <a:lumMod val="75000"/>
                  </a:schemeClr>
                </a:solidFill>
              </a:rPr>
              <a:t> the </a:t>
            </a:r>
            <a:r>
              <a:rPr lang="it-IT" sz="2000" b="1" dirty="0" err="1">
                <a:solidFill>
                  <a:schemeClr val="accent1">
                    <a:lumMod val="75000"/>
                  </a:schemeClr>
                </a:solidFill>
              </a:rPr>
              <a:t>analysis</a:t>
            </a:r>
            <a:r>
              <a:rPr lang="it-IT" sz="2000" b="1" dirty="0">
                <a:solidFill>
                  <a:schemeClr val="accent1">
                    <a:lumMod val="75000"/>
                  </a:schemeClr>
                </a:solidFill>
              </a:rPr>
              <a:t> </a:t>
            </a:r>
            <a:r>
              <a:rPr lang="it-IT" sz="2000" b="1" dirty="0" err="1">
                <a:solidFill>
                  <a:schemeClr val="accent1">
                    <a:lumMod val="75000"/>
                  </a:schemeClr>
                </a:solidFill>
              </a:rPr>
              <a:t>of</a:t>
            </a:r>
            <a:r>
              <a:rPr lang="it-IT" sz="2000" b="1" dirty="0">
                <a:solidFill>
                  <a:schemeClr val="accent1">
                    <a:lumMod val="75000"/>
                  </a:schemeClr>
                </a:solidFill>
              </a:rPr>
              <a:t> Service </a:t>
            </a:r>
            <a:r>
              <a:rPr lang="it-IT" sz="2000" b="1" dirty="0" err="1">
                <a:solidFill>
                  <a:schemeClr val="accent1">
                    <a:lumMod val="75000"/>
                  </a:schemeClr>
                </a:solidFill>
              </a:rPr>
              <a:t>Exchanges</a:t>
            </a:r>
            <a:endParaRPr lang="it-IT" sz="2000" b="1" dirty="0">
              <a:solidFill>
                <a:schemeClr val="accent1">
                  <a:lumMod val="75000"/>
                </a:schemeClr>
              </a:solidFill>
            </a:endParaRPr>
          </a:p>
          <a:p>
            <a:pPr algn="ctr" fontAlgn="auto">
              <a:spcBef>
                <a:spcPts val="0"/>
              </a:spcBef>
              <a:spcAft>
                <a:spcPts val="0"/>
              </a:spcAft>
              <a:defRPr/>
            </a:pPr>
            <a:endParaRPr lang="it-IT" sz="2000" b="1" dirty="0"/>
          </a:p>
          <a:p>
            <a:pPr algn="just" fontAlgn="auto">
              <a:spcBef>
                <a:spcPts val="0"/>
              </a:spcBef>
              <a:spcAft>
                <a:spcPts val="0"/>
              </a:spcAft>
              <a:defRPr/>
            </a:pPr>
            <a:r>
              <a:rPr lang="en-US" sz="2000" dirty="0"/>
              <a:t>System studies and theories increase knowledge about multiple perspectives, linking components, connective functions and practical applications of complex phenomena (as service exchange). </a:t>
            </a:r>
          </a:p>
          <a:p>
            <a:pPr algn="just" fontAlgn="auto">
              <a:spcBef>
                <a:spcPts val="0"/>
              </a:spcBef>
              <a:spcAft>
                <a:spcPts val="0"/>
              </a:spcAft>
              <a:defRPr/>
            </a:pPr>
            <a:endParaRPr lang="it-IT" sz="1400" dirty="0"/>
          </a:p>
          <a:p>
            <a:pPr algn="just" fontAlgn="auto">
              <a:spcBef>
                <a:spcPts val="0"/>
              </a:spcBef>
              <a:spcAft>
                <a:spcPts val="0"/>
              </a:spcAft>
              <a:buFont typeface="Arial" pitchFamily="34" charset="0"/>
              <a:buChar char="•"/>
              <a:defRPr/>
            </a:pPr>
            <a:r>
              <a:rPr lang="it-IT" sz="2000" dirty="0"/>
              <a:t>	</a:t>
            </a:r>
            <a:r>
              <a:rPr lang="it-IT" sz="2000" dirty="0" err="1"/>
              <a:t>reductionism</a:t>
            </a:r>
            <a:r>
              <a:rPr lang="it-IT" sz="2000" dirty="0"/>
              <a:t> &amp; </a:t>
            </a:r>
            <a:r>
              <a:rPr lang="it-IT" sz="2000" dirty="0" err="1"/>
              <a:t>holism</a:t>
            </a:r>
            <a:endParaRPr lang="it-IT" sz="2000" dirty="0"/>
          </a:p>
          <a:p>
            <a:pPr algn="just" fontAlgn="auto">
              <a:spcBef>
                <a:spcPts val="0"/>
              </a:spcBef>
              <a:spcAft>
                <a:spcPts val="0"/>
              </a:spcAft>
              <a:buFont typeface="Arial" pitchFamily="34" charset="0"/>
              <a:buChar char="•"/>
              <a:defRPr/>
            </a:pPr>
            <a:r>
              <a:rPr lang="it-IT" sz="2000" dirty="0"/>
              <a:t>	</a:t>
            </a:r>
            <a:r>
              <a:rPr lang="it-IT" sz="2000" dirty="0" err="1"/>
              <a:t>structure</a:t>
            </a:r>
            <a:r>
              <a:rPr lang="it-IT" sz="2000" dirty="0"/>
              <a:t> / </a:t>
            </a:r>
            <a:r>
              <a:rPr lang="it-IT" sz="2000" dirty="0" err="1"/>
              <a:t>systems</a:t>
            </a:r>
            <a:r>
              <a:rPr lang="it-IT" sz="2000" dirty="0"/>
              <a:t> </a:t>
            </a:r>
            <a:r>
              <a:rPr lang="it-IT" sz="2000" dirty="0" err="1"/>
              <a:t>paradigm</a:t>
            </a:r>
            <a:endParaRPr lang="it-IT" sz="2000" dirty="0"/>
          </a:p>
          <a:p>
            <a:pPr algn="just" fontAlgn="auto">
              <a:spcBef>
                <a:spcPts val="0"/>
              </a:spcBef>
              <a:spcAft>
                <a:spcPts val="0"/>
              </a:spcAft>
              <a:buFont typeface="Arial" pitchFamily="34" charset="0"/>
              <a:buChar char="•"/>
              <a:defRPr/>
            </a:pPr>
            <a:r>
              <a:rPr lang="it-IT" sz="2000" dirty="0"/>
              <a:t>	</a:t>
            </a:r>
            <a:r>
              <a:rPr lang="it-IT" sz="2000" dirty="0" err="1"/>
              <a:t>dynamics</a:t>
            </a:r>
            <a:endParaRPr lang="it-IT" sz="2000" dirty="0"/>
          </a:p>
          <a:p>
            <a:pPr algn="just" fontAlgn="auto">
              <a:spcBef>
                <a:spcPts val="0"/>
              </a:spcBef>
              <a:spcAft>
                <a:spcPts val="0"/>
              </a:spcAft>
              <a:buFont typeface="Arial" pitchFamily="34" charset="0"/>
              <a:buChar char="•"/>
              <a:defRPr/>
            </a:pPr>
            <a:r>
              <a:rPr lang="it-IT" sz="2000" dirty="0"/>
              <a:t>	</a:t>
            </a:r>
            <a:r>
              <a:rPr lang="it-IT" sz="2000" dirty="0" err="1"/>
              <a:t>boarders</a:t>
            </a:r>
            <a:endParaRPr lang="it-IT" sz="2000" dirty="0"/>
          </a:p>
          <a:p>
            <a:pPr algn="just" fontAlgn="auto">
              <a:spcBef>
                <a:spcPts val="0"/>
              </a:spcBef>
              <a:spcAft>
                <a:spcPts val="0"/>
              </a:spcAft>
              <a:buFont typeface="Arial" pitchFamily="34" charset="0"/>
              <a:buChar char="•"/>
              <a:defRPr/>
            </a:pPr>
            <a:r>
              <a:rPr lang="it-IT" sz="2000" dirty="0"/>
              <a:t>	</a:t>
            </a:r>
            <a:r>
              <a:rPr lang="it-IT" sz="2000" dirty="0" err="1"/>
              <a:t>actors</a:t>
            </a:r>
            <a:r>
              <a:rPr lang="it-IT" sz="2000" dirty="0"/>
              <a:t> </a:t>
            </a:r>
            <a:r>
              <a:rPr lang="it-IT" sz="2000" dirty="0" err="1"/>
              <a:t>as</a:t>
            </a:r>
            <a:r>
              <a:rPr lang="it-IT" sz="2000" dirty="0"/>
              <a:t> </a:t>
            </a:r>
            <a:r>
              <a:rPr lang="it-IT" sz="2000" dirty="0" err="1"/>
              <a:t>systems</a:t>
            </a:r>
            <a:r>
              <a:rPr lang="it-IT" sz="2000" dirty="0"/>
              <a:t>: </a:t>
            </a:r>
            <a:r>
              <a:rPr lang="it-IT" sz="2000" dirty="0" err="1"/>
              <a:t>firms</a:t>
            </a:r>
            <a:r>
              <a:rPr lang="it-IT" sz="2000" dirty="0"/>
              <a:t>, </a:t>
            </a:r>
            <a:r>
              <a:rPr lang="it-IT" sz="2000" dirty="0" err="1"/>
              <a:t>individuals</a:t>
            </a:r>
            <a:r>
              <a:rPr lang="it-IT" sz="2000" dirty="0"/>
              <a:t>, 			</a:t>
            </a:r>
            <a:r>
              <a:rPr lang="it-IT" sz="2000" dirty="0" err="1"/>
              <a:t>customers</a:t>
            </a:r>
            <a:r>
              <a:rPr lang="it-IT" sz="2000" dirty="0"/>
              <a:t>, </a:t>
            </a:r>
            <a:r>
              <a:rPr lang="it-IT" sz="2000" dirty="0" err="1"/>
              <a:t>partners</a:t>
            </a:r>
            <a:r>
              <a:rPr lang="it-IT" sz="2000" dirty="0"/>
              <a:t>, etc.) </a:t>
            </a:r>
          </a:p>
          <a:p>
            <a:pPr algn="just" fontAlgn="auto">
              <a:spcBef>
                <a:spcPts val="0"/>
              </a:spcBef>
              <a:spcAft>
                <a:spcPts val="0"/>
              </a:spcAft>
              <a:buFont typeface="Arial" pitchFamily="34" charset="0"/>
              <a:buChar char="•"/>
              <a:defRPr/>
            </a:pPr>
            <a:r>
              <a:rPr lang="it-IT" sz="2000" dirty="0"/>
              <a:t>	multi </a:t>
            </a:r>
            <a:r>
              <a:rPr lang="it-IT" sz="2000" dirty="0" err="1"/>
              <a:t>actors</a:t>
            </a:r>
            <a:endParaRPr lang="it-IT" sz="2000" dirty="0"/>
          </a:p>
          <a:p>
            <a:pPr algn="just" fontAlgn="auto">
              <a:spcBef>
                <a:spcPts val="0"/>
              </a:spcBef>
              <a:spcAft>
                <a:spcPts val="0"/>
              </a:spcAft>
              <a:defRPr/>
            </a:pPr>
            <a:endParaRPr lang="it-IT" sz="1400" dirty="0"/>
          </a:p>
          <a:p>
            <a:pPr marL="265113" algn="just" fontAlgn="auto">
              <a:spcBef>
                <a:spcPts val="0"/>
              </a:spcBef>
              <a:spcAft>
                <a:spcPts val="0"/>
              </a:spcAft>
              <a:defRPr/>
            </a:pPr>
            <a:r>
              <a:rPr lang="en-US" sz="2000" dirty="0"/>
              <a:t>Systems are in nature, in society, in business, within socio-economic contexts. They are not only peculiar of individuals and their human mind. They may be identified also within organizations, districts</a:t>
            </a:r>
            <a:r>
              <a:rPr lang="en-US" sz="2000" dirty="0">
                <a:solidFill>
                  <a:schemeClr val="bg1"/>
                </a:solidFill>
              </a:rPr>
              <a:t>, etc.</a:t>
            </a:r>
            <a:endParaRPr lang="it-IT" sz="2000" dirty="0">
              <a:solidFill>
                <a:schemeClr val="bg1"/>
              </a:solidFill>
            </a:endParaRPr>
          </a:p>
        </p:txBody>
      </p:sp>
      <p:pic>
        <p:nvPicPr>
          <p:cNvPr id="7" name="Picture 2"/>
          <p:cNvPicPr>
            <a:picLocks noChangeAspect="1" noChangeArrowheads="1"/>
          </p:cNvPicPr>
          <p:nvPr/>
        </p:nvPicPr>
        <p:blipFill>
          <a:blip r:embed="rId4" cstate="print">
            <a:grayscl/>
          </a:blip>
          <a:srcRect/>
          <a:stretch>
            <a:fillRect/>
          </a:stretch>
        </p:blipFill>
        <p:spPr bwMode="auto">
          <a:xfrm>
            <a:off x="222250" y="2786063"/>
            <a:ext cx="8764588" cy="2286000"/>
          </a:xfrm>
          <a:prstGeom prst="rect">
            <a:avLst/>
          </a:prstGeom>
          <a:solidFill>
            <a:schemeClr val="accent1">
              <a:lumMod val="75000"/>
              <a:alpha val="11000"/>
            </a:schemeClr>
          </a:solidFill>
          <a:ln w="9525">
            <a:noFill/>
            <a:round/>
            <a:headEnd/>
            <a:tailEnd/>
          </a:ln>
        </p:spPr>
      </p:pic>
      <p:sp>
        <p:nvSpPr>
          <p:cNvPr id="5"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285750" y="337564"/>
            <a:ext cx="8572500" cy="6093976"/>
          </a:xfrm>
          <a:prstGeom prst="rect">
            <a:avLst/>
          </a:prstGeom>
          <a:noFill/>
          <a:ln w="9525">
            <a:noFill/>
            <a:miter lim="800000"/>
            <a:headEnd/>
            <a:tailEnd/>
          </a:ln>
          <a:effectLst/>
        </p:spPr>
        <p:txBody>
          <a:bodyPr anchor="ctr">
            <a:spAutoFit/>
          </a:bodyPr>
          <a:lstStyle/>
          <a:p>
            <a:pPr algn="just" eaLnBrk="0" fontAlgn="auto" hangingPunct="0">
              <a:spcBef>
                <a:spcPts val="0"/>
              </a:spcBef>
              <a:spcAft>
                <a:spcPts val="0"/>
              </a:spcAft>
              <a:defRPr/>
            </a:pPr>
            <a:r>
              <a:rPr lang="en-US" sz="3200" i="1" dirty="0">
                <a:solidFill>
                  <a:schemeClr val="accent1">
                    <a:lumMod val="75000"/>
                  </a:schemeClr>
                </a:solidFill>
                <a:ea typeface="Times New Roman" pitchFamily="18" charset="0"/>
              </a:rPr>
              <a:t>From Systems Theories we ay observe</a:t>
            </a:r>
            <a:r>
              <a:rPr lang="en-US" sz="3200" i="1" dirty="0">
                <a:ea typeface="Times New Roman" pitchFamily="18" charset="0"/>
              </a:rPr>
              <a:t>:</a:t>
            </a:r>
          </a:p>
          <a:p>
            <a:pPr algn="just" eaLnBrk="0" fontAlgn="auto" hangingPunct="0">
              <a:spcBef>
                <a:spcPts val="0"/>
              </a:spcBef>
              <a:spcAft>
                <a:spcPts val="0"/>
              </a:spcAft>
              <a:defRPr/>
            </a:pPr>
            <a:endParaRPr lang="it-IT" dirty="0"/>
          </a:p>
          <a:p>
            <a:pPr marL="265113" indent="-265113" algn="just" eaLnBrk="0" fontAlgn="auto" hangingPunct="0">
              <a:spcBef>
                <a:spcPts val="0"/>
              </a:spcBef>
              <a:spcAft>
                <a:spcPts val="0"/>
              </a:spcAft>
              <a:buFontTx/>
              <a:buChar char="•"/>
              <a:defRPr/>
            </a:pPr>
            <a:r>
              <a:rPr lang="en-US" sz="2000" dirty="0">
                <a:ea typeface="Times New Roman" pitchFamily="18" charset="0"/>
              </a:rPr>
              <a:t>“a system as a complex of </a:t>
            </a:r>
            <a:r>
              <a:rPr lang="en-US" sz="2000" i="1" dirty="0">
                <a:ea typeface="Times New Roman" pitchFamily="18" charset="0"/>
              </a:rPr>
              <a:t>interacting elements</a:t>
            </a:r>
            <a:r>
              <a:rPr lang="en-US" sz="2000" dirty="0">
                <a:ea typeface="Times New Roman" pitchFamily="18" charset="0"/>
              </a:rPr>
              <a:t>” (Von </a:t>
            </a:r>
            <a:r>
              <a:rPr lang="en-US" sz="2000" dirty="0" err="1">
                <a:ea typeface="Times New Roman" pitchFamily="18" charset="0"/>
              </a:rPr>
              <a:t>Bertalaffy</a:t>
            </a:r>
            <a:r>
              <a:rPr lang="en-US" sz="2000" dirty="0">
                <a:ea typeface="Times New Roman" pitchFamily="18" charset="0"/>
              </a:rPr>
              <a:t>, 1956);</a:t>
            </a:r>
            <a:endParaRPr lang="it-IT" sz="2000" dirty="0"/>
          </a:p>
          <a:p>
            <a:pPr marL="265113" indent="-265113" algn="just" eaLnBrk="0" fontAlgn="auto" hangingPunct="0">
              <a:spcBef>
                <a:spcPts val="0"/>
              </a:spcBef>
              <a:spcAft>
                <a:spcPts val="0"/>
              </a:spcAft>
              <a:buFontTx/>
              <a:buChar char="•"/>
              <a:defRPr/>
            </a:pPr>
            <a:r>
              <a:rPr lang="en-US" sz="2000" dirty="0">
                <a:ea typeface="Times New Roman" pitchFamily="18" charset="0"/>
              </a:rPr>
              <a:t>“a system as an entity that is </a:t>
            </a:r>
            <a:r>
              <a:rPr lang="en-US" sz="2000" i="1" dirty="0">
                <a:ea typeface="Times New Roman" pitchFamily="18" charset="0"/>
              </a:rPr>
              <a:t>adaptable</a:t>
            </a:r>
            <a:r>
              <a:rPr lang="en-US" sz="2000" dirty="0">
                <a:ea typeface="Times New Roman" pitchFamily="18" charset="0"/>
              </a:rPr>
              <a:t> for the purpose of surviving in its changing environment” (Beer, 1975); </a:t>
            </a:r>
            <a:endParaRPr lang="it-IT" sz="2000" dirty="0"/>
          </a:p>
          <a:p>
            <a:pPr marL="265113" indent="-265113" algn="just" eaLnBrk="0" fontAlgn="auto" hangingPunct="0">
              <a:spcBef>
                <a:spcPts val="0"/>
              </a:spcBef>
              <a:spcAft>
                <a:spcPts val="0"/>
              </a:spcAft>
              <a:buFontTx/>
              <a:buChar char="•"/>
              <a:defRPr/>
            </a:pPr>
            <a:r>
              <a:rPr lang="en-US" sz="2000" dirty="0">
                <a:ea typeface="Times New Roman" pitchFamily="18" charset="0"/>
              </a:rPr>
              <a:t>“system elements are rationally connected” (</a:t>
            </a:r>
            <a:r>
              <a:rPr lang="en-US" sz="2000" dirty="0" err="1">
                <a:ea typeface="Times New Roman" pitchFamily="18" charset="0"/>
              </a:rPr>
              <a:t>Luhmann</a:t>
            </a:r>
            <a:r>
              <a:rPr lang="en-US" sz="2000" dirty="0">
                <a:ea typeface="Times New Roman" pitchFamily="18" charset="0"/>
              </a:rPr>
              <a:t>, 1990); </a:t>
            </a:r>
            <a:endParaRPr lang="it-IT" sz="2000" dirty="0"/>
          </a:p>
          <a:p>
            <a:pPr marL="265113" indent="-265113" algn="just" eaLnBrk="0" fontAlgn="auto" hangingPunct="0">
              <a:spcBef>
                <a:spcPts val="0"/>
              </a:spcBef>
              <a:spcAft>
                <a:spcPts val="0"/>
              </a:spcAft>
              <a:buFontTx/>
              <a:buChar char="•"/>
              <a:defRPr/>
            </a:pPr>
            <a:r>
              <a:rPr lang="en-US" sz="2000" dirty="0">
                <a:ea typeface="Times New Roman" pitchFamily="18" charset="0"/>
              </a:rPr>
              <a:t>concepts of many part compositions (Parsons, 1965), boundaries, connections and  different relationship levels show certain signs of system relevance and allow an interpretation of its own capabilities as being critical and influential and its relations with correspondent supra-systems and sub-systems. </a:t>
            </a:r>
            <a:endParaRPr lang="it-IT" sz="2000" dirty="0"/>
          </a:p>
          <a:p>
            <a:pPr marL="265113" indent="-265113" algn="just" eaLnBrk="0" fontAlgn="auto" hangingPunct="0">
              <a:spcBef>
                <a:spcPts val="0"/>
              </a:spcBef>
              <a:spcAft>
                <a:spcPts val="0"/>
              </a:spcAft>
              <a:buFontTx/>
              <a:buChar char="•"/>
              <a:defRPr/>
            </a:pPr>
            <a:r>
              <a:rPr lang="en-US" sz="2000" dirty="0">
                <a:ea typeface="Times New Roman" pitchFamily="18" charset="0"/>
              </a:rPr>
              <a:t>“sub-systems focus on the analysis of relationships among its own internal components while supra-systems focus on the connections between the analysis unit and other influencing systemic entities in their context” (</a:t>
            </a:r>
            <a:r>
              <a:rPr lang="en-US" sz="2000" dirty="0" err="1">
                <a:ea typeface="Times New Roman" pitchFamily="18" charset="0"/>
              </a:rPr>
              <a:t>Golinelli</a:t>
            </a:r>
            <a:r>
              <a:rPr lang="en-US" sz="2000" dirty="0">
                <a:ea typeface="Times New Roman" pitchFamily="18" charset="0"/>
              </a:rPr>
              <a:t>, 2005); </a:t>
            </a:r>
            <a:endParaRPr lang="it-IT" sz="2000" dirty="0"/>
          </a:p>
          <a:p>
            <a:pPr marL="265113" indent="-265113" algn="just" eaLnBrk="0" fontAlgn="auto" hangingPunct="0">
              <a:spcBef>
                <a:spcPts val="0"/>
              </a:spcBef>
              <a:spcAft>
                <a:spcPts val="0"/>
              </a:spcAft>
              <a:buFontTx/>
              <a:buChar char="•"/>
              <a:defRPr/>
            </a:pPr>
            <a:r>
              <a:rPr lang="en-US" sz="2000" dirty="0">
                <a:ea typeface="Times New Roman" pitchFamily="18" charset="0"/>
              </a:rPr>
              <a:t>“a structure can be studied (what it is? How it is made?), a system should only be interpreted (how does it works? What logics does it follow?)” (</a:t>
            </a:r>
            <a:r>
              <a:rPr lang="en-US" sz="2000" dirty="0" err="1">
                <a:ea typeface="Times New Roman" pitchFamily="18" charset="0"/>
              </a:rPr>
              <a:t>Barile</a:t>
            </a:r>
            <a:r>
              <a:rPr lang="en-US" sz="2000" dirty="0">
                <a:ea typeface="Times New Roman" pitchFamily="18" charset="0"/>
              </a:rPr>
              <a:t>, 2008);</a:t>
            </a:r>
            <a:endParaRPr lang="it-IT" sz="2000" dirty="0"/>
          </a:p>
          <a:p>
            <a:pPr marL="265113" indent="-265113" algn="just" eaLnBrk="0" fontAlgn="auto" hangingPunct="0">
              <a:spcBef>
                <a:spcPts val="0"/>
              </a:spcBef>
              <a:spcAft>
                <a:spcPts val="0"/>
              </a:spcAft>
              <a:buFontTx/>
              <a:buChar char="•"/>
              <a:defRPr/>
            </a:pPr>
            <a:r>
              <a:rPr lang="en-US" sz="2000" dirty="0">
                <a:ea typeface="Times New Roman" pitchFamily="18" charset="0"/>
              </a:rPr>
              <a:t>“a system can be defined as an entity which is a </a:t>
            </a:r>
            <a:r>
              <a:rPr lang="en-US" sz="2000" i="1" dirty="0">
                <a:ea typeface="Times New Roman" pitchFamily="18" charset="0"/>
              </a:rPr>
              <a:t>coherent</a:t>
            </a:r>
            <a:r>
              <a:rPr lang="en-US" sz="2000" dirty="0">
                <a:ea typeface="Times New Roman" pitchFamily="18" charset="0"/>
              </a:rPr>
              <a:t> whole” (Ng, </a:t>
            </a:r>
            <a:r>
              <a:rPr lang="en-US" sz="2000" dirty="0" err="1">
                <a:ea typeface="Times New Roman" pitchFamily="18" charset="0"/>
              </a:rPr>
              <a:t>Maull</a:t>
            </a:r>
            <a:r>
              <a:rPr lang="en-US" sz="2000" dirty="0">
                <a:ea typeface="Times New Roman" pitchFamily="18" charset="0"/>
              </a:rPr>
              <a:t>, Yip, 2009).</a:t>
            </a:r>
            <a:endParaRPr lang="en-US" sz="2000" dirty="0"/>
          </a:p>
        </p:txBody>
      </p:sp>
      <p:sp>
        <p:nvSpPr>
          <p:cNvPr id="4"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6"/>
          <p:cNvSpPr txBox="1">
            <a:spLocks noChangeArrowheads="1"/>
          </p:cNvSpPr>
          <p:nvPr/>
        </p:nvSpPr>
        <p:spPr bwMode="auto">
          <a:xfrm>
            <a:off x="500063" y="571500"/>
            <a:ext cx="8358187" cy="5524500"/>
          </a:xfrm>
          <a:prstGeom prst="rect">
            <a:avLst/>
          </a:prstGeom>
          <a:noFill/>
          <a:ln w="9525">
            <a:noFill/>
            <a:miter lim="800000"/>
            <a:headEnd/>
            <a:tailEnd/>
          </a:ln>
        </p:spPr>
        <p:txBody>
          <a:bodyPr>
            <a:spAutoFit/>
          </a:bodyPr>
          <a:lstStyle/>
          <a:p>
            <a:pPr algn="ctr" fontAlgn="auto">
              <a:spcBef>
                <a:spcPts val="0"/>
              </a:spcBef>
              <a:spcAft>
                <a:spcPts val="0"/>
              </a:spcAft>
              <a:defRPr/>
            </a:pPr>
            <a:r>
              <a:rPr lang="it-IT" sz="3200" b="1" dirty="0">
                <a:solidFill>
                  <a:schemeClr val="accent1">
                    <a:lumMod val="75000"/>
                  </a:schemeClr>
                </a:solidFill>
              </a:rPr>
              <a:t>Service </a:t>
            </a:r>
            <a:r>
              <a:rPr lang="it-IT" sz="3200" b="1" dirty="0" err="1">
                <a:solidFill>
                  <a:schemeClr val="accent1">
                    <a:lumMod val="75000"/>
                  </a:schemeClr>
                </a:solidFill>
              </a:rPr>
              <a:t>Systems</a:t>
            </a:r>
            <a:r>
              <a:rPr lang="it-IT" sz="3200" b="1" dirty="0">
                <a:solidFill>
                  <a:schemeClr val="accent1">
                    <a:lumMod val="75000"/>
                  </a:schemeClr>
                </a:solidFill>
              </a:rPr>
              <a:t> </a:t>
            </a:r>
            <a:r>
              <a:rPr lang="it-IT" sz="3200" dirty="0" err="1">
                <a:solidFill>
                  <a:schemeClr val="accent1">
                    <a:lumMod val="75000"/>
                  </a:schemeClr>
                </a:solidFill>
              </a:rPr>
              <a:t>definitions</a:t>
            </a:r>
            <a:endParaRPr lang="it-IT" sz="3200" dirty="0">
              <a:solidFill>
                <a:schemeClr val="accent1">
                  <a:lumMod val="75000"/>
                </a:schemeClr>
              </a:solidFill>
            </a:endParaRPr>
          </a:p>
          <a:p>
            <a:pPr algn="ctr" fontAlgn="auto">
              <a:spcBef>
                <a:spcPts val="0"/>
              </a:spcBef>
              <a:spcAft>
                <a:spcPts val="0"/>
              </a:spcAft>
              <a:defRPr/>
            </a:pPr>
            <a:endParaRPr lang="it-IT" sz="800" b="1" dirty="0"/>
          </a:p>
          <a:p>
            <a:pPr algn="ctr" fontAlgn="auto">
              <a:spcBef>
                <a:spcPts val="0"/>
              </a:spcBef>
              <a:spcAft>
                <a:spcPts val="0"/>
              </a:spcAft>
              <a:defRPr/>
            </a:pPr>
            <a:endParaRPr lang="it-IT" sz="1400" b="1" dirty="0"/>
          </a:p>
          <a:p>
            <a:pPr marL="1527175" fontAlgn="auto">
              <a:spcBef>
                <a:spcPts val="0"/>
              </a:spcBef>
              <a:spcAft>
                <a:spcPts val="600"/>
              </a:spcAft>
              <a:defRPr/>
            </a:pPr>
            <a:r>
              <a:rPr lang="en-US" sz="2000" i="1" dirty="0"/>
              <a:t> value-co-creation configurations, </a:t>
            </a:r>
          </a:p>
          <a:p>
            <a:pPr marL="1527175" fontAlgn="auto">
              <a:spcBef>
                <a:spcPts val="0"/>
              </a:spcBef>
              <a:spcAft>
                <a:spcPts val="600"/>
              </a:spcAft>
              <a:defRPr/>
            </a:pPr>
            <a:r>
              <a:rPr lang="en-US" sz="2000" i="1" dirty="0"/>
              <a:t> resources integrators</a:t>
            </a:r>
            <a:r>
              <a:rPr lang="en-US" sz="2000" dirty="0"/>
              <a:t>, </a:t>
            </a:r>
          </a:p>
          <a:p>
            <a:pPr marL="1527175" fontAlgn="auto">
              <a:spcBef>
                <a:spcPts val="0"/>
              </a:spcBef>
              <a:spcAft>
                <a:spcPts val="600"/>
              </a:spcAft>
              <a:defRPr/>
            </a:pPr>
            <a:r>
              <a:rPr lang="en-US" sz="2000" i="1" dirty="0"/>
              <a:t> knowledge-based, </a:t>
            </a:r>
          </a:p>
          <a:p>
            <a:pPr marL="1527175" fontAlgn="auto">
              <a:spcBef>
                <a:spcPts val="0"/>
              </a:spcBef>
              <a:spcAft>
                <a:spcPts val="600"/>
              </a:spcAft>
              <a:defRPr/>
            </a:pPr>
            <a:r>
              <a:rPr lang="en-US" sz="2000" i="1" dirty="0"/>
              <a:t> capable</a:t>
            </a:r>
            <a:r>
              <a:rPr lang="en-US" sz="2000" dirty="0"/>
              <a:t> </a:t>
            </a:r>
            <a:r>
              <a:rPr lang="en-US" sz="2000" i="1" dirty="0"/>
              <a:t>of</a:t>
            </a:r>
            <a:r>
              <a:rPr lang="en-US" sz="2000" dirty="0"/>
              <a:t> </a:t>
            </a:r>
            <a:r>
              <a:rPr lang="en-US" sz="2000" i="1" dirty="0"/>
              <a:t>enabling connections and interaction, </a:t>
            </a:r>
          </a:p>
          <a:p>
            <a:pPr marL="1527175" fontAlgn="auto">
              <a:spcBef>
                <a:spcPts val="0"/>
              </a:spcBef>
              <a:spcAft>
                <a:spcPts val="600"/>
              </a:spcAft>
              <a:defRPr/>
            </a:pPr>
            <a:r>
              <a:rPr lang="en-US" sz="2000" i="1" dirty="0"/>
              <a:t> with the aim of reaching desired outcomes, </a:t>
            </a:r>
          </a:p>
          <a:p>
            <a:pPr marL="1527175" fontAlgn="auto">
              <a:spcBef>
                <a:spcPts val="0"/>
              </a:spcBef>
              <a:spcAft>
                <a:spcPts val="600"/>
              </a:spcAft>
              <a:defRPr/>
            </a:pPr>
            <a:r>
              <a:rPr lang="en-US" sz="2000" i="1" dirty="0"/>
              <a:t> simply, always, an operative application,</a:t>
            </a:r>
            <a:endParaRPr lang="it-IT" sz="2000" i="1" dirty="0"/>
          </a:p>
          <a:p>
            <a:pPr marL="1527175" fontAlgn="auto">
              <a:spcBef>
                <a:spcPts val="0"/>
              </a:spcBef>
              <a:spcAft>
                <a:spcPts val="600"/>
              </a:spcAft>
              <a:defRPr/>
            </a:pPr>
            <a:r>
              <a:rPr lang="en-US" sz="2000" i="1" dirty="0"/>
              <a:t>any number of elements, interconnections, attributes, and stakeholders interacting in a co-productive relationship. </a:t>
            </a:r>
            <a:endParaRPr lang="it-IT" sz="2000" i="1" dirty="0"/>
          </a:p>
          <a:p>
            <a:pPr algn="just" fontAlgn="auto">
              <a:spcBef>
                <a:spcPts val="0"/>
              </a:spcBef>
              <a:spcAft>
                <a:spcPts val="0"/>
              </a:spcAft>
              <a:defRPr/>
            </a:pPr>
            <a:endParaRPr lang="en-US" sz="1600" dirty="0"/>
          </a:p>
          <a:p>
            <a:pPr algn="just" fontAlgn="auto">
              <a:spcBef>
                <a:spcPts val="0"/>
              </a:spcBef>
              <a:spcAft>
                <a:spcPts val="0"/>
              </a:spcAft>
              <a:defRPr/>
            </a:pPr>
            <a:endParaRPr lang="en-US" sz="1600" dirty="0"/>
          </a:p>
          <a:p>
            <a:pPr algn="just" fontAlgn="auto">
              <a:spcBef>
                <a:spcPts val="0"/>
              </a:spcBef>
              <a:spcAft>
                <a:spcPts val="0"/>
              </a:spcAft>
              <a:defRPr/>
            </a:pPr>
            <a:endParaRPr lang="en-US" sz="1600" dirty="0"/>
          </a:p>
          <a:p>
            <a:pPr algn="just" fontAlgn="auto">
              <a:spcBef>
                <a:spcPts val="0"/>
              </a:spcBef>
              <a:spcAft>
                <a:spcPts val="0"/>
              </a:spcAft>
              <a:defRPr/>
            </a:pPr>
            <a:endParaRPr lang="en-US" sz="1600" dirty="0"/>
          </a:p>
          <a:p>
            <a:pPr algn="ctr" fontAlgn="auto">
              <a:spcBef>
                <a:spcPts val="0"/>
              </a:spcBef>
              <a:spcAft>
                <a:spcPts val="0"/>
              </a:spcAft>
              <a:defRPr/>
            </a:pPr>
            <a:r>
              <a:rPr lang="en-US" sz="2000" dirty="0"/>
              <a:t>… a Service System is basically composed of heterogeneous entities, interacting with each other with a specific </a:t>
            </a:r>
            <a:r>
              <a:rPr lang="en-US" sz="2000" dirty="0">
                <a:solidFill>
                  <a:schemeClr val="bg1"/>
                </a:solidFill>
              </a:rPr>
              <a:t>shared goal. </a:t>
            </a:r>
          </a:p>
        </p:txBody>
      </p:sp>
      <p:sp>
        <p:nvSpPr>
          <p:cNvPr id="7" name="Rettangolo 6"/>
          <p:cNvSpPr/>
          <p:nvPr/>
        </p:nvSpPr>
        <p:spPr>
          <a:xfrm rot="20873473">
            <a:off x="866501" y="1355223"/>
            <a:ext cx="720080" cy="55399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1">
                    <a:lumMod val="60000"/>
                    <a:lumOff val="40000"/>
                  </a:schemeClr>
                </a:solidFill>
                <a:effectLst>
                  <a:innerShdw blurRad="69850" dist="43180" dir="5400000">
                    <a:srgbClr val="000000">
                      <a:alpha val="65000"/>
                    </a:srgbClr>
                  </a:innerShdw>
                </a:effectLst>
              </a:rPr>
              <a:t>1</a:t>
            </a:r>
          </a:p>
        </p:txBody>
      </p:sp>
      <p:sp>
        <p:nvSpPr>
          <p:cNvPr id="8" name="Rettangolo 7"/>
          <p:cNvSpPr/>
          <p:nvPr/>
        </p:nvSpPr>
        <p:spPr>
          <a:xfrm rot="671827">
            <a:off x="1090340" y="1864814"/>
            <a:ext cx="720080" cy="55399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1">
                    <a:lumMod val="60000"/>
                    <a:lumOff val="40000"/>
                  </a:schemeClr>
                </a:solidFill>
                <a:effectLst>
                  <a:innerShdw blurRad="69850" dist="43180" dir="5400000">
                    <a:srgbClr val="000000">
                      <a:alpha val="65000"/>
                    </a:srgbClr>
                  </a:innerShdw>
                </a:effectLst>
              </a:rPr>
              <a:t>2</a:t>
            </a:r>
          </a:p>
        </p:txBody>
      </p:sp>
      <p:sp>
        <p:nvSpPr>
          <p:cNvPr id="9" name="Rettangolo 8"/>
          <p:cNvSpPr/>
          <p:nvPr/>
        </p:nvSpPr>
        <p:spPr>
          <a:xfrm rot="20209517">
            <a:off x="539175" y="2262454"/>
            <a:ext cx="720080" cy="55399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1">
                    <a:lumMod val="60000"/>
                    <a:lumOff val="40000"/>
                  </a:schemeClr>
                </a:solidFill>
                <a:effectLst>
                  <a:innerShdw blurRad="69850" dist="43180" dir="5400000">
                    <a:srgbClr val="000000">
                      <a:alpha val="65000"/>
                    </a:srgbClr>
                  </a:innerShdw>
                </a:effectLst>
              </a:rPr>
              <a:t>3</a:t>
            </a:r>
          </a:p>
        </p:txBody>
      </p:sp>
      <p:sp>
        <p:nvSpPr>
          <p:cNvPr id="10" name="Rettangolo 9"/>
          <p:cNvSpPr/>
          <p:nvPr/>
        </p:nvSpPr>
        <p:spPr>
          <a:xfrm rot="21399908">
            <a:off x="760472" y="2735096"/>
            <a:ext cx="720080" cy="55399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1">
                    <a:lumMod val="60000"/>
                    <a:lumOff val="40000"/>
                  </a:schemeClr>
                </a:solidFill>
                <a:effectLst>
                  <a:innerShdw blurRad="69850" dist="43180" dir="5400000">
                    <a:srgbClr val="000000">
                      <a:alpha val="65000"/>
                    </a:srgbClr>
                  </a:innerShdw>
                </a:effectLst>
              </a:rPr>
              <a:t>4</a:t>
            </a:r>
          </a:p>
        </p:txBody>
      </p:sp>
      <p:sp>
        <p:nvSpPr>
          <p:cNvPr id="13" name="Rettangolo 12"/>
          <p:cNvSpPr/>
          <p:nvPr/>
        </p:nvSpPr>
        <p:spPr>
          <a:xfrm>
            <a:off x="387779" y="3143249"/>
            <a:ext cx="720080" cy="55399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1">
                    <a:lumMod val="60000"/>
                    <a:lumOff val="40000"/>
                  </a:schemeClr>
                </a:solidFill>
                <a:effectLst>
                  <a:innerShdw blurRad="69850" dist="43180" dir="5400000">
                    <a:srgbClr val="000000">
                      <a:alpha val="65000"/>
                    </a:srgbClr>
                  </a:innerShdw>
                </a:effectLst>
              </a:rPr>
              <a:t>5</a:t>
            </a:r>
          </a:p>
        </p:txBody>
      </p:sp>
      <p:sp>
        <p:nvSpPr>
          <p:cNvPr id="14" name="Rettangolo 13"/>
          <p:cNvSpPr/>
          <p:nvPr/>
        </p:nvSpPr>
        <p:spPr>
          <a:xfrm rot="268359">
            <a:off x="806291" y="3577455"/>
            <a:ext cx="720080" cy="55399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1">
                    <a:lumMod val="60000"/>
                    <a:lumOff val="40000"/>
                  </a:schemeClr>
                </a:solidFill>
                <a:effectLst>
                  <a:innerShdw blurRad="69850" dist="43180" dir="5400000">
                    <a:srgbClr val="000000">
                      <a:alpha val="65000"/>
                    </a:srgbClr>
                  </a:innerShdw>
                </a:effectLst>
              </a:rPr>
              <a:t>6</a:t>
            </a:r>
          </a:p>
        </p:txBody>
      </p:sp>
      <p:sp>
        <p:nvSpPr>
          <p:cNvPr id="15" name="Rettangolo 14"/>
          <p:cNvSpPr/>
          <p:nvPr/>
        </p:nvSpPr>
        <p:spPr>
          <a:xfrm rot="20873473">
            <a:off x="764443" y="4119647"/>
            <a:ext cx="720080" cy="553998"/>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1">
                    <a:lumMod val="60000"/>
                    <a:lumOff val="40000"/>
                  </a:schemeClr>
                </a:solidFill>
                <a:effectLst>
                  <a:innerShdw blurRad="69850" dist="43180" dir="5400000">
                    <a:srgbClr val="000000">
                      <a:alpha val="65000"/>
                    </a:srgbClr>
                  </a:innerShdw>
                </a:effectLst>
              </a:rPr>
              <a:t>7</a:t>
            </a:r>
          </a:p>
        </p:txBody>
      </p:sp>
      <p:cxnSp>
        <p:nvCxnSpPr>
          <p:cNvPr id="19" name="Connettore 1 18"/>
          <p:cNvCxnSpPr/>
          <p:nvPr/>
        </p:nvCxnSpPr>
        <p:spPr>
          <a:xfrm>
            <a:off x="395536" y="5013176"/>
            <a:ext cx="8424936" cy="0"/>
          </a:xfrm>
          <a:prstGeom prst="line">
            <a:avLst/>
          </a:prstGeom>
          <a:ln/>
        </p:spPr>
        <p:style>
          <a:lnRef idx="3">
            <a:schemeClr val="accent1"/>
          </a:lnRef>
          <a:fillRef idx="0">
            <a:schemeClr val="accent1"/>
          </a:fillRef>
          <a:effectRef idx="2">
            <a:schemeClr val="accent1"/>
          </a:effectRef>
          <a:fontRef idx="minor">
            <a:schemeClr val="tx1"/>
          </a:fontRef>
        </p:style>
      </p:cxnSp>
      <p:sp>
        <p:nvSpPr>
          <p:cNvPr id="12"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404664"/>
            <a:ext cx="9184098" cy="6093296"/>
          </a:xfrm>
          <a:prstGeom prst="rect">
            <a:avLst/>
          </a:prstGeom>
          <a:noFill/>
          <a:ln w="9525">
            <a:noFill/>
            <a:miter lim="800000"/>
            <a:headEnd/>
            <a:tailEnd/>
          </a:ln>
        </p:spPr>
      </p:pic>
      <p:sp>
        <p:nvSpPr>
          <p:cNvPr id="4" name="Rettangolo 3"/>
          <p:cNvSpPr/>
          <p:nvPr/>
        </p:nvSpPr>
        <p:spPr>
          <a:xfrm>
            <a:off x="3059832" y="44624"/>
            <a:ext cx="2745752" cy="369332"/>
          </a:xfrm>
          <a:prstGeom prst="rect">
            <a:avLst/>
          </a:prstGeom>
        </p:spPr>
        <p:txBody>
          <a:bodyPr wrap="none">
            <a:spAutoFit/>
          </a:bodyPr>
          <a:lstStyle/>
          <a:p>
            <a:pPr algn="ctr" fontAlgn="auto">
              <a:spcBef>
                <a:spcPts val="0"/>
              </a:spcBef>
              <a:spcAft>
                <a:spcPts val="0"/>
              </a:spcAft>
              <a:defRPr/>
            </a:pPr>
            <a:r>
              <a:rPr lang="it-IT" b="1" dirty="0" smtClean="0">
                <a:solidFill>
                  <a:schemeClr val="accent1">
                    <a:lumMod val="75000"/>
                  </a:schemeClr>
                </a:solidFill>
              </a:rPr>
              <a:t>Service </a:t>
            </a:r>
            <a:r>
              <a:rPr lang="it-IT" b="1" dirty="0" err="1" smtClean="0">
                <a:solidFill>
                  <a:schemeClr val="accent1">
                    <a:lumMod val="75000"/>
                  </a:schemeClr>
                </a:solidFill>
              </a:rPr>
              <a:t>Systems</a:t>
            </a:r>
            <a:r>
              <a:rPr lang="it-IT" b="1" dirty="0" smtClean="0">
                <a:solidFill>
                  <a:schemeClr val="accent1">
                    <a:lumMod val="75000"/>
                  </a:schemeClr>
                </a:solidFill>
              </a:rPr>
              <a:t> </a:t>
            </a:r>
            <a:r>
              <a:rPr lang="it-IT" dirty="0" err="1" smtClean="0">
                <a:solidFill>
                  <a:schemeClr val="accent1">
                    <a:lumMod val="75000"/>
                  </a:schemeClr>
                </a:solidFill>
              </a:rPr>
              <a:t>definitions</a:t>
            </a:r>
            <a:endParaRPr lang="it-IT" dirty="0">
              <a:solidFill>
                <a:schemeClr val="accent1">
                  <a:lumMod val="75000"/>
                </a:schemeClr>
              </a:solidFill>
            </a:endParaRPr>
          </a:p>
        </p:txBody>
      </p:sp>
      <p:sp>
        <p:nvSpPr>
          <p:cNvPr id="5"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8</a:t>
            </a:fld>
            <a:endParaRPr lang="it-IT" sz="1200" dirty="0">
              <a:solidFill>
                <a:schemeClr val="tx1">
                  <a:tint val="75000"/>
                </a:schemeClr>
              </a:solidFill>
              <a:latin typeface="+mn-lt"/>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44624"/>
            <a:ext cx="9191547" cy="6525344"/>
          </a:xfrm>
          <a:prstGeom prst="rect">
            <a:avLst/>
          </a:prstGeom>
          <a:noFill/>
          <a:ln w="9525">
            <a:noFill/>
            <a:miter lim="800000"/>
            <a:headEnd/>
            <a:tailEnd/>
          </a:ln>
        </p:spPr>
      </p:pic>
      <p:sp>
        <p:nvSpPr>
          <p:cNvPr id="3"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9</a:t>
            </a:fld>
            <a:endParaRPr lang="it-IT" sz="1200" dirty="0">
              <a:solidFill>
                <a:schemeClr val="tx1">
                  <a:tint val="75000"/>
                </a:schemeClr>
              </a:solidFill>
              <a:latin typeface="+mn-lt"/>
              <a:cs typeface="+mn-cs"/>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25</TotalTime>
  <Words>1386</Words>
  <Application>Microsoft Office PowerPoint</Application>
  <PresentationFormat>Presentazione su schermo (4:3)</PresentationFormat>
  <Paragraphs>180</Paragraphs>
  <Slides>13</Slides>
  <Notes>13</Notes>
  <HiddenSlides>0</HiddenSlides>
  <MMClips>0</MMClips>
  <ScaleCrop>false</ScaleCrop>
  <HeadingPairs>
    <vt:vector size="4" baseType="variant">
      <vt:variant>
        <vt:lpstr>Tema</vt:lpstr>
      </vt:variant>
      <vt:variant>
        <vt:i4>2</vt:i4>
      </vt:variant>
      <vt:variant>
        <vt:lpstr>Titoli diapositive</vt:lpstr>
      </vt:variant>
      <vt:variant>
        <vt:i4>13</vt:i4>
      </vt:variant>
    </vt:vector>
  </HeadingPairs>
  <TitlesOfParts>
    <vt:vector size="15" baseType="lpstr">
      <vt:lpstr>Tema di Office</vt:lpstr>
      <vt:lpstr>3_Tema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Implications  for Project Management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17</cp:revision>
  <dcterms:created xsi:type="dcterms:W3CDTF">2012-02-05T12:11:23Z</dcterms:created>
  <dcterms:modified xsi:type="dcterms:W3CDTF">2013-02-22T10:50:27Z</dcterms:modified>
</cp:coreProperties>
</file>