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Lst>
  <p:sldSz cx="9144000" cy="6858000" type="screen4x3"/>
  <p:notesSz cx="7099300" cy="102346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90" y="-24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it-IT"/>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E2F353AD-3956-434F-9C45-95342262137E}" type="datetimeFigureOut">
              <a:rPr lang="it-IT" smtClean="0"/>
              <a:pPr/>
              <a:t>22/02/2013</a:t>
            </a:fld>
            <a:endParaRPr lang="it-IT"/>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it-IT"/>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it-IT"/>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A0255E52-3F08-4EC6-8867-8BC9D4083DAB}"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9661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smtClean="0"/>
              <a:t>Inn and Q are considered most important elements for competitiveness in service economy</a:t>
            </a:r>
          </a:p>
        </p:txBody>
      </p:sp>
      <p:sp>
        <p:nvSpPr>
          <p:cNvPr id="19661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4867179-1DAA-4BD0-B33D-2794A343627B}" type="slidenum">
              <a:rPr lang="it-IT" smtClean="0">
                <a:latin typeface="Arial" charset="0"/>
                <a:cs typeface="Arial" charset="0"/>
              </a:rPr>
              <a:pPr fontAlgn="base">
                <a:spcBef>
                  <a:spcPct val="0"/>
                </a:spcBef>
                <a:spcAft>
                  <a:spcPct val="0"/>
                </a:spcAft>
              </a:pPr>
              <a:t>2</a:t>
            </a:fld>
            <a:endParaRPr lang="it-IT" smtClean="0">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 name="Segnaposto note 2"/>
          <p:cNvSpPr>
            <a:spLocks noGrp="1"/>
          </p:cNvSpPr>
          <p:nvPr>
            <p:ph type="body" idx="1"/>
          </p:nvPr>
        </p:nvSpPr>
        <p:spPr/>
        <p:txBody>
          <a:bodyPr>
            <a:normAutofit/>
          </a:bodyPr>
          <a:lstStyle/>
          <a:p>
            <a:pPr>
              <a:defRPr/>
            </a:pPr>
            <a:r>
              <a:rPr lang="en-US" b="1" dirty="0" smtClean="0"/>
              <a:t>Service represents both business outcome and enabler for business activities</a:t>
            </a:r>
            <a:r>
              <a:rPr lang="en-US" dirty="0" smtClean="0"/>
              <a:t>. </a:t>
            </a:r>
          </a:p>
          <a:p>
            <a:pPr>
              <a:defRPr/>
            </a:pPr>
            <a:endParaRPr lang="en-US" dirty="0" smtClean="0"/>
          </a:p>
          <a:p>
            <a:pPr>
              <a:defRPr/>
            </a:pPr>
            <a:r>
              <a:rPr lang="en-US" dirty="0" smtClean="0"/>
              <a:t>A service system, in a way, concerns primarily customer-provider interactions and as an open system it is able of improving its own state and the one of another system through acquiring, sharing or applying resources, with the aim to create a basis for systematic service innovation. </a:t>
            </a:r>
            <a:endParaRPr lang="it-IT" dirty="0" smtClean="0"/>
          </a:p>
          <a:p>
            <a:pPr>
              <a:defRPr/>
            </a:pPr>
            <a:r>
              <a:rPr lang="en-US" dirty="0" smtClean="0"/>
              <a:t>Obviously, Innovation and Quality are not the only throughputs for service provision, nor for business competitiveness, but for our discussion they represent main foundations for business development in the long run in Service Age.</a:t>
            </a:r>
            <a:endParaRPr lang="it-IT" dirty="0" smtClean="0"/>
          </a:p>
          <a:p>
            <a:pPr>
              <a:defRPr/>
            </a:pPr>
            <a:r>
              <a:rPr lang="en-US" dirty="0" smtClean="0"/>
              <a:t>Hence, following a multidisciplinary approach and according to principal emerging innovation models, identifiable in terms of formalization degree and co-operation levels, in a service science logics, we can analyze:</a:t>
            </a:r>
            <a:endParaRPr lang="it-IT" dirty="0" smtClean="0"/>
          </a:p>
          <a:p>
            <a:pPr>
              <a:defRPr/>
            </a:pPr>
            <a:r>
              <a:rPr lang="en-US" dirty="0" smtClean="0"/>
              <a:t>Which are the principal variables qualifying service and how do they interact in new value creation models and in quality process innovation;</a:t>
            </a:r>
            <a:endParaRPr lang="it-IT" dirty="0" smtClean="0"/>
          </a:p>
          <a:p>
            <a:pPr>
              <a:defRPr/>
            </a:pPr>
            <a:r>
              <a:rPr lang="en-US" dirty="0" smtClean="0"/>
              <a:t>Which are the major competence determinants, as well as </a:t>
            </a:r>
            <a:r>
              <a:rPr lang="en-US" i="1" dirty="0" smtClean="0"/>
              <a:t>quality</a:t>
            </a:r>
            <a:r>
              <a:rPr lang="en-US" dirty="0" smtClean="0"/>
              <a:t> and </a:t>
            </a:r>
            <a:r>
              <a:rPr lang="en-US" i="1" dirty="0" smtClean="0"/>
              <a:t>knowledge-</a:t>
            </a:r>
            <a:r>
              <a:rPr lang="en-US" i="1" dirty="0" err="1" smtClean="0"/>
              <a:t>intensive</a:t>
            </a:r>
            <a:r>
              <a:rPr lang="en-US" dirty="0" err="1" smtClean="0"/>
              <a:t>performance</a:t>
            </a:r>
            <a:r>
              <a:rPr lang="en-US" dirty="0" smtClean="0"/>
              <a:t> determinants, with specific reference to technological, relational, social and organizational capacities.</a:t>
            </a:r>
            <a:endParaRPr lang="it-IT" dirty="0" smtClean="0"/>
          </a:p>
          <a:p>
            <a:pPr>
              <a:defRPr/>
            </a:pPr>
            <a:r>
              <a:rPr lang="en-US" dirty="0" smtClean="0"/>
              <a:t> </a:t>
            </a:r>
            <a:endParaRPr lang="it-IT" dirty="0" smtClean="0"/>
          </a:p>
        </p:txBody>
      </p:sp>
      <p:sp>
        <p:nvSpPr>
          <p:cNvPr id="20582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FB22A07-143D-4637-8E3E-34A5D8DEC5F1}" type="slidenum">
              <a:rPr lang="it-IT" smtClean="0">
                <a:latin typeface="Arial" charset="0"/>
                <a:cs typeface="Arial" charset="0"/>
              </a:rPr>
              <a:pPr fontAlgn="base">
                <a:spcBef>
                  <a:spcPct val="0"/>
                </a:spcBef>
                <a:spcAft>
                  <a:spcPct val="0"/>
                </a:spcAft>
              </a:pPr>
              <a:t>11</a:t>
            </a:fld>
            <a:endParaRPr lang="it-IT" smtClean="0">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0685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0685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CC78E6A-D544-4E69-B170-289C8C2595F5}" type="slidenum">
              <a:rPr lang="it-IT" smtClean="0">
                <a:latin typeface="Arial" charset="0"/>
                <a:cs typeface="Arial" charset="0"/>
              </a:rPr>
              <a:pPr fontAlgn="base">
                <a:spcBef>
                  <a:spcPct val="0"/>
                </a:spcBef>
                <a:spcAft>
                  <a:spcPct val="0"/>
                </a:spcAft>
              </a:pPr>
              <a:t>12</a:t>
            </a:fld>
            <a:endParaRPr lang="it-IT" smtClean="0">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0787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0787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9568507-D226-4ECB-AE85-49944737F08D}" type="slidenum">
              <a:rPr lang="it-IT" smtClean="0">
                <a:latin typeface="Arial" charset="0"/>
                <a:cs typeface="Arial" charset="0"/>
              </a:rPr>
              <a:pPr fontAlgn="base">
                <a:spcBef>
                  <a:spcPct val="0"/>
                </a:spcBef>
                <a:spcAft>
                  <a:spcPct val="0"/>
                </a:spcAft>
              </a:pPr>
              <a:t>13</a:t>
            </a:fld>
            <a:endParaRPr lang="it-IT" smtClean="0">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0889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08900"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6A0E9D6-3B37-44CC-B529-D670D6D9C2BD}" type="slidenum">
              <a:rPr lang="it-IT" smtClean="0">
                <a:latin typeface="Arial" charset="0"/>
                <a:cs typeface="Arial" charset="0"/>
              </a:rPr>
              <a:pPr fontAlgn="base">
                <a:spcBef>
                  <a:spcPct val="0"/>
                </a:spcBef>
                <a:spcAft>
                  <a:spcPct val="0"/>
                </a:spcAft>
              </a:pPr>
              <a:t>14</a:t>
            </a:fld>
            <a:endParaRPr lang="it-IT" smtClean="0">
              <a:latin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0992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0992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56B6AB6-8D54-4775-93E7-383891ED1557}" type="slidenum">
              <a:rPr lang="it-IT" smtClean="0">
                <a:latin typeface="Arial" charset="0"/>
                <a:cs typeface="Arial" charset="0"/>
              </a:rPr>
              <a:pPr fontAlgn="base">
                <a:spcBef>
                  <a:spcPct val="0"/>
                </a:spcBef>
                <a:spcAft>
                  <a:spcPct val="0"/>
                </a:spcAft>
              </a:pPr>
              <a:t>15</a:t>
            </a:fld>
            <a:endParaRPr lang="it-IT" smtClean="0">
              <a:latin typeface="Arial" charset="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10947"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1094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DDF4A58-99DF-4CD5-96F0-B2162C624AF7}" type="slidenum">
              <a:rPr lang="it-IT" smtClean="0">
                <a:latin typeface="Arial" charset="0"/>
                <a:cs typeface="Arial" charset="0"/>
              </a:rPr>
              <a:pPr fontAlgn="base">
                <a:spcBef>
                  <a:spcPct val="0"/>
                </a:spcBef>
                <a:spcAft>
                  <a:spcPct val="0"/>
                </a:spcAft>
              </a:pPr>
              <a:t>16</a:t>
            </a:fld>
            <a:endParaRPr lang="it-IT" smtClean="0">
              <a:latin typeface="Arial" charset="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1197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Integrating these perspectives, today we believe that business competitive advantage depends on necessary interaction of Service Innovation and Quality Management, and then to understand new value creation processes we must consider and manage their appliance development.</a:t>
            </a:r>
            <a:endParaRPr lang="it-IT" b="1" smtClean="0"/>
          </a:p>
          <a:p>
            <a:pPr eaLnBrk="1" hangingPunct="1">
              <a:spcBef>
                <a:spcPct val="0"/>
              </a:spcBef>
            </a:pPr>
            <a:endParaRPr lang="it-IT" smtClean="0"/>
          </a:p>
          <a:p>
            <a:pPr eaLnBrk="1" hangingPunct="1">
              <a:spcBef>
                <a:spcPct val="0"/>
              </a:spcBef>
            </a:pPr>
            <a:r>
              <a:rPr lang="en-US" smtClean="0"/>
              <a:t>Thus we can relate these considerations to actual processes management of entrepreneurial activities, and first of all to total quality approach to organizations, if they are committed for sustainable service provision.</a:t>
            </a:r>
          </a:p>
          <a:p>
            <a:pPr eaLnBrk="1" hangingPunct="1">
              <a:spcBef>
                <a:spcPct val="0"/>
              </a:spcBef>
            </a:pPr>
            <a:endParaRPr lang="it-IT" smtClean="0"/>
          </a:p>
          <a:p>
            <a:pPr eaLnBrk="1" hangingPunct="1">
              <a:spcBef>
                <a:spcPct val="0"/>
              </a:spcBef>
            </a:pPr>
            <a:r>
              <a:rPr lang="it-IT" b="1" smtClean="0"/>
              <a:t>It is an original way of underlying the two contributes that implicitly already cover the issue.</a:t>
            </a:r>
          </a:p>
          <a:p>
            <a:pPr eaLnBrk="1" hangingPunct="1">
              <a:spcBef>
                <a:spcPct val="0"/>
              </a:spcBef>
            </a:pPr>
            <a:endParaRPr lang="it-IT" b="1" smtClean="0"/>
          </a:p>
          <a:p>
            <a:pPr eaLnBrk="1" hangingPunct="1">
              <a:spcBef>
                <a:spcPct val="0"/>
              </a:spcBef>
            </a:pPr>
            <a:r>
              <a:rPr lang="it-IT" b="1" smtClean="0"/>
              <a:t>We do not say that they not deal each other, but this integration for us can support the advances in business competitiveness interpretation</a:t>
            </a:r>
          </a:p>
        </p:txBody>
      </p:sp>
      <p:sp>
        <p:nvSpPr>
          <p:cNvPr id="21197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426856F-5AE7-44F0-8E1F-42D6F0139E43}" type="slidenum">
              <a:rPr lang="it-IT" smtClean="0">
                <a:latin typeface="Arial" charset="0"/>
                <a:cs typeface="Arial" charset="0"/>
              </a:rPr>
              <a:pPr fontAlgn="base">
                <a:spcBef>
                  <a:spcPct val="0"/>
                </a:spcBef>
                <a:spcAft>
                  <a:spcPct val="0"/>
                </a:spcAft>
              </a:pPr>
              <a:t>17</a:t>
            </a:fld>
            <a:endParaRPr lang="it-IT"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9763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9763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6B6361A-42FD-4347-8962-CE700F44E2B4}" type="slidenum">
              <a:rPr lang="it-IT" smtClean="0">
                <a:latin typeface="Arial" charset="0"/>
                <a:cs typeface="Arial" charset="0"/>
              </a:rPr>
              <a:pPr fontAlgn="base">
                <a:spcBef>
                  <a:spcPct val="0"/>
                </a:spcBef>
                <a:spcAft>
                  <a:spcPct val="0"/>
                </a:spcAft>
              </a:pPr>
              <a:t>3</a:t>
            </a:fld>
            <a:endParaRPr lang="it-IT"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9865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98660"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5EAC9E8-6F8B-4D94-8E64-7D9F3A18F368}" type="slidenum">
              <a:rPr lang="it-IT" smtClean="0">
                <a:latin typeface="Arial" charset="0"/>
                <a:cs typeface="Arial" charset="0"/>
              </a:rPr>
              <a:pPr fontAlgn="base">
                <a:spcBef>
                  <a:spcPct val="0"/>
                </a:spcBef>
                <a:spcAft>
                  <a:spcPct val="0"/>
                </a:spcAft>
              </a:pPr>
              <a:t>4</a:t>
            </a:fld>
            <a:endParaRPr lang="it-IT" smtClean="0">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9968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Complex innovation processes need constant priority and attention since in time there is a strong need to re-orient the needs and the tasks/objectives due to both internal emerging constraints and to exogenous opportunities, ideas, innovations. For these reasons service innovation derives from co-operating technological aspects along with social and organizational relations, together with business and market interactions.</a:t>
            </a:r>
          </a:p>
          <a:p>
            <a:pPr eaLnBrk="1" hangingPunct="1">
              <a:spcBef>
                <a:spcPct val="0"/>
              </a:spcBef>
            </a:pPr>
            <a:endParaRPr lang="it-IT" smtClean="0"/>
          </a:p>
        </p:txBody>
      </p:sp>
      <p:sp>
        <p:nvSpPr>
          <p:cNvPr id="19968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006B20-CC9A-4C52-A574-3DC4BA28CF80}" type="slidenum">
              <a:rPr lang="it-IT" smtClean="0">
                <a:latin typeface="Arial" charset="0"/>
                <a:cs typeface="Arial" charset="0"/>
              </a:rPr>
              <a:pPr fontAlgn="base">
                <a:spcBef>
                  <a:spcPct val="0"/>
                </a:spcBef>
                <a:spcAft>
                  <a:spcPct val="0"/>
                </a:spcAft>
              </a:pPr>
              <a:t>5</a:t>
            </a:fld>
            <a:endParaRPr lang="it-IT" smtClean="0">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00707" name="Segnaposto note 2"/>
          <p:cNvSpPr>
            <a:spLocks noGrp="1"/>
          </p:cNvSpPr>
          <p:nvPr>
            <p:ph type="body" idx="1"/>
          </p:nvPr>
        </p:nvSpPr>
        <p:spPr bwMode="auto">
          <a:noFill/>
        </p:spPr>
        <p:txBody>
          <a:bodyPr wrap="square" numCol="1" anchor="t" anchorCtr="0" compatLnSpc="1">
            <a:prstTxWarp prst="textNoShape">
              <a:avLst/>
            </a:prstTxWarp>
          </a:bodyPr>
          <a:lstStyle/>
          <a:p>
            <a:pPr algn="just" eaLnBrk="1" hangingPunct="1">
              <a:spcBef>
                <a:spcPct val="0"/>
              </a:spcBef>
            </a:pPr>
            <a:r>
              <a:rPr lang="en-US" smtClean="0"/>
              <a:t>Industrial engineering and operations research might rely on techniques for modeling and measuring service performance and quality, in order to improve business solutions, actors satisfactions, global results for general competitiveness.</a:t>
            </a:r>
          </a:p>
          <a:p>
            <a:pPr algn="just" eaLnBrk="1" hangingPunct="1">
              <a:spcBef>
                <a:spcPct val="0"/>
              </a:spcBef>
            </a:pPr>
            <a:endParaRPr lang="en-US" smtClean="0"/>
          </a:p>
          <a:p>
            <a:pPr algn="just" eaLnBrk="1" hangingPunct="1">
              <a:spcBef>
                <a:spcPct val="0"/>
              </a:spcBef>
            </a:pPr>
            <a:r>
              <a:rPr lang="en-US" smtClean="0"/>
              <a:t>Nowadays customers are so evolved and demanding that businesses need to address the issue starting from cost reductions, passing through products improvements and going to the magnification of sustainable service delivery and experience, regardless of the main nature of exchange (from goods to services).</a:t>
            </a:r>
          </a:p>
          <a:p>
            <a:pPr algn="just" eaLnBrk="1" hangingPunct="1">
              <a:spcBef>
                <a:spcPct val="0"/>
              </a:spcBef>
            </a:pPr>
            <a:endParaRPr lang="en-US" smtClean="0"/>
          </a:p>
          <a:p>
            <a:pPr algn="just" eaLnBrk="1" hangingPunct="1">
              <a:spcBef>
                <a:spcPct val="0"/>
              </a:spcBef>
            </a:pPr>
            <a:r>
              <a:rPr lang="en-US" smtClean="0"/>
              <a:t> A macro-categorization of non quality costs, in other words, may lead to cost </a:t>
            </a:r>
            <a:r>
              <a:rPr lang="en-US" b="1" smtClean="0"/>
              <a:t>related to customer “non satisfaction” </a:t>
            </a:r>
            <a:r>
              <a:rPr lang="en-US" smtClean="0"/>
              <a:t>from one side, and to cost related to internal cost growth, from the other side. </a:t>
            </a:r>
            <a:endParaRPr lang="en-GB" smtClean="0"/>
          </a:p>
          <a:p>
            <a:pPr eaLnBrk="1" hangingPunct="1">
              <a:spcBef>
                <a:spcPct val="0"/>
              </a:spcBef>
            </a:pPr>
            <a:endParaRPr lang="it-IT" smtClean="0"/>
          </a:p>
        </p:txBody>
      </p:sp>
      <p:sp>
        <p:nvSpPr>
          <p:cNvPr id="200708"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FF83429-7E4B-41D3-B424-B65D9A4F762E}" type="slidenum">
              <a:rPr lang="it-IT" smtClean="0">
                <a:latin typeface="Arial" charset="0"/>
                <a:cs typeface="Arial" charset="0"/>
              </a:rPr>
              <a:pPr fontAlgn="base">
                <a:spcBef>
                  <a:spcPct val="0"/>
                </a:spcBef>
                <a:spcAft>
                  <a:spcPct val="0"/>
                </a:spcAft>
              </a:pPr>
              <a:t>6</a:t>
            </a:fld>
            <a:endParaRPr lang="it-IT" smtClean="0">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0173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Considering several aspects, just like:</a:t>
            </a:r>
          </a:p>
          <a:p>
            <a:pPr eaLnBrk="1" hangingPunct="1">
              <a:spcBef>
                <a:spcPct val="0"/>
              </a:spcBef>
            </a:pPr>
            <a:endParaRPr lang="en-US" smtClean="0"/>
          </a:p>
          <a:p>
            <a:pPr eaLnBrk="1" hangingPunct="1">
              <a:spcBef>
                <a:spcPct val="0"/>
              </a:spcBef>
            </a:pPr>
            <a:r>
              <a:rPr lang="en-US" smtClean="0"/>
              <a:t>Thus, in terms of quality, it seems suitable to analyze different aspects related to internal and external needs. Quality research has to orient the detection and measurement of quality needs (customers), quality offers (by service providers), quality perceived (from customers) within service science dimensions (social, managerial, technological, relational).</a:t>
            </a:r>
          </a:p>
          <a:p>
            <a:pPr eaLnBrk="1" hangingPunct="1">
              <a:spcBef>
                <a:spcPct val="0"/>
              </a:spcBef>
            </a:pPr>
            <a:endParaRPr lang="it-IT" smtClean="0"/>
          </a:p>
        </p:txBody>
      </p:sp>
      <p:sp>
        <p:nvSpPr>
          <p:cNvPr id="201732"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0D58F60-EACB-437C-B360-44FE2E085001}" type="slidenum">
              <a:rPr lang="it-IT" smtClean="0">
                <a:latin typeface="Arial" charset="0"/>
                <a:cs typeface="Arial" charset="0"/>
              </a:rPr>
              <a:pPr fontAlgn="base">
                <a:spcBef>
                  <a:spcPct val="0"/>
                </a:spcBef>
                <a:spcAft>
                  <a:spcPct val="0"/>
                </a:spcAft>
              </a:pPr>
              <a:t>7</a:t>
            </a:fld>
            <a:endParaRPr lang="it-IT" smtClean="0">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0275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0275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57BD8AE-229B-45F8-A01C-EFA07DADF93E}" type="slidenum">
              <a:rPr lang="it-IT" smtClean="0">
                <a:latin typeface="Arial" charset="0"/>
                <a:cs typeface="Arial" charset="0"/>
              </a:rPr>
              <a:pPr fontAlgn="base">
                <a:spcBef>
                  <a:spcPct val="0"/>
                </a:spcBef>
                <a:spcAft>
                  <a:spcPct val="0"/>
                </a:spcAft>
              </a:pPr>
              <a:t>8</a:t>
            </a:fld>
            <a:endParaRPr lang="it-IT" smtClean="0">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0377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03780"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11347A2-C128-4086-A4AA-00645D37DDFC}" type="slidenum">
              <a:rPr lang="it-IT" smtClean="0">
                <a:latin typeface="Arial" charset="0"/>
                <a:cs typeface="Arial" charset="0"/>
              </a:rPr>
              <a:pPr fontAlgn="base">
                <a:spcBef>
                  <a:spcPct val="0"/>
                </a:spcBef>
                <a:spcAft>
                  <a:spcPct val="0"/>
                </a:spcAft>
              </a:pPr>
              <a:t>9</a:t>
            </a:fld>
            <a:endParaRPr lang="it-IT" smtClean="0">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04803"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04804"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F5A7871-111A-4985-8180-0F44EB73241B}" type="slidenum">
              <a:rPr lang="it-IT" smtClean="0">
                <a:latin typeface="Arial" charset="0"/>
                <a:cs typeface="Arial" charset="0"/>
              </a:rPr>
              <a:pPr fontAlgn="base">
                <a:spcBef>
                  <a:spcPct val="0"/>
                </a:spcBef>
                <a:spcAft>
                  <a:spcPct val="0"/>
                </a:spcAft>
              </a:pPr>
              <a:t>10</a:t>
            </a:fld>
            <a:endParaRPr lang="it-IT"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
        <p:nvSpPr>
          <p:cNvPr id="7" name="CasellaDiTesto 6"/>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
        <p:nvSpPr>
          <p:cNvPr id="7" name="CasellaDiTesto 6"/>
          <p:cNvSpPr txBox="1"/>
          <p:nvPr userDrawn="1"/>
        </p:nvSpPr>
        <p:spPr>
          <a:xfrm>
            <a:off x="0" y="6488668"/>
            <a:ext cx="9144000" cy="307777"/>
          </a:xfrm>
          <a:prstGeom prst="rect">
            <a:avLst/>
          </a:prstGeom>
          <a:noFill/>
        </p:spPr>
        <p:txBody>
          <a:bodyPr wrap="square" rtlCol="0">
            <a:spAutoFit/>
          </a:bodyPr>
          <a:lstStyle/>
          <a:p>
            <a:pPr algn="ctr"/>
            <a:r>
              <a:rPr lang="it-IT" sz="1400" b="1" dirty="0" smtClean="0"/>
              <a:t>Luca </a:t>
            </a:r>
            <a:r>
              <a:rPr lang="it-IT" sz="1400" b="1" dirty="0" err="1" smtClean="0"/>
              <a:t>Carrubbo</a:t>
            </a:r>
            <a:r>
              <a:rPr lang="it-IT" sz="1400" b="1" dirty="0" smtClean="0"/>
              <a:t> </a:t>
            </a:r>
            <a:r>
              <a:rPr lang="it-IT" sz="1400" dirty="0" smtClean="0"/>
              <a:t>– Brno </a:t>
            </a:r>
            <a:r>
              <a:rPr lang="it-IT" sz="1400" dirty="0" smtClean="0"/>
              <a:t>2013</a:t>
            </a:r>
            <a:endParaRPr lang="it-IT"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22/02/2013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22/02/2013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rot="20861221">
            <a:off x="745491" y="274270"/>
            <a:ext cx="3196886" cy="2646878"/>
          </a:xfrm>
          <a:prstGeom prst="rect">
            <a:avLst/>
          </a:prstGeom>
          <a:noFill/>
          <a:ln w="9525">
            <a:noFill/>
            <a:miter lim="800000"/>
            <a:headEnd/>
            <a:tailEnd/>
          </a:ln>
          <a:effectLst/>
        </p:spPr>
        <p:txBody>
          <a:bodyPr wrap="square" anchor="ctr">
            <a:spAutoFit/>
          </a:bodyPr>
          <a:lstStyle/>
          <a:p>
            <a:pPr fontAlgn="auto">
              <a:spcBef>
                <a:spcPts val="0"/>
              </a:spcBef>
              <a:spcAft>
                <a:spcPts val="0"/>
              </a:spcAft>
              <a:tabLst>
                <a:tab pos="3060700" algn="ctr"/>
                <a:tab pos="6119813" algn="r"/>
              </a:tabLst>
              <a:defRPr/>
            </a:pPr>
            <a:r>
              <a:rPr lang="it-IT" sz="16600" b="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4</a:t>
            </a:r>
            <a:r>
              <a:rPr lang="it-IT" sz="11500" b="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b</a:t>
            </a:r>
            <a:r>
              <a:rPr lang="it-IT" sz="166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rPr>
              <a:t>.</a:t>
            </a:r>
            <a:endParaRPr lang="it-IT" sz="6600" b="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ea typeface="Calibri" pitchFamily="34" charset="0"/>
              <a:cs typeface="Times New Roman" pitchFamily="18" charset="0"/>
            </a:endParaRPr>
          </a:p>
        </p:txBody>
      </p:sp>
      <p:sp>
        <p:nvSpPr>
          <p:cNvPr id="7" name="Rectangle 1"/>
          <p:cNvSpPr>
            <a:spLocks noChangeArrowheads="1"/>
          </p:cNvSpPr>
          <p:nvPr/>
        </p:nvSpPr>
        <p:spPr bwMode="auto">
          <a:xfrm>
            <a:off x="571500" y="3205163"/>
            <a:ext cx="8286750" cy="1201737"/>
          </a:xfrm>
          <a:prstGeom prst="rect">
            <a:avLst/>
          </a:prstGeom>
          <a:noFill/>
          <a:ln w="9525">
            <a:noFill/>
            <a:miter lim="800000"/>
            <a:headEnd/>
            <a:tailEnd/>
          </a:ln>
          <a:effectLst/>
        </p:spPr>
        <p:txBody>
          <a:bodyPr anchor="ctr">
            <a:spAutoFit/>
          </a:bodyPr>
          <a:lstStyle/>
          <a:p>
            <a:pPr fontAlgn="auto">
              <a:spcBef>
                <a:spcPts val="0"/>
              </a:spcBef>
              <a:spcAft>
                <a:spcPts val="0"/>
              </a:spcAft>
              <a:tabLst>
                <a:tab pos="3060700" algn="ctr"/>
                <a:tab pos="6119813" algn="r"/>
              </a:tabLst>
              <a:defRPr/>
            </a:pPr>
            <a:r>
              <a:rPr lang="en-US" sz="3600" b="1" dirty="0">
                <a:solidFill>
                  <a:schemeClr val="bg1">
                    <a:lumMod val="50000"/>
                  </a:schemeClr>
                </a:solidFill>
                <a:latin typeface="Arial" pitchFamily="34" charset="0"/>
                <a:ea typeface="Calibri" pitchFamily="34" charset="0"/>
                <a:cs typeface="Times New Roman" pitchFamily="18" charset="0"/>
              </a:rPr>
              <a:t>Positioning services in markets, </a:t>
            </a:r>
          </a:p>
          <a:p>
            <a:pPr fontAlgn="auto">
              <a:spcBef>
                <a:spcPts val="0"/>
              </a:spcBef>
              <a:spcAft>
                <a:spcPts val="0"/>
              </a:spcAft>
              <a:tabLst>
                <a:tab pos="3060700" algn="ctr"/>
                <a:tab pos="6119813" algn="r"/>
              </a:tabLst>
              <a:defRPr/>
            </a:pPr>
            <a:r>
              <a:rPr lang="en-US" sz="3600" i="1" dirty="0">
                <a:solidFill>
                  <a:schemeClr val="bg1">
                    <a:lumMod val="50000"/>
                  </a:schemeClr>
                </a:solidFill>
                <a:latin typeface="Arial" pitchFamily="34" charset="0"/>
                <a:ea typeface="Calibri" pitchFamily="34" charset="0"/>
                <a:cs typeface="Times New Roman" pitchFamily="18" charset="0"/>
              </a:rPr>
              <a:t>a “service” logic really applied</a:t>
            </a:r>
          </a:p>
        </p:txBody>
      </p:sp>
      <p:sp>
        <p:nvSpPr>
          <p:cNvPr id="4" name="Figura a mano libera 3"/>
          <p:cNvSpPr/>
          <p:nvPr/>
        </p:nvSpPr>
        <p:spPr>
          <a:xfrm>
            <a:off x="4521200" y="4262438"/>
            <a:ext cx="4692650" cy="2446337"/>
          </a:xfrm>
          <a:custGeom>
            <a:avLst/>
            <a:gdLst>
              <a:gd name="connsiteX0" fmla="*/ 41413 w 4692926"/>
              <a:gd name="connsiteY0" fmla="*/ 2387047 h 2445854"/>
              <a:gd name="connsiteX1" fmla="*/ 180561 w 4692926"/>
              <a:gd name="connsiteY1" fmla="*/ 2178326 h 2445854"/>
              <a:gd name="connsiteX2" fmla="*/ 1373256 w 4692926"/>
              <a:gd name="connsiteY2" fmla="*/ 429039 h 2445854"/>
              <a:gd name="connsiteX3" fmla="*/ 1750943 w 4692926"/>
              <a:gd name="connsiteY3" fmla="*/ 1313621 h 2445854"/>
              <a:gd name="connsiteX4" fmla="*/ 4036943 w 4692926"/>
              <a:gd name="connsiteY4" fmla="*/ 200439 h 2445854"/>
              <a:gd name="connsiteX5" fmla="*/ 4692926 w 4692926"/>
              <a:gd name="connsiteY5" fmla="*/ 110986 h 2445854"/>
              <a:gd name="connsiteX6" fmla="*/ 4692926 w 4692926"/>
              <a:gd name="connsiteY6" fmla="*/ 110986 h 2445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92926" h="2445854">
                <a:moveTo>
                  <a:pt x="41413" y="2387047"/>
                </a:moveTo>
                <a:cubicBezTo>
                  <a:pt x="0" y="2445854"/>
                  <a:pt x="180561" y="2178326"/>
                  <a:pt x="180561" y="2178326"/>
                </a:cubicBezTo>
                <a:cubicBezTo>
                  <a:pt x="402535" y="1851991"/>
                  <a:pt x="1111526" y="573157"/>
                  <a:pt x="1373256" y="429039"/>
                </a:cubicBezTo>
                <a:cubicBezTo>
                  <a:pt x="1634986" y="284921"/>
                  <a:pt x="1306995" y="1351721"/>
                  <a:pt x="1750943" y="1313621"/>
                </a:cubicBezTo>
                <a:cubicBezTo>
                  <a:pt x="2194891" y="1275521"/>
                  <a:pt x="3546613" y="400878"/>
                  <a:pt x="4036943" y="200439"/>
                </a:cubicBezTo>
                <a:cubicBezTo>
                  <a:pt x="4527273" y="0"/>
                  <a:pt x="4692926" y="110986"/>
                  <a:pt x="4692926" y="110986"/>
                </a:cubicBezTo>
                <a:lnTo>
                  <a:pt x="4692926" y="110986"/>
                </a:lnTo>
              </a:path>
            </a:pathLst>
          </a:custGeom>
          <a:ln>
            <a:solidFill>
              <a:schemeClr val="accent6">
                <a:lumMod val="60000"/>
                <a:lumOff val="40000"/>
              </a:schemeClr>
            </a:solidFill>
          </a:ln>
        </p:spPr>
        <p:style>
          <a:lnRef idx="3">
            <a:schemeClr val="accent2"/>
          </a:lnRef>
          <a:fillRef idx="0">
            <a:schemeClr val="accent2"/>
          </a:fillRef>
          <a:effectRef idx="2">
            <a:schemeClr val="accent2"/>
          </a:effectRef>
          <a:fontRef idx="minor">
            <a:schemeClr val="tx1"/>
          </a:fontRef>
        </p:style>
        <p:txBody>
          <a:bodyPr anchor="ctr"/>
          <a:lstStyle/>
          <a:p>
            <a:pPr algn="ctr">
              <a:defRPr/>
            </a:pPr>
            <a:endParaRPr lang="it-IT"/>
          </a:p>
        </p:txBody>
      </p:sp>
      <p:sp>
        <p:nvSpPr>
          <p:cNvPr id="6" name="Rettangolo 5"/>
          <p:cNvSpPr/>
          <p:nvPr/>
        </p:nvSpPr>
        <p:spPr>
          <a:xfrm>
            <a:off x="3419872" y="6381328"/>
            <a:ext cx="2232248" cy="4046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1 4"/>
          <p:cNvCxnSpPr/>
          <p:nvPr/>
        </p:nvCxnSpPr>
        <p:spPr>
          <a:xfrm>
            <a:off x="2643188" y="1543050"/>
            <a:ext cx="5643562" cy="36513"/>
          </a:xfrm>
          <a:prstGeom prst="line">
            <a:avLst/>
          </a:prstGeom>
          <a:ln>
            <a:prstDash val="sysDot"/>
          </a:ln>
        </p:spPr>
        <p:style>
          <a:lnRef idx="2">
            <a:schemeClr val="accent6"/>
          </a:lnRef>
          <a:fillRef idx="0">
            <a:schemeClr val="accent6"/>
          </a:fillRef>
          <a:effectRef idx="1">
            <a:schemeClr val="accent6"/>
          </a:effectRef>
          <a:fontRef idx="minor">
            <a:schemeClr val="tx1"/>
          </a:fontRef>
        </p:style>
      </p:cxnSp>
      <p:sp>
        <p:nvSpPr>
          <p:cNvPr id="7" name="CasellaDiTesto 6"/>
          <p:cNvSpPr txBox="1"/>
          <p:nvPr/>
        </p:nvSpPr>
        <p:spPr>
          <a:xfrm>
            <a:off x="2786050" y="1257267"/>
            <a:ext cx="6215074" cy="584775"/>
          </a:xfrm>
          <a:prstGeom prst="rect">
            <a:avLst/>
          </a:prstGeom>
          <a:noFill/>
        </p:spPr>
        <p:txBody>
          <a:bodyPr>
            <a:spAutoFit/>
          </a:bodyPr>
          <a:lstStyle/>
          <a:p>
            <a:pPr fontAlgn="auto">
              <a:spcBef>
                <a:spcPts val="0"/>
              </a:spcBef>
              <a:spcAft>
                <a:spcPts val="0"/>
              </a:spcAft>
              <a:defRPr/>
            </a:pPr>
            <a:r>
              <a:rPr lang="it-IT" sz="32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Networked</a:t>
            </a:r>
            <a:r>
              <a:rPr lang="it-IT" sz="32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Service </a:t>
            </a:r>
            <a:r>
              <a:rPr lang="it-IT" sz="32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Throughput</a:t>
            </a:r>
            <a:endParaRPr lang="it-IT" sz="32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8" name="Connettore 1 7"/>
          <p:cNvCxnSpPr/>
          <p:nvPr/>
        </p:nvCxnSpPr>
        <p:spPr>
          <a:xfrm rot="5400000">
            <a:off x="2465388" y="1363663"/>
            <a:ext cx="355600" cy="0"/>
          </a:xfrm>
          <a:prstGeom prst="line">
            <a:avLst/>
          </a:prstGeom>
          <a:ln/>
        </p:spPr>
        <p:style>
          <a:lnRef idx="2">
            <a:schemeClr val="accent6"/>
          </a:lnRef>
          <a:fillRef idx="0">
            <a:schemeClr val="accent6"/>
          </a:fillRef>
          <a:effectRef idx="1">
            <a:schemeClr val="accent6"/>
          </a:effectRef>
          <a:fontRef idx="minor">
            <a:schemeClr val="tx1"/>
          </a:fontRef>
        </p:style>
      </p:cxnSp>
      <p:sp>
        <p:nvSpPr>
          <p:cNvPr id="136197" name="CasellaDiTesto 6"/>
          <p:cNvSpPr txBox="1">
            <a:spLocks noChangeArrowheads="1"/>
          </p:cNvSpPr>
          <p:nvPr/>
        </p:nvSpPr>
        <p:spPr bwMode="auto">
          <a:xfrm>
            <a:off x="428625" y="2000250"/>
            <a:ext cx="8286750" cy="4740275"/>
          </a:xfrm>
          <a:prstGeom prst="rect">
            <a:avLst/>
          </a:prstGeom>
          <a:noFill/>
          <a:ln w="9525">
            <a:noFill/>
            <a:miter lim="800000"/>
            <a:headEnd/>
            <a:tailEnd/>
          </a:ln>
        </p:spPr>
        <p:txBody>
          <a:bodyPr>
            <a:spAutoFit/>
          </a:bodyPr>
          <a:lstStyle/>
          <a:p>
            <a:pPr algn="just"/>
            <a:r>
              <a:rPr lang="en-US" sz="2400" dirty="0">
                <a:latin typeface="Calibri" pitchFamily="34" charset="0"/>
              </a:rPr>
              <a:t>In such scenario, activities targeted to service innovation fulfillment and to process of quality improvement can be seen as fundamental </a:t>
            </a:r>
            <a:r>
              <a:rPr lang="en-US" sz="2400" i="1" dirty="0">
                <a:latin typeface="Calibri" pitchFamily="34" charset="0"/>
              </a:rPr>
              <a:t>throughput</a:t>
            </a:r>
            <a:r>
              <a:rPr lang="en-US" sz="2400" dirty="0">
                <a:latin typeface="Calibri" pitchFamily="34" charset="0"/>
              </a:rPr>
              <a:t> for business success within a reticular, embedded and relational business behavior inspired by service logics.</a:t>
            </a:r>
          </a:p>
          <a:p>
            <a:pPr algn="just"/>
            <a:endParaRPr lang="it-IT" sz="1200" dirty="0">
              <a:latin typeface="Calibri" pitchFamily="34" charset="0"/>
            </a:endParaRPr>
          </a:p>
          <a:p>
            <a:pPr algn="just"/>
            <a:r>
              <a:rPr lang="en-US" sz="2000" dirty="0">
                <a:latin typeface="Calibri" pitchFamily="34" charset="0"/>
              </a:rPr>
              <a:t>Therefore, receiving from service systems several inputs (resources, information, knowledge, ICTs) and improving productive relations with network’s entities (partners, individuals, enablers, stakeholders), firms can reinforce business mechanism for service provision (considered as final business outcome). With appropriate Quality Management and Service Innovation actions, as real dynamic operations throughputs, it is possible to favor a positive process allowing sustainable competitive advantage in Service Age</a:t>
            </a:r>
            <a:r>
              <a:rPr lang="en-US" sz="2200" dirty="0">
                <a:latin typeface="Calibri" pitchFamily="34" charset="0"/>
              </a:rPr>
              <a:t>.</a:t>
            </a:r>
            <a:endParaRPr lang="it-IT" sz="2200" dirty="0">
              <a:latin typeface="Calibri" pitchFamily="34" charset="0"/>
            </a:endParaRPr>
          </a:p>
        </p:txBody>
      </p:sp>
      <p:cxnSp>
        <p:nvCxnSpPr>
          <p:cNvPr id="13" name="Connettore 1 12"/>
          <p:cNvCxnSpPr/>
          <p:nvPr/>
        </p:nvCxnSpPr>
        <p:spPr>
          <a:xfrm>
            <a:off x="0" y="1185863"/>
            <a:ext cx="2643188" cy="1587"/>
          </a:xfrm>
          <a:prstGeom prst="line">
            <a:avLst/>
          </a:prstGeom>
          <a:ln/>
        </p:spPr>
        <p:style>
          <a:lnRef idx="2">
            <a:schemeClr val="accent6"/>
          </a:lnRef>
          <a:fillRef idx="0">
            <a:schemeClr val="accent6"/>
          </a:fillRef>
          <a:effectRef idx="1">
            <a:schemeClr val="accent6"/>
          </a:effectRef>
          <a:fontRef idx="minor">
            <a:schemeClr val="tx1"/>
          </a:fontRef>
        </p:style>
      </p:cxnSp>
      <p:cxnSp>
        <p:nvCxnSpPr>
          <p:cNvPr id="11" name="Connettore 1 10"/>
          <p:cNvCxnSpPr/>
          <p:nvPr/>
        </p:nvCxnSpPr>
        <p:spPr>
          <a:xfrm>
            <a:off x="928688" y="584200"/>
            <a:ext cx="8215312" cy="1588"/>
          </a:xfrm>
          <a:prstGeom prst="line">
            <a:avLst/>
          </a:prstGeom>
          <a:ln/>
        </p:spPr>
        <p:style>
          <a:lnRef idx="2">
            <a:schemeClr val="accent6"/>
          </a:lnRef>
          <a:fillRef idx="0">
            <a:schemeClr val="accent6"/>
          </a:fillRef>
          <a:effectRef idx="1">
            <a:schemeClr val="accent6"/>
          </a:effectRef>
          <a:fontRef idx="minor">
            <a:schemeClr val="tx1"/>
          </a:fontRef>
        </p:style>
      </p:cxnSp>
      <p:sp>
        <p:nvSpPr>
          <p:cNvPr id="12" name="CasellaDiTesto 11"/>
          <p:cNvSpPr txBox="1"/>
          <p:nvPr/>
        </p:nvSpPr>
        <p:spPr>
          <a:xfrm>
            <a:off x="2214563" y="285750"/>
            <a:ext cx="6286500" cy="584200"/>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fontAlgn="auto">
              <a:spcBef>
                <a:spcPts val="0"/>
              </a:spcBef>
              <a:spcAft>
                <a:spcPts val="0"/>
              </a:spcAft>
              <a:defRPr/>
            </a:pPr>
            <a:r>
              <a:rPr lang="it-IT" sz="3200" dirty="0"/>
              <a:t>The New </a:t>
            </a:r>
            <a:r>
              <a:rPr lang="it-IT" sz="3200" dirty="0" err="1"/>
              <a:t>Quality-Service-Innovation</a:t>
            </a:r>
            <a:endParaRPr lang="it-IT" sz="3200" dirty="0"/>
          </a:p>
        </p:txBody>
      </p:sp>
      <p:sp>
        <p:nvSpPr>
          <p:cNvPr id="9" name="Segnaposto numero diapositiva 12"/>
          <p:cNvSpPr txBox="1">
            <a:spLocks/>
          </p:cNvSpPr>
          <p:nvPr/>
        </p:nvSpPr>
        <p:spPr>
          <a:xfrm rot="20399143">
            <a:off x="6802304" y="6519395"/>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10</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Ovale 73"/>
          <p:cNvSpPr/>
          <p:nvPr/>
        </p:nvSpPr>
        <p:spPr>
          <a:xfrm>
            <a:off x="7429500" y="642938"/>
            <a:ext cx="1643063" cy="1428750"/>
          </a:xfrm>
          <a:prstGeom prst="ellipse">
            <a:avLst/>
          </a:prstGeom>
          <a:noFill/>
          <a:ln>
            <a:solidFill>
              <a:schemeClr val="accent6">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38" name="Rettangolo arrotondato 37"/>
          <p:cNvSpPr/>
          <p:nvPr/>
        </p:nvSpPr>
        <p:spPr>
          <a:xfrm>
            <a:off x="0" y="0"/>
            <a:ext cx="9144000" cy="6143625"/>
          </a:xfrm>
          <a:prstGeom prst="roundRect">
            <a:avLst/>
          </a:prstGeom>
          <a:noFill/>
          <a:ln w="28575">
            <a:solidFill>
              <a:schemeClr val="accent6">
                <a:lumMod val="50000"/>
              </a:schemeClr>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7" name="Oval 6"/>
          <p:cNvSpPr>
            <a:spLocks noChangeArrowheads="1"/>
          </p:cNvSpPr>
          <p:nvPr/>
        </p:nvSpPr>
        <p:spPr bwMode="auto">
          <a:xfrm>
            <a:off x="2095522" y="1143009"/>
            <a:ext cx="5000660" cy="4786321"/>
          </a:xfrm>
          <a:prstGeom prst="ellipse">
            <a:avLst/>
          </a:prstGeom>
          <a:solidFill>
            <a:schemeClr val="accent6">
              <a:lumMod val="40000"/>
              <a:lumOff val="60000"/>
              <a:alpha val="73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10" name="Oval 8"/>
          <p:cNvSpPr>
            <a:spLocks noChangeArrowheads="1"/>
          </p:cNvSpPr>
          <p:nvPr/>
        </p:nvSpPr>
        <p:spPr bwMode="auto">
          <a:xfrm>
            <a:off x="2452712" y="3214686"/>
            <a:ext cx="2143140" cy="2071701"/>
          </a:xfrm>
          <a:prstGeom prst="ellipse">
            <a:avLst/>
          </a:prstGeom>
          <a:solidFill>
            <a:schemeClr val="accent6">
              <a:lumMod val="75000"/>
              <a:alpha val="53000"/>
            </a:schemeClr>
          </a:solidFill>
          <a:ln>
            <a:solidFill>
              <a:schemeClr val="accent6">
                <a:lumMod val="50000"/>
              </a:schemeClr>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dirty="0">
                <a:solidFill>
                  <a:schemeClr val="tx1"/>
                </a:solidFill>
                <a:latin typeface="Arial" pitchFamily="34" charset="0"/>
                <a:cs typeface="Arial" pitchFamily="34" charset="0"/>
              </a:rPr>
              <a:t>Service </a:t>
            </a:r>
            <a:r>
              <a:rPr lang="it-IT" sz="2000" b="1" dirty="0" err="1">
                <a:solidFill>
                  <a:schemeClr val="tx1"/>
                </a:solidFill>
                <a:latin typeface="Arial" pitchFamily="34" charset="0"/>
                <a:cs typeface="Arial" pitchFamily="34" charset="0"/>
              </a:rPr>
              <a:t>Innovation</a:t>
            </a:r>
            <a:endParaRPr lang="it-IT" sz="2000" b="1" dirty="0">
              <a:solidFill>
                <a:schemeClr val="tx1"/>
              </a:solidFill>
              <a:latin typeface="Arial" pitchFamily="34" charset="0"/>
              <a:cs typeface="Arial" pitchFamily="34" charset="0"/>
            </a:endParaRPr>
          </a:p>
        </p:txBody>
      </p:sp>
      <p:sp>
        <p:nvSpPr>
          <p:cNvPr id="16" name="Oval 8"/>
          <p:cNvSpPr>
            <a:spLocks noChangeArrowheads="1"/>
          </p:cNvSpPr>
          <p:nvPr/>
        </p:nvSpPr>
        <p:spPr bwMode="auto">
          <a:xfrm>
            <a:off x="4452976" y="1785926"/>
            <a:ext cx="2143140" cy="2071702"/>
          </a:xfrm>
          <a:prstGeom prst="ellipse">
            <a:avLst/>
          </a:prstGeom>
          <a:solidFill>
            <a:schemeClr val="accent6">
              <a:lumMod val="75000"/>
              <a:alpha val="53000"/>
            </a:schemeClr>
          </a:solidFill>
          <a:ln>
            <a:solidFill>
              <a:schemeClr val="accent6">
                <a:lumMod val="50000"/>
              </a:schemeClr>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1" dirty="0" err="1">
                <a:solidFill>
                  <a:schemeClr val="tx1"/>
                </a:solidFill>
                <a:latin typeface="Arial" pitchFamily="34" charset="0"/>
                <a:cs typeface="Arial" pitchFamily="34" charset="0"/>
              </a:rPr>
              <a:t>Quality</a:t>
            </a:r>
            <a:r>
              <a:rPr lang="it-IT" sz="2000" dirty="0">
                <a:solidFill>
                  <a:schemeClr val="tx1"/>
                </a:solidFill>
                <a:latin typeface="Arial" pitchFamily="34" charset="0"/>
                <a:cs typeface="Arial" pitchFamily="34" charset="0"/>
              </a:rPr>
              <a:t> </a:t>
            </a:r>
            <a:r>
              <a:rPr lang="it-IT" sz="1600" dirty="0" err="1">
                <a:solidFill>
                  <a:schemeClr val="tx1"/>
                </a:solidFill>
                <a:latin typeface="Arial" pitchFamily="34" charset="0"/>
                <a:cs typeface="Arial" pitchFamily="34" charset="0"/>
              </a:rPr>
              <a:t>Performances</a:t>
            </a:r>
            <a:endParaRPr lang="it-IT" sz="1600" dirty="0">
              <a:solidFill>
                <a:schemeClr val="tx1"/>
              </a:solidFill>
              <a:latin typeface="Arial" pitchFamily="34" charset="0"/>
              <a:cs typeface="Arial" pitchFamily="34" charset="0"/>
            </a:endParaRPr>
          </a:p>
        </p:txBody>
      </p:sp>
      <p:sp>
        <p:nvSpPr>
          <p:cNvPr id="24" name="Oval 5"/>
          <p:cNvSpPr>
            <a:spLocks noChangeArrowheads="1"/>
          </p:cNvSpPr>
          <p:nvPr/>
        </p:nvSpPr>
        <p:spPr bwMode="auto">
          <a:xfrm>
            <a:off x="7596248" y="785794"/>
            <a:ext cx="1333502" cy="1143008"/>
          </a:xfrm>
          <a:prstGeom prst="ellipse">
            <a:avLst/>
          </a:prstGeom>
          <a:solidFill>
            <a:schemeClr val="accent6">
              <a:lumMod val="60000"/>
              <a:lumOff val="40000"/>
              <a:alpha val="76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a:solidFill>
                  <a:schemeClr val="tx1"/>
                </a:solidFill>
              </a:rPr>
              <a:t>Service</a:t>
            </a:r>
          </a:p>
        </p:txBody>
      </p:sp>
      <p:cxnSp>
        <p:nvCxnSpPr>
          <p:cNvPr id="25" name="Connettore 1 24"/>
          <p:cNvCxnSpPr/>
          <p:nvPr/>
        </p:nvCxnSpPr>
        <p:spPr>
          <a:xfrm rot="10800000" flipV="1">
            <a:off x="4095750" y="785813"/>
            <a:ext cx="4048125" cy="357187"/>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rot="5400000">
            <a:off x="6131719" y="2178844"/>
            <a:ext cx="3214687" cy="2143125"/>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31" name="Freccia a destra con strisce 30"/>
          <p:cNvSpPr/>
          <p:nvPr/>
        </p:nvSpPr>
        <p:spPr>
          <a:xfrm rot="19858638">
            <a:off x="6607175" y="1462088"/>
            <a:ext cx="820738" cy="357187"/>
          </a:xfrm>
          <a:prstGeom prst="stripedRight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32" name="Rectangle 9"/>
          <p:cNvSpPr>
            <a:spLocks noChangeArrowheads="1"/>
          </p:cNvSpPr>
          <p:nvPr/>
        </p:nvSpPr>
        <p:spPr bwMode="auto">
          <a:xfrm>
            <a:off x="3443288" y="71438"/>
            <a:ext cx="2057400" cy="400050"/>
          </a:xfrm>
          <a:prstGeom prst="rect">
            <a:avLst/>
          </a:prstGeom>
          <a:noFill/>
          <a:ln w="9525">
            <a:noFill/>
            <a:miter lim="800000"/>
            <a:headEnd/>
            <a:tailEnd/>
          </a:ln>
        </p:spPr>
        <p:txBody>
          <a:bodyPr>
            <a:spAutoFit/>
          </a:bodyPr>
          <a:lstStyle/>
          <a:p>
            <a:pPr algn="ctr">
              <a:buClr>
                <a:schemeClr val="accent2"/>
              </a:buClr>
              <a:buFont typeface="Wingdings" pitchFamily="2" charset="2"/>
              <a:buNone/>
            </a:pPr>
            <a:r>
              <a:rPr lang="en-US" altLang="en-US" sz="2000" b="1">
                <a:latin typeface="Calibri" pitchFamily="34" charset="0"/>
              </a:rPr>
              <a:t>Throughtput</a:t>
            </a:r>
            <a:endParaRPr lang="en-US" altLang="en-US" sz="2000">
              <a:latin typeface="Calibri" pitchFamily="34" charset="0"/>
            </a:endParaRPr>
          </a:p>
        </p:txBody>
      </p:sp>
      <p:sp>
        <p:nvSpPr>
          <p:cNvPr id="36" name="Rectangle 9"/>
          <p:cNvSpPr>
            <a:spLocks noChangeArrowheads="1"/>
          </p:cNvSpPr>
          <p:nvPr/>
        </p:nvSpPr>
        <p:spPr bwMode="auto">
          <a:xfrm>
            <a:off x="14288" y="71438"/>
            <a:ext cx="2057400" cy="400050"/>
          </a:xfrm>
          <a:prstGeom prst="rect">
            <a:avLst/>
          </a:prstGeom>
          <a:noFill/>
          <a:ln w="9525">
            <a:noFill/>
            <a:miter lim="800000"/>
            <a:headEnd/>
            <a:tailEnd/>
          </a:ln>
        </p:spPr>
        <p:txBody>
          <a:bodyPr>
            <a:spAutoFit/>
          </a:bodyPr>
          <a:lstStyle/>
          <a:p>
            <a:pPr algn="ctr">
              <a:buClr>
                <a:schemeClr val="accent2"/>
              </a:buClr>
              <a:buFont typeface="Wingdings" pitchFamily="2" charset="2"/>
              <a:buNone/>
            </a:pPr>
            <a:r>
              <a:rPr lang="en-US" altLang="en-US" sz="2000" b="1">
                <a:latin typeface="Calibri" pitchFamily="34" charset="0"/>
              </a:rPr>
              <a:t>Inputs</a:t>
            </a:r>
            <a:endParaRPr lang="en-US" altLang="en-US" sz="2000">
              <a:latin typeface="Calibri" pitchFamily="34" charset="0"/>
            </a:endParaRPr>
          </a:p>
        </p:txBody>
      </p:sp>
      <p:sp>
        <p:nvSpPr>
          <p:cNvPr id="37" name="Rectangle 9"/>
          <p:cNvSpPr>
            <a:spLocks noChangeArrowheads="1"/>
          </p:cNvSpPr>
          <p:nvPr/>
        </p:nvSpPr>
        <p:spPr bwMode="auto">
          <a:xfrm>
            <a:off x="7015163" y="100013"/>
            <a:ext cx="2057400" cy="400050"/>
          </a:xfrm>
          <a:prstGeom prst="rect">
            <a:avLst/>
          </a:prstGeom>
          <a:noFill/>
          <a:ln w="9525">
            <a:noFill/>
            <a:miter lim="800000"/>
            <a:headEnd/>
            <a:tailEnd/>
          </a:ln>
        </p:spPr>
        <p:txBody>
          <a:bodyPr>
            <a:spAutoFit/>
          </a:bodyPr>
          <a:lstStyle/>
          <a:p>
            <a:pPr algn="ctr">
              <a:buClr>
                <a:schemeClr val="accent2"/>
              </a:buClr>
              <a:buFont typeface="Wingdings" pitchFamily="2" charset="2"/>
              <a:buNone/>
            </a:pPr>
            <a:r>
              <a:rPr lang="en-US" altLang="en-US" sz="2000" b="1">
                <a:latin typeface="Calibri" pitchFamily="34" charset="0"/>
              </a:rPr>
              <a:t>Outcome</a:t>
            </a:r>
            <a:endParaRPr lang="en-US" altLang="en-US" sz="2000">
              <a:latin typeface="Calibri" pitchFamily="34" charset="0"/>
            </a:endParaRPr>
          </a:p>
        </p:txBody>
      </p:sp>
      <p:sp>
        <p:nvSpPr>
          <p:cNvPr id="39" name="Rectangle 9"/>
          <p:cNvSpPr>
            <a:spLocks noChangeArrowheads="1"/>
          </p:cNvSpPr>
          <p:nvPr/>
        </p:nvSpPr>
        <p:spPr bwMode="auto">
          <a:xfrm>
            <a:off x="2143125" y="6165304"/>
            <a:ext cx="4786313" cy="400050"/>
          </a:xfrm>
          <a:prstGeom prst="rect">
            <a:avLst/>
          </a:prstGeom>
          <a:noFill/>
          <a:ln w="9525">
            <a:noFill/>
            <a:miter lim="800000"/>
            <a:headEnd/>
            <a:tailEnd/>
          </a:ln>
        </p:spPr>
        <p:txBody>
          <a:bodyPr>
            <a:spAutoFit/>
          </a:bodyPr>
          <a:lstStyle/>
          <a:p>
            <a:pPr algn="ctr">
              <a:buClr>
                <a:schemeClr val="accent2"/>
              </a:buClr>
              <a:buFont typeface="Wingdings" pitchFamily="2" charset="2"/>
              <a:buNone/>
            </a:pPr>
            <a:r>
              <a:rPr lang="en-US" altLang="en-US" sz="2000" dirty="0">
                <a:latin typeface="Calibri" pitchFamily="34" charset="0"/>
              </a:rPr>
              <a:t>Service Provision System </a:t>
            </a:r>
            <a:r>
              <a:rPr lang="en-US" altLang="en-US" sz="2000" b="1" dirty="0">
                <a:latin typeface="Calibri" pitchFamily="34" charset="0"/>
              </a:rPr>
              <a:t>definition</a:t>
            </a:r>
          </a:p>
        </p:txBody>
      </p:sp>
      <p:sp>
        <p:nvSpPr>
          <p:cNvPr id="42" name="Freccia a destra con strisce 41"/>
          <p:cNvSpPr/>
          <p:nvPr/>
        </p:nvSpPr>
        <p:spPr>
          <a:xfrm>
            <a:off x="285750" y="1357313"/>
            <a:ext cx="1643063" cy="571500"/>
          </a:xfrm>
          <a:prstGeom prst="stripedRightArrow">
            <a:avLst/>
          </a:prstGeom>
          <a:solidFill>
            <a:schemeClr val="accent6">
              <a:lumMod val="5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err="1"/>
              <a:t>Resources</a:t>
            </a:r>
            <a:endParaRPr lang="it-IT" dirty="0"/>
          </a:p>
        </p:txBody>
      </p:sp>
      <p:sp>
        <p:nvSpPr>
          <p:cNvPr id="46" name="Freccia a destra con strisce 45"/>
          <p:cNvSpPr/>
          <p:nvPr/>
        </p:nvSpPr>
        <p:spPr>
          <a:xfrm>
            <a:off x="285750" y="2000250"/>
            <a:ext cx="1643063" cy="571500"/>
          </a:xfrm>
          <a:prstGeom prst="stripedRightArrow">
            <a:avLst/>
          </a:prstGeom>
          <a:solidFill>
            <a:schemeClr val="accent6">
              <a:lumMod val="5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err="1"/>
              <a:t>Operations</a:t>
            </a:r>
            <a:endParaRPr lang="it-IT" dirty="0"/>
          </a:p>
        </p:txBody>
      </p:sp>
      <p:sp>
        <p:nvSpPr>
          <p:cNvPr id="48" name="Freccia a destra con strisce 47"/>
          <p:cNvSpPr/>
          <p:nvPr/>
        </p:nvSpPr>
        <p:spPr>
          <a:xfrm>
            <a:off x="285750" y="3286125"/>
            <a:ext cx="1643063" cy="571500"/>
          </a:xfrm>
          <a:prstGeom prst="stripedRightArrow">
            <a:avLst/>
          </a:prstGeom>
          <a:solidFill>
            <a:schemeClr val="accent6">
              <a:lumMod val="5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a:t>Relations</a:t>
            </a:r>
          </a:p>
        </p:txBody>
      </p:sp>
      <p:sp>
        <p:nvSpPr>
          <p:cNvPr id="49" name="Freccia a destra con strisce 48"/>
          <p:cNvSpPr/>
          <p:nvPr/>
        </p:nvSpPr>
        <p:spPr>
          <a:xfrm>
            <a:off x="285750" y="3929063"/>
            <a:ext cx="1643063" cy="571500"/>
          </a:xfrm>
          <a:prstGeom prst="stripedRightArrow">
            <a:avLst/>
          </a:prstGeom>
          <a:solidFill>
            <a:schemeClr val="accent6">
              <a:lumMod val="5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err="1"/>
              <a:t>Knowledge</a:t>
            </a:r>
            <a:endParaRPr lang="it-IT" dirty="0"/>
          </a:p>
        </p:txBody>
      </p:sp>
      <p:sp>
        <p:nvSpPr>
          <p:cNvPr id="50" name="Freccia a destra con strisce 49"/>
          <p:cNvSpPr/>
          <p:nvPr/>
        </p:nvSpPr>
        <p:spPr>
          <a:xfrm>
            <a:off x="285750" y="4572000"/>
            <a:ext cx="1643063" cy="571500"/>
          </a:xfrm>
          <a:prstGeom prst="stripedRightArrow">
            <a:avLst/>
          </a:prstGeom>
          <a:solidFill>
            <a:schemeClr val="accent6">
              <a:lumMod val="5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err="1"/>
              <a:t>ICTs</a:t>
            </a:r>
            <a:endParaRPr lang="it-IT" dirty="0"/>
          </a:p>
        </p:txBody>
      </p:sp>
      <p:sp>
        <p:nvSpPr>
          <p:cNvPr id="51" name="Freccia a destra con strisce 50"/>
          <p:cNvSpPr/>
          <p:nvPr/>
        </p:nvSpPr>
        <p:spPr>
          <a:xfrm>
            <a:off x="285750" y="5214938"/>
            <a:ext cx="1643063" cy="571500"/>
          </a:xfrm>
          <a:prstGeom prst="stripedRightArrow">
            <a:avLst/>
          </a:prstGeom>
          <a:solidFill>
            <a:schemeClr val="accent6">
              <a:lumMod val="5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a:t>Information</a:t>
            </a:r>
          </a:p>
        </p:txBody>
      </p:sp>
      <p:sp>
        <p:nvSpPr>
          <p:cNvPr id="58" name="Freccia circolare in giù 57"/>
          <p:cNvSpPr/>
          <p:nvPr/>
        </p:nvSpPr>
        <p:spPr>
          <a:xfrm rot="20444912">
            <a:off x="4140200" y="1924050"/>
            <a:ext cx="1798638" cy="565150"/>
          </a:xfrm>
          <a:prstGeom prst="curvedDown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solidFill>
                <a:schemeClr val="tx1"/>
              </a:solidFill>
            </a:endParaRPr>
          </a:p>
        </p:txBody>
      </p:sp>
      <p:grpSp>
        <p:nvGrpSpPr>
          <p:cNvPr id="2" name="Diagram group"/>
          <p:cNvGrpSpPr/>
          <p:nvPr/>
        </p:nvGrpSpPr>
        <p:grpSpPr>
          <a:xfrm>
            <a:off x="1428728" y="384048"/>
            <a:ext cx="6473952" cy="6473952"/>
            <a:chOff x="1572284" y="286469"/>
            <a:chExt cx="6473952" cy="6473952"/>
          </a:xfrm>
          <a:solidFill>
            <a:schemeClr val="accent6">
              <a:lumMod val="40000"/>
              <a:lumOff val="60000"/>
            </a:schemeClr>
          </a:solidFill>
          <a:scene3d>
            <a:camera prst="perspectiveRelaxedModerately" zoom="92000"/>
            <a:lightRig rig="balanced" dir="t">
              <a:rot lat="0" lon="0" rev="12700000"/>
            </a:lightRig>
          </a:scene3d>
        </p:grpSpPr>
        <p:sp>
          <p:nvSpPr>
            <p:cNvPr id="64" name="Freccia ad arco 63"/>
            <p:cNvSpPr/>
            <p:nvPr/>
          </p:nvSpPr>
          <p:spPr>
            <a:xfrm>
              <a:off x="1572284" y="286469"/>
              <a:ext cx="6473952" cy="6473952"/>
            </a:xfrm>
            <a:prstGeom prst="circularArrow">
              <a:avLst>
                <a:gd name="adj1" fmla="val 5085"/>
                <a:gd name="adj2" fmla="val 327528"/>
                <a:gd name="adj3" fmla="val 3529100"/>
                <a:gd name="adj4" fmla="val 770764"/>
                <a:gd name="adj5" fmla="val 5932"/>
              </a:avLst>
            </a:prstGeom>
            <a:grpFill/>
            <a:ln>
              <a:noFill/>
            </a:ln>
            <a:sp3d z="50080" prstMaterial="plastic">
              <a:bevelT w="25400" h="25400"/>
              <a:bevelB w="25400" h="25400"/>
            </a:sp3d>
          </p:spPr>
          <p:style>
            <a:lnRef idx="1">
              <a:schemeClr val="dk1">
                <a:tint val="60000"/>
                <a:hueOff val="0"/>
                <a:satOff val="0"/>
                <a:lumOff val="0"/>
                <a:alphaOff val="0"/>
              </a:schemeClr>
            </a:lnRef>
            <a:fillRef idx="1">
              <a:schemeClr val="dk1">
                <a:tint val="60000"/>
                <a:hueOff val="0"/>
                <a:satOff val="0"/>
                <a:lumOff val="0"/>
                <a:alphaOff val="0"/>
              </a:schemeClr>
            </a:fillRef>
            <a:effectRef idx="2">
              <a:schemeClr val="dk1">
                <a:tint val="60000"/>
                <a:hueOff val="0"/>
                <a:satOff val="0"/>
                <a:lumOff val="0"/>
                <a:alphaOff val="0"/>
              </a:schemeClr>
            </a:effectRef>
            <a:fontRef idx="minor">
              <a:schemeClr val="dk1">
                <a:hueOff val="0"/>
                <a:satOff val="0"/>
                <a:lumOff val="0"/>
                <a:alphaOff val="0"/>
              </a:schemeClr>
            </a:fontRef>
          </p:style>
        </p:sp>
      </p:grpSp>
      <p:sp>
        <p:nvSpPr>
          <p:cNvPr id="65" name="Freccia circolare in giù 64"/>
          <p:cNvSpPr/>
          <p:nvPr/>
        </p:nvSpPr>
        <p:spPr>
          <a:xfrm rot="8744500">
            <a:off x="5218113" y="3100388"/>
            <a:ext cx="1798637" cy="566737"/>
          </a:xfrm>
          <a:prstGeom prst="curvedDown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solidFill>
                <a:schemeClr val="tx1"/>
              </a:solidFill>
            </a:endParaRPr>
          </a:p>
        </p:txBody>
      </p:sp>
      <p:sp>
        <p:nvSpPr>
          <p:cNvPr id="68" name="Freccia circolare in giù 67"/>
          <p:cNvSpPr/>
          <p:nvPr/>
        </p:nvSpPr>
        <p:spPr>
          <a:xfrm rot="20444912">
            <a:off x="2185988" y="3281363"/>
            <a:ext cx="1798637" cy="565150"/>
          </a:xfrm>
          <a:prstGeom prst="curvedDown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solidFill>
                <a:schemeClr val="tx1"/>
              </a:solidFill>
            </a:endParaRPr>
          </a:p>
        </p:txBody>
      </p:sp>
      <p:sp>
        <p:nvSpPr>
          <p:cNvPr id="69" name="Freccia circolare in giù 68"/>
          <p:cNvSpPr/>
          <p:nvPr/>
        </p:nvSpPr>
        <p:spPr>
          <a:xfrm rot="8744500">
            <a:off x="3263900" y="4457700"/>
            <a:ext cx="1798638" cy="566738"/>
          </a:xfrm>
          <a:prstGeom prst="curvedDown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solidFill>
                <a:schemeClr val="tx1"/>
              </a:solidFill>
            </a:endParaRPr>
          </a:p>
        </p:txBody>
      </p:sp>
      <p:grpSp>
        <p:nvGrpSpPr>
          <p:cNvPr id="3" name="Diagram group"/>
          <p:cNvGrpSpPr/>
          <p:nvPr/>
        </p:nvGrpSpPr>
        <p:grpSpPr>
          <a:xfrm>
            <a:off x="1384196" y="384072"/>
            <a:ext cx="6473952" cy="6473952"/>
            <a:chOff x="1275646" y="61721"/>
            <a:chExt cx="6473952" cy="6473952"/>
          </a:xfrm>
          <a:solidFill>
            <a:schemeClr val="accent6">
              <a:lumMod val="40000"/>
              <a:lumOff val="60000"/>
            </a:schemeClr>
          </a:solidFill>
          <a:scene3d>
            <a:camera prst="perspectiveRelaxedModerately" zoom="92000"/>
            <a:lightRig rig="balanced" dir="t">
              <a:rot lat="0" lon="0" rev="12700000"/>
            </a:lightRig>
          </a:scene3d>
        </p:grpSpPr>
        <p:sp>
          <p:nvSpPr>
            <p:cNvPr id="73" name="Freccia ad arco 72"/>
            <p:cNvSpPr/>
            <p:nvPr/>
          </p:nvSpPr>
          <p:spPr>
            <a:xfrm>
              <a:off x="1275646" y="61721"/>
              <a:ext cx="6473952" cy="6473952"/>
            </a:xfrm>
            <a:prstGeom prst="circularArrow">
              <a:avLst>
                <a:gd name="adj1" fmla="val 5085"/>
                <a:gd name="adj2" fmla="val 327528"/>
                <a:gd name="adj3" fmla="val 15872129"/>
                <a:gd name="adj4" fmla="val 13114645"/>
                <a:gd name="adj5" fmla="val 5932"/>
              </a:avLst>
            </a:prstGeom>
            <a:grpFill/>
            <a:ln>
              <a:noFill/>
            </a:ln>
            <a:sp3d z="50080" prstMaterial="plastic">
              <a:bevelT w="25400" h="25400"/>
              <a:bevelB w="25400" h="25400"/>
            </a:sp3d>
          </p:spPr>
          <p:style>
            <a:lnRef idx="1">
              <a:schemeClr val="dk1">
                <a:tint val="60000"/>
                <a:hueOff val="0"/>
                <a:satOff val="0"/>
                <a:lumOff val="0"/>
                <a:alphaOff val="0"/>
              </a:schemeClr>
            </a:lnRef>
            <a:fillRef idx="1">
              <a:schemeClr val="dk1">
                <a:tint val="60000"/>
                <a:hueOff val="0"/>
                <a:satOff val="0"/>
                <a:lumOff val="0"/>
                <a:alphaOff val="0"/>
              </a:schemeClr>
            </a:fillRef>
            <a:effectRef idx="2">
              <a:schemeClr val="dk1">
                <a:tint val="60000"/>
                <a:hueOff val="0"/>
                <a:satOff val="0"/>
                <a:lumOff val="0"/>
                <a:alphaOff val="0"/>
              </a:schemeClr>
            </a:effectRef>
            <a:fontRef idx="minor">
              <a:schemeClr val="dk1">
                <a:hueOff val="0"/>
                <a:satOff val="0"/>
                <a:lumOff val="0"/>
                <a:alphaOff val="0"/>
              </a:schemeClr>
            </a:fontRef>
          </p:style>
        </p:sp>
      </p:grpSp>
      <p:sp>
        <p:nvSpPr>
          <p:cNvPr id="79" name="Freccia a destra con strisce 78"/>
          <p:cNvSpPr/>
          <p:nvPr/>
        </p:nvSpPr>
        <p:spPr>
          <a:xfrm>
            <a:off x="285750" y="2643188"/>
            <a:ext cx="1643063" cy="571500"/>
          </a:xfrm>
          <a:prstGeom prst="stripedRightArrow">
            <a:avLst/>
          </a:prstGeom>
          <a:solidFill>
            <a:schemeClr val="accent6">
              <a:lumMod val="5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err="1"/>
              <a:t>Individuals</a:t>
            </a:r>
            <a:endParaRPr lang="it-IT" dirty="0"/>
          </a:p>
        </p:txBody>
      </p:sp>
      <p:cxnSp>
        <p:nvCxnSpPr>
          <p:cNvPr id="33" name="Connettore 1 32"/>
          <p:cNvCxnSpPr/>
          <p:nvPr/>
        </p:nvCxnSpPr>
        <p:spPr>
          <a:xfrm>
            <a:off x="5429250" y="928688"/>
            <a:ext cx="214313" cy="71437"/>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rot="5400000" flipH="1" flipV="1">
            <a:off x="5469731" y="1040607"/>
            <a:ext cx="214313" cy="133350"/>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rot="5400000" flipH="1" flipV="1">
            <a:off x="6750844" y="964407"/>
            <a:ext cx="142875" cy="71437"/>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 name="Connettore 1 40"/>
          <p:cNvCxnSpPr/>
          <p:nvPr/>
        </p:nvCxnSpPr>
        <p:spPr>
          <a:xfrm rot="5400000">
            <a:off x="7323931" y="3607594"/>
            <a:ext cx="212725" cy="1588"/>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Connettore 1 42"/>
          <p:cNvCxnSpPr/>
          <p:nvPr/>
        </p:nvCxnSpPr>
        <p:spPr>
          <a:xfrm flipV="1">
            <a:off x="7429500" y="3643313"/>
            <a:ext cx="214313" cy="71437"/>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Connettore 1 43"/>
          <p:cNvCxnSpPr/>
          <p:nvPr/>
        </p:nvCxnSpPr>
        <p:spPr>
          <a:xfrm>
            <a:off x="6619875" y="785813"/>
            <a:ext cx="238125" cy="142875"/>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66" name="Connettore 1 65"/>
          <p:cNvCxnSpPr/>
          <p:nvPr/>
        </p:nvCxnSpPr>
        <p:spPr>
          <a:xfrm rot="5400000">
            <a:off x="7895431" y="2748757"/>
            <a:ext cx="212725" cy="1588"/>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p:nvPr/>
        </p:nvCxnSpPr>
        <p:spPr>
          <a:xfrm flipV="1">
            <a:off x="8001000" y="2784475"/>
            <a:ext cx="214313" cy="71438"/>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70" name="Freccia a destra con strisce 69"/>
          <p:cNvSpPr/>
          <p:nvPr/>
        </p:nvSpPr>
        <p:spPr>
          <a:xfrm rot="8775180">
            <a:off x="6888163" y="2016125"/>
            <a:ext cx="820737" cy="357188"/>
          </a:xfrm>
          <a:prstGeom prst="stripedRight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45" name="Segnaposto numero diapositiva 12"/>
          <p:cNvSpPr txBox="1">
            <a:spLocks/>
          </p:cNvSpPr>
          <p:nvPr/>
        </p:nvSpPr>
        <p:spPr>
          <a:xfrm rot="20399143">
            <a:off x="6802304" y="6519395"/>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11</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2000"/>
                                        <p:tgtEl>
                                          <p:spTgt spid="16"/>
                                        </p:tgtEl>
                                      </p:cBhvr>
                                    </p:animEffect>
                                    <p:anim calcmode="lin" valueType="num">
                                      <p:cBhvr>
                                        <p:cTn id="8" dur="2000" fill="hold"/>
                                        <p:tgtEl>
                                          <p:spTgt spid="16"/>
                                        </p:tgtEl>
                                        <p:attrNameLst>
                                          <p:attrName>style.rotation</p:attrName>
                                        </p:attrNameLst>
                                      </p:cBhvr>
                                      <p:tavLst>
                                        <p:tav tm="0">
                                          <p:val>
                                            <p:fltVal val="720"/>
                                          </p:val>
                                        </p:tav>
                                        <p:tav tm="100000">
                                          <p:val>
                                            <p:fltVal val="0"/>
                                          </p:val>
                                        </p:tav>
                                      </p:tavLst>
                                    </p:anim>
                                    <p:anim calcmode="lin" valueType="num">
                                      <p:cBhvr>
                                        <p:cTn id="9" dur="2000" fill="hold"/>
                                        <p:tgtEl>
                                          <p:spTgt spid="16"/>
                                        </p:tgtEl>
                                        <p:attrNameLst>
                                          <p:attrName>ppt_h</p:attrName>
                                        </p:attrNameLst>
                                      </p:cBhvr>
                                      <p:tavLst>
                                        <p:tav tm="0">
                                          <p:val>
                                            <p:fltVal val="0"/>
                                          </p:val>
                                        </p:tav>
                                        <p:tav tm="100000">
                                          <p:val>
                                            <p:strVal val="#ppt_h"/>
                                          </p:val>
                                        </p:tav>
                                      </p:tavLst>
                                    </p:anim>
                                    <p:anim calcmode="lin" valueType="num">
                                      <p:cBhvr>
                                        <p:cTn id="10" dur="2000" fill="hold"/>
                                        <p:tgtEl>
                                          <p:spTgt spid="16"/>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2000"/>
                                        <p:tgtEl>
                                          <p:spTgt spid="10"/>
                                        </p:tgtEl>
                                      </p:cBhvr>
                                    </p:animEffect>
                                    <p:anim calcmode="lin" valueType="num">
                                      <p:cBhvr>
                                        <p:cTn id="14" dur="2000" fill="hold"/>
                                        <p:tgtEl>
                                          <p:spTgt spid="10"/>
                                        </p:tgtEl>
                                        <p:attrNameLst>
                                          <p:attrName>style.rotation</p:attrName>
                                        </p:attrNameLst>
                                      </p:cBhvr>
                                      <p:tavLst>
                                        <p:tav tm="0">
                                          <p:val>
                                            <p:fltVal val="720"/>
                                          </p:val>
                                        </p:tav>
                                        <p:tav tm="100000">
                                          <p:val>
                                            <p:fltVal val="0"/>
                                          </p:val>
                                        </p:tav>
                                      </p:tavLst>
                                    </p:anim>
                                    <p:anim calcmode="lin" valueType="num">
                                      <p:cBhvr>
                                        <p:cTn id="15" dur="2000" fill="hold"/>
                                        <p:tgtEl>
                                          <p:spTgt spid="10"/>
                                        </p:tgtEl>
                                        <p:attrNameLst>
                                          <p:attrName>ppt_h</p:attrName>
                                        </p:attrNameLst>
                                      </p:cBhvr>
                                      <p:tavLst>
                                        <p:tav tm="0">
                                          <p:val>
                                            <p:fltVal val="0"/>
                                          </p:val>
                                        </p:tav>
                                        <p:tav tm="100000">
                                          <p:val>
                                            <p:strVal val="#ppt_h"/>
                                          </p:val>
                                        </p:tav>
                                      </p:tavLst>
                                    </p:anim>
                                    <p:anim calcmode="lin" valueType="num">
                                      <p:cBhvr>
                                        <p:cTn id="16" dur="2000" fill="hold"/>
                                        <p:tgtEl>
                                          <p:spTgt spid="10"/>
                                        </p:tgtEl>
                                        <p:attrNameLst>
                                          <p:attrName>ppt_w</p:attrName>
                                        </p:attrNameLst>
                                      </p:cBhvr>
                                      <p:tavLst>
                                        <p:tav tm="0">
                                          <p:val>
                                            <p:fltVal val="0"/>
                                          </p:val>
                                        </p:tav>
                                        <p:tav tm="100000">
                                          <p:val>
                                            <p:strVal val="#ppt_w"/>
                                          </p:val>
                                        </p:tav>
                                      </p:tavLst>
                                    </p:anim>
                                  </p:childTnLst>
                                </p:cTn>
                              </p:par>
                            </p:childTnLst>
                          </p:cTn>
                        </p:par>
                      </p:childTnLst>
                    </p:cTn>
                  </p:par>
                  <p:par>
                    <p:cTn id="17" fill="hold">
                      <p:stCondLst>
                        <p:cond delay="indefinite"/>
                      </p:stCondLst>
                      <p:childTnLst>
                        <p:par>
                          <p:cTn id="18" fill="hold">
                            <p:stCondLst>
                              <p:cond delay="0"/>
                            </p:stCondLst>
                            <p:childTnLst>
                              <p:par>
                                <p:cTn id="19" presetID="35" presetClass="entr" presetSubtype="0"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2000"/>
                                        <p:tgtEl>
                                          <p:spTgt spid="24"/>
                                        </p:tgtEl>
                                      </p:cBhvr>
                                    </p:animEffect>
                                    <p:anim calcmode="lin" valueType="num">
                                      <p:cBhvr>
                                        <p:cTn id="22" dur="2000" fill="hold"/>
                                        <p:tgtEl>
                                          <p:spTgt spid="24"/>
                                        </p:tgtEl>
                                        <p:attrNameLst>
                                          <p:attrName>style.rotation</p:attrName>
                                        </p:attrNameLst>
                                      </p:cBhvr>
                                      <p:tavLst>
                                        <p:tav tm="0">
                                          <p:val>
                                            <p:fltVal val="720"/>
                                          </p:val>
                                        </p:tav>
                                        <p:tav tm="100000">
                                          <p:val>
                                            <p:fltVal val="0"/>
                                          </p:val>
                                        </p:tav>
                                      </p:tavLst>
                                    </p:anim>
                                    <p:anim calcmode="lin" valueType="num">
                                      <p:cBhvr>
                                        <p:cTn id="23" dur="2000" fill="hold"/>
                                        <p:tgtEl>
                                          <p:spTgt spid="24"/>
                                        </p:tgtEl>
                                        <p:attrNameLst>
                                          <p:attrName>ppt_h</p:attrName>
                                        </p:attrNameLst>
                                      </p:cBhvr>
                                      <p:tavLst>
                                        <p:tav tm="0">
                                          <p:val>
                                            <p:fltVal val="0"/>
                                          </p:val>
                                        </p:tav>
                                        <p:tav tm="100000">
                                          <p:val>
                                            <p:strVal val="#ppt_h"/>
                                          </p:val>
                                        </p:tav>
                                      </p:tavLst>
                                    </p:anim>
                                    <p:anim calcmode="lin" valueType="num">
                                      <p:cBhvr>
                                        <p:cTn id="24" dur="2000" fill="hold"/>
                                        <p:tgtEl>
                                          <p:spTgt spid="24"/>
                                        </p:tgtEl>
                                        <p:attrNameLst>
                                          <p:attrName>ppt_w</p:attrName>
                                        </p:attrNameLst>
                                      </p:cBhvr>
                                      <p:tavLst>
                                        <p:tav tm="0">
                                          <p:val>
                                            <p:fltVal val="0"/>
                                          </p:val>
                                        </p:tav>
                                        <p:tav tm="100000">
                                          <p:val>
                                            <p:strVal val="#ppt_w"/>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0-#ppt_w/2"/>
                                          </p:val>
                                        </p:tav>
                                        <p:tav tm="100000">
                                          <p:val>
                                            <p:strVal val="#ppt_x"/>
                                          </p:val>
                                        </p:tav>
                                      </p:tavLst>
                                    </p:anim>
                                    <p:anim calcmode="lin" valueType="num">
                                      <p:cBhvr additive="base">
                                        <p:cTn id="34" dur="500" fill="hold"/>
                                        <p:tgtEl>
                                          <p:spTgt spid="46"/>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79"/>
                                        </p:tgtEl>
                                        <p:attrNameLst>
                                          <p:attrName>style.visibility</p:attrName>
                                        </p:attrNameLst>
                                      </p:cBhvr>
                                      <p:to>
                                        <p:strVal val="visible"/>
                                      </p:to>
                                    </p:set>
                                    <p:anim calcmode="lin" valueType="num">
                                      <p:cBhvr additive="base">
                                        <p:cTn id="37" dur="500" fill="hold"/>
                                        <p:tgtEl>
                                          <p:spTgt spid="79"/>
                                        </p:tgtEl>
                                        <p:attrNameLst>
                                          <p:attrName>ppt_x</p:attrName>
                                        </p:attrNameLst>
                                      </p:cBhvr>
                                      <p:tavLst>
                                        <p:tav tm="0">
                                          <p:val>
                                            <p:strVal val="0-#ppt_w/2"/>
                                          </p:val>
                                        </p:tav>
                                        <p:tav tm="100000">
                                          <p:val>
                                            <p:strVal val="#ppt_x"/>
                                          </p:val>
                                        </p:tav>
                                      </p:tavLst>
                                    </p:anim>
                                    <p:anim calcmode="lin" valueType="num">
                                      <p:cBhvr additive="base">
                                        <p:cTn id="38" dur="500" fill="hold"/>
                                        <p:tgtEl>
                                          <p:spTgt spid="79"/>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500" fill="hold"/>
                                        <p:tgtEl>
                                          <p:spTgt spid="48"/>
                                        </p:tgtEl>
                                        <p:attrNameLst>
                                          <p:attrName>ppt_x</p:attrName>
                                        </p:attrNameLst>
                                      </p:cBhvr>
                                      <p:tavLst>
                                        <p:tav tm="0">
                                          <p:val>
                                            <p:strVal val="0-#ppt_w/2"/>
                                          </p:val>
                                        </p:tav>
                                        <p:tav tm="100000">
                                          <p:val>
                                            <p:strVal val="#ppt_x"/>
                                          </p:val>
                                        </p:tav>
                                      </p:tavLst>
                                    </p:anim>
                                    <p:anim calcmode="lin" valueType="num">
                                      <p:cBhvr additive="base">
                                        <p:cTn id="42" dur="500" fill="hold"/>
                                        <p:tgtEl>
                                          <p:spTgt spid="48"/>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 calcmode="lin" valueType="num">
                                      <p:cBhvr additive="base">
                                        <p:cTn id="45" dur="500" fill="hold"/>
                                        <p:tgtEl>
                                          <p:spTgt spid="49"/>
                                        </p:tgtEl>
                                        <p:attrNameLst>
                                          <p:attrName>ppt_x</p:attrName>
                                        </p:attrNameLst>
                                      </p:cBhvr>
                                      <p:tavLst>
                                        <p:tav tm="0">
                                          <p:val>
                                            <p:strVal val="0-#ppt_w/2"/>
                                          </p:val>
                                        </p:tav>
                                        <p:tav tm="100000">
                                          <p:val>
                                            <p:strVal val="#ppt_x"/>
                                          </p:val>
                                        </p:tav>
                                      </p:tavLst>
                                    </p:anim>
                                    <p:anim calcmode="lin" valueType="num">
                                      <p:cBhvr additive="base">
                                        <p:cTn id="46" dur="500" fill="hold"/>
                                        <p:tgtEl>
                                          <p:spTgt spid="49"/>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 calcmode="lin" valueType="num">
                                      <p:cBhvr additive="base">
                                        <p:cTn id="49" dur="500" fill="hold"/>
                                        <p:tgtEl>
                                          <p:spTgt spid="50"/>
                                        </p:tgtEl>
                                        <p:attrNameLst>
                                          <p:attrName>ppt_x</p:attrName>
                                        </p:attrNameLst>
                                      </p:cBhvr>
                                      <p:tavLst>
                                        <p:tav tm="0">
                                          <p:val>
                                            <p:strVal val="0-#ppt_w/2"/>
                                          </p:val>
                                        </p:tav>
                                        <p:tav tm="100000">
                                          <p:val>
                                            <p:strVal val="#ppt_x"/>
                                          </p:val>
                                        </p:tav>
                                      </p:tavLst>
                                    </p:anim>
                                    <p:anim calcmode="lin" valueType="num">
                                      <p:cBhvr additive="base">
                                        <p:cTn id="50" dur="500" fill="hold"/>
                                        <p:tgtEl>
                                          <p:spTgt spid="50"/>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51"/>
                                        </p:tgtEl>
                                        <p:attrNameLst>
                                          <p:attrName>style.visibility</p:attrName>
                                        </p:attrNameLst>
                                      </p:cBhvr>
                                      <p:to>
                                        <p:strVal val="visible"/>
                                      </p:to>
                                    </p:set>
                                    <p:anim calcmode="lin" valueType="num">
                                      <p:cBhvr additive="base">
                                        <p:cTn id="53" dur="500" fill="hold"/>
                                        <p:tgtEl>
                                          <p:spTgt spid="51"/>
                                        </p:tgtEl>
                                        <p:attrNameLst>
                                          <p:attrName>ppt_x</p:attrName>
                                        </p:attrNameLst>
                                      </p:cBhvr>
                                      <p:tavLst>
                                        <p:tav tm="0">
                                          <p:val>
                                            <p:strVal val="0-#ppt_w/2"/>
                                          </p:val>
                                        </p:tav>
                                        <p:tav tm="100000">
                                          <p:val>
                                            <p:strVal val="#ppt_x"/>
                                          </p:val>
                                        </p:tav>
                                      </p:tavLst>
                                    </p:anim>
                                    <p:anim calcmode="lin" valueType="num">
                                      <p:cBhvr additive="base">
                                        <p:cTn id="54"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2000"/>
                                        <p:tgtEl>
                                          <p:spTgt spid="36"/>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2000"/>
                                        <p:tgtEl>
                                          <p:spTgt spid="32"/>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2000"/>
                                        <p:tgtEl>
                                          <p:spTgt spid="37"/>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fade">
                                      <p:cBhvr>
                                        <p:cTn id="74" dur="2000"/>
                                        <p:tgtEl>
                                          <p:spTgt spid="38"/>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2" grpId="0"/>
      <p:bldP spid="36" grpId="0"/>
      <p:bldP spid="37" grpId="0"/>
      <p:bldP spid="39" grpId="0"/>
      <p:bldP spid="42" grpId="0" animBg="1"/>
      <p:bldP spid="46" grpId="0" animBg="1"/>
      <p:bldP spid="48" grpId="0" animBg="1"/>
      <p:bldP spid="49" grpId="0" animBg="1"/>
      <p:bldP spid="50" grpId="0" animBg="1"/>
      <p:bldP spid="51" grpId="0" animBg="1"/>
      <p:bldP spid="7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Connettore 1 8"/>
          <p:cNvCxnSpPr/>
          <p:nvPr/>
        </p:nvCxnSpPr>
        <p:spPr>
          <a:xfrm>
            <a:off x="0" y="6046788"/>
            <a:ext cx="8715375" cy="25400"/>
          </a:xfrm>
          <a:prstGeom prst="line">
            <a:avLst/>
          </a:prstGeom>
          <a:ln/>
        </p:spPr>
        <p:style>
          <a:lnRef idx="2">
            <a:schemeClr val="accent6"/>
          </a:lnRef>
          <a:fillRef idx="0">
            <a:schemeClr val="accent6"/>
          </a:fillRef>
          <a:effectRef idx="1">
            <a:schemeClr val="accent6"/>
          </a:effectRef>
          <a:fontRef idx="minor">
            <a:schemeClr val="tx1"/>
          </a:fontRef>
        </p:style>
      </p:cxnSp>
      <p:cxnSp>
        <p:nvCxnSpPr>
          <p:cNvPr id="15" name="Connettore 1 14"/>
          <p:cNvCxnSpPr/>
          <p:nvPr/>
        </p:nvCxnSpPr>
        <p:spPr>
          <a:xfrm flipV="1">
            <a:off x="357188" y="890588"/>
            <a:ext cx="8786812" cy="22225"/>
          </a:xfrm>
          <a:prstGeom prst="line">
            <a:avLst/>
          </a:prstGeom>
          <a:ln/>
        </p:spPr>
        <p:style>
          <a:lnRef idx="2">
            <a:schemeClr val="accent6"/>
          </a:lnRef>
          <a:fillRef idx="0">
            <a:schemeClr val="accent6"/>
          </a:fillRef>
          <a:effectRef idx="1">
            <a:schemeClr val="accent6"/>
          </a:effectRef>
          <a:fontRef idx="minor">
            <a:schemeClr val="tx1"/>
          </a:fontRef>
        </p:style>
      </p:cxnSp>
      <p:sp>
        <p:nvSpPr>
          <p:cNvPr id="16" name="CasellaDiTesto 15"/>
          <p:cNvSpPr txBox="1"/>
          <p:nvPr/>
        </p:nvSpPr>
        <p:spPr>
          <a:xfrm>
            <a:off x="714375" y="642938"/>
            <a:ext cx="4643438" cy="522287"/>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fontAlgn="auto">
              <a:spcBef>
                <a:spcPts val="0"/>
              </a:spcBef>
              <a:spcAft>
                <a:spcPts val="0"/>
              </a:spcAft>
              <a:defRPr/>
            </a:pPr>
            <a:r>
              <a:rPr lang="en-US" sz="2800" dirty="0"/>
              <a:t>Sustainable service provisions</a:t>
            </a:r>
            <a:endParaRPr lang="it-IT" sz="2800" dirty="0"/>
          </a:p>
        </p:txBody>
      </p:sp>
      <p:sp>
        <p:nvSpPr>
          <p:cNvPr id="138245" name="CasellaDiTesto 6"/>
          <p:cNvSpPr txBox="1">
            <a:spLocks noChangeArrowheads="1"/>
          </p:cNvSpPr>
          <p:nvPr/>
        </p:nvSpPr>
        <p:spPr bwMode="auto">
          <a:xfrm>
            <a:off x="500063" y="1500188"/>
            <a:ext cx="8143875" cy="4062412"/>
          </a:xfrm>
          <a:prstGeom prst="rect">
            <a:avLst/>
          </a:prstGeom>
          <a:noFill/>
          <a:ln w="9525">
            <a:noFill/>
            <a:miter lim="800000"/>
            <a:headEnd/>
            <a:tailEnd/>
          </a:ln>
        </p:spPr>
        <p:txBody>
          <a:bodyPr>
            <a:spAutoFit/>
          </a:bodyPr>
          <a:lstStyle/>
          <a:p>
            <a:pPr algn="just"/>
            <a:r>
              <a:rPr lang="en-US" sz="2400">
                <a:latin typeface="Calibri" pitchFamily="34" charset="0"/>
              </a:rPr>
              <a:t>In the attempt to reinforce our considerations about Quality and Innovation studies in Service Age, we found interesting the integration between den Hertog propositions about four dimensions of Service Innovation and Gadrey and Gallouj reflections about service relationships (referred to service quality management). </a:t>
            </a:r>
          </a:p>
          <a:p>
            <a:pPr algn="just"/>
            <a:endParaRPr lang="en-US" sz="2400">
              <a:latin typeface="Calibri" pitchFamily="34" charset="0"/>
            </a:endParaRPr>
          </a:p>
          <a:p>
            <a:pPr algn="just"/>
            <a:endParaRPr lang="en-US" sz="2400">
              <a:latin typeface="Calibri" pitchFamily="34" charset="0"/>
            </a:endParaRPr>
          </a:p>
          <a:p>
            <a:pPr algn="just"/>
            <a:r>
              <a:rPr lang="en-US" sz="2200">
                <a:latin typeface="Calibri" pitchFamily="34" charset="0"/>
              </a:rPr>
              <a:t>This integration could nourish the definition of most critical variables for researching upon nowadays concepts of competitive advantage. </a:t>
            </a:r>
            <a:endParaRPr lang="it-IT" sz="2200">
              <a:latin typeface="Calibri" pitchFamily="34" charset="0"/>
            </a:endParaRPr>
          </a:p>
        </p:txBody>
      </p:sp>
      <p:sp>
        <p:nvSpPr>
          <p:cNvPr id="8" name="CasellaDiTesto 7"/>
          <p:cNvSpPr txBox="1"/>
          <p:nvPr/>
        </p:nvSpPr>
        <p:spPr>
          <a:xfrm>
            <a:off x="2786063" y="5762625"/>
            <a:ext cx="5572125" cy="523875"/>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fontAlgn="auto">
              <a:spcBef>
                <a:spcPts val="0"/>
              </a:spcBef>
              <a:spcAft>
                <a:spcPts val="0"/>
              </a:spcAft>
              <a:defRPr/>
            </a:pPr>
            <a:r>
              <a:rPr lang="en-US" sz="2800" dirty="0"/>
              <a:t>and business competitive advantages</a:t>
            </a:r>
            <a:endParaRPr lang="it-IT" sz="2800" dirty="0"/>
          </a:p>
        </p:txBody>
      </p:sp>
      <p:sp>
        <p:nvSpPr>
          <p:cNvPr id="7" name="Segnaposto numero diapositiva 12"/>
          <p:cNvSpPr txBox="1">
            <a:spLocks/>
          </p:cNvSpPr>
          <p:nvPr/>
        </p:nvSpPr>
        <p:spPr>
          <a:xfrm rot="20399143">
            <a:off x="6802304" y="6519395"/>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12</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nettore 1 14"/>
          <p:cNvCxnSpPr/>
          <p:nvPr/>
        </p:nvCxnSpPr>
        <p:spPr>
          <a:xfrm flipV="1">
            <a:off x="357188" y="676275"/>
            <a:ext cx="8786812" cy="22225"/>
          </a:xfrm>
          <a:prstGeom prst="line">
            <a:avLst/>
          </a:prstGeom>
          <a:ln/>
        </p:spPr>
        <p:style>
          <a:lnRef idx="2">
            <a:schemeClr val="accent6"/>
          </a:lnRef>
          <a:fillRef idx="0">
            <a:schemeClr val="accent6"/>
          </a:fillRef>
          <a:effectRef idx="1">
            <a:schemeClr val="accent6"/>
          </a:effectRef>
          <a:fontRef idx="minor">
            <a:schemeClr val="tx1"/>
          </a:fontRef>
        </p:style>
      </p:cxnSp>
      <p:sp>
        <p:nvSpPr>
          <p:cNvPr id="16" name="CasellaDiTesto 15"/>
          <p:cNvSpPr txBox="1"/>
          <p:nvPr/>
        </p:nvSpPr>
        <p:spPr>
          <a:xfrm>
            <a:off x="714375" y="428625"/>
            <a:ext cx="3000375" cy="522288"/>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fontAlgn="auto">
              <a:spcBef>
                <a:spcPts val="0"/>
              </a:spcBef>
              <a:spcAft>
                <a:spcPts val="0"/>
              </a:spcAft>
              <a:defRPr/>
            </a:pPr>
            <a:r>
              <a:rPr lang="en-US" sz="2800" dirty="0"/>
              <a:t>Den </a:t>
            </a:r>
            <a:r>
              <a:rPr lang="en-US" sz="2800" dirty="0" err="1"/>
              <a:t>Hertog</a:t>
            </a:r>
            <a:r>
              <a:rPr lang="en-US" sz="2800" dirty="0"/>
              <a:t> (2000)</a:t>
            </a:r>
            <a:endParaRPr lang="it-IT" sz="2800" dirty="0"/>
          </a:p>
        </p:txBody>
      </p:sp>
      <p:sp>
        <p:nvSpPr>
          <p:cNvPr id="24" name="CasellaDiTesto 6"/>
          <p:cNvSpPr txBox="1">
            <a:spLocks noChangeArrowheads="1"/>
          </p:cNvSpPr>
          <p:nvPr/>
        </p:nvSpPr>
        <p:spPr bwMode="auto">
          <a:xfrm>
            <a:off x="642938" y="1143000"/>
            <a:ext cx="7786687" cy="5293757"/>
          </a:xfrm>
          <a:prstGeom prst="rect">
            <a:avLst/>
          </a:prstGeom>
          <a:noFill/>
          <a:ln w="9525">
            <a:noFill/>
            <a:miter lim="800000"/>
            <a:headEnd/>
            <a:tailEnd/>
          </a:ln>
        </p:spPr>
        <p:txBody>
          <a:bodyPr>
            <a:spAutoFit/>
          </a:bodyPr>
          <a:lstStyle/>
          <a:p>
            <a:pPr fontAlgn="auto">
              <a:spcBef>
                <a:spcPts val="0"/>
              </a:spcBef>
              <a:spcAft>
                <a:spcPts val="0"/>
              </a:spcAft>
              <a:defRPr/>
            </a:pPr>
            <a:r>
              <a:rPr lang="en-US" sz="2400" b="1" dirty="0"/>
              <a:t>Innovation dimensions</a:t>
            </a:r>
            <a:r>
              <a:rPr lang="en-US" sz="2400" dirty="0"/>
              <a:t>:</a:t>
            </a:r>
          </a:p>
          <a:p>
            <a:pPr fontAlgn="auto">
              <a:spcBef>
                <a:spcPts val="0"/>
              </a:spcBef>
              <a:spcAft>
                <a:spcPts val="0"/>
              </a:spcAft>
              <a:defRPr/>
            </a:pPr>
            <a:endParaRPr lang="it-IT" sz="2000" dirty="0"/>
          </a:p>
          <a:p>
            <a:pPr marL="263525" indent="-263525" algn="just" fontAlgn="auto">
              <a:spcBef>
                <a:spcPts val="0"/>
              </a:spcBef>
              <a:spcAft>
                <a:spcPts val="0"/>
              </a:spcAft>
              <a:buFont typeface="Arial" pitchFamily="34" charset="0"/>
              <a:buChar char="•"/>
              <a:defRPr/>
            </a:pPr>
            <a:r>
              <a:rPr lang="en-US" sz="2200" dirty="0"/>
              <a:t>first dimension is related to intangibles characteristics of several service provisions, contributing to identify new service concepts and a consequent new marketing logic;</a:t>
            </a:r>
          </a:p>
          <a:p>
            <a:pPr marL="263525" indent="-263525" algn="just" fontAlgn="auto">
              <a:spcBef>
                <a:spcPts val="0"/>
              </a:spcBef>
              <a:spcAft>
                <a:spcPts val="0"/>
              </a:spcAft>
              <a:defRPr/>
            </a:pPr>
            <a:endParaRPr lang="it-IT" sz="1000" dirty="0"/>
          </a:p>
          <a:p>
            <a:pPr marL="263525" indent="-263525" algn="just" fontAlgn="auto">
              <a:spcBef>
                <a:spcPts val="0"/>
              </a:spcBef>
              <a:spcAft>
                <a:spcPts val="0"/>
              </a:spcAft>
              <a:buFont typeface="Arial" pitchFamily="34" charset="0"/>
              <a:buChar char="•"/>
              <a:defRPr/>
            </a:pPr>
            <a:r>
              <a:rPr lang="en-US" sz="2200" dirty="0"/>
              <a:t>other two dimensions are linked to actors interactions in exchange processes involving new interface form (for targets) and deliver systems (for providers), allowing more appropriate distribution thinking.</a:t>
            </a:r>
          </a:p>
          <a:p>
            <a:pPr marL="263525" indent="-263525" algn="just" fontAlgn="auto">
              <a:spcBef>
                <a:spcPts val="0"/>
              </a:spcBef>
              <a:spcAft>
                <a:spcPts val="0"/>
              </a:spcAft>
              <a:buFont typeface="Arial" pitchFamily="34" charset="0"/>
              <a:buChar char="•"/>
              <a:defRPr/>
            </a:pPr>
            <a:endParaRPr lang="en-US" sz="1000" dirty="0"/>
          </a:p>
          <a:p>
            <a:pPr marL="263525" indent="-263525" algn="just" fontAlgn="auto">
              <a:spcBef>
                <a:spcPts val="0"/>
              </a:spcBef>
              <a:spcAft>
                <a:spcPts val="0"/>
              </a:spcAft>
              <a:buFont typeface="Arial" pitchFamily="34" charset="0"/>
              <a:buChar char="•"/>
              <a:defRPr/>
            </a:pPr>
            <a:r>
              <a:rPr lang="en-US" sz="2200" dirty="0"/>
              <a:t>last dimension is referred to new technological solutions enabling the organizations development and re-engineering processes.</a:t>
            </a:r>
            <a:endParaRPr lang="it-IT" sz="2200" dirty="0"/>
          </a:p>
          <a:p>
            <a:pPr marL="263525" indent="-263525" algn="just" fontAlgn="auto">
              <a:spcBef>
                <a:spcPts val="0"/>
              </a:spcBef>
              <a:spcAft>
                <a:spcPts val="0"/>
              </a:spcAft>
              <a:defRPr/>
            </a:pPr>
            <a:endParaRPr lang="en-GB" cap="small" dirty="0"/>
          </a:p>
          <a:p>
            <a:pPr marL="263525" indent="-263525" algn="just" fontAlgn="auto">
              <a:spcBef>
                <a:spcPts val="0"/>
              </a:spcBef>
              <a:spcAft>
                <a:spcPts val="0"/>
              </a:spcAft>
              <a:defRPr/>
            </a:pPr>
            <a:r>
              <a:rPr lang="en-GB" b="1" i="1" cap="small" dirty="0"/>
              <a:t>Main References about the theme:</a:t>
            </a:r>
          </a:p>
          <a:p>
            <a:pPr marL="263525" indent="-263525" algn="just" fontAlgn="auto">
              <a:spcBef>
                <a:spcPts val="0"/>
              </a:spcBef>
              <a:spcAft>
                <a:spcPts val="0"/>
              </a:spcAft>
              <a:defRPr/>
            </a:pPr>
            <a:r>
              <a:rPr lang="en-GB" cap="small" dirty="0"/>
              <a:t>Den </a:t>
            </a:r>
            <a:r>
              <a:rPr lang="en-GB" cap="small" dirty="0" err="1"/>
              <a:t>Hertog</a:t>
            </a:r>
            <a:r>
              <a:rPr lang="en-GB" cap="small" dirty="0"/>
              <a:t>, P.</a:t>
            </a:r>
            <a:r>
              <a:rPr lang="en-US" dirty="0"/>
              <a:t> (2000)</a:t>
            </a:r>
            <a:endParaRPr lang="it-IT" dirty="0"/>
          </a:p>
        </p:txBody>
      </p:sp>
      <p:sp>
        <p:nvSpPr>
          <p:cNvPr id="5" name="Segnaposto numero diapositiva 12"/>
          <p:cNvSpPr txBox="1">
            <a:spLocks/>
          </p:cNvSpPr>
          <p:nvPr/>
        </p:nvSpPr>
        <p:spPr>
          <a:xfrm rot="20399143">
            <a:off x="6802304" y="6519395"/>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13</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ChangeArrowheads="1"/>
          </p:cNvSpPr>
          <p:nvPr/>
        </p:nvSpPr>
        <p:spPr bwMode="auto">
          <a:xfrm>
            <a:off x="2714612" y="4265142"/>
            <a:ext cx="3643338" cy="2143140"/>
          </a:xfrm>
          <a:prstGeom prst="rect">
            <a:avLst/>
          </a:prstGeom>
          <a:solidFill>
            <a:schemeClr val="accent6">
              <a:lumMod val="75000"/>
              <a:alpha val="28000"/>
            </a:schemeClr>
          </a:solidFill>
          <a:ln>
            <a:solidFill>
              <a:schemeClr val="tx1">
                <a:lumMod val="50000"/>
                <a:lumOff val="50000"/>
              </a:schemeClr>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b="1" dirty="0"/>
          </a:p>
        </p:txBody>
      </p:sp>
      <p:sp>
        <p:nvSpPr>
          <p:cNvPr id="140293" name="Rectangle 11"/>
          <p:cNvSpPr>
            <a:spLocks noChangeArrowheads="1"/>
          </p:cNvSpPr>
          <p:nvPr/>
        </p:nvSpPr>
        <p:spPr bwMode="auto">
          <a:xfrm>
            <a:off x="1498600" y="-171400"/>
            <a:ext cx="1285875" cy="658813"/>
          </a:xfrm>
          <a:prstGeom prst="rect">
            <a:avLst/>
          </a:prstGeom>
          <a:noFill/>
          <a:ln w="9525">
            <a:noFill/>
            <a:miter lim="800000"/>
            <a:headEnd/>
            <a:tailEnd/>
          </a:ln>
        </p:spPr>
        <p:txBody>
          <a:bodyPr/>
          <a:lstStyle/>
          <a:p>
            <a:endParaRPr lang="it-IT">
              <a:latin typeface="Calibri" pitchFamily="34" charset="0"/>
            </a:endParaRPr>
          </a:p>
        </p:txBody>
      </p:sp>
      <p:sp>
        <p:nvSpPr>
          <p:cNvPr id="140294" name="Rectangle 15"/>
          <p:cNvSpPr>
            <a:spLocks noChangeArrowheads="1"/>
          </p:cNvSpPr>
          <p:nvPr/>
        </p:nvSpPr>
        <p:spPr bwMode="auto">
          <a:xfrm>
            <a:off x="5121275" y="-28524"/>
            <a:ext cx="1285875" cy="658812"/>
          </a:xfrm>
          <a:prstGeom prst="rect">
            <a:avLst/>
          </a:prstGeom>
          <a:noFill/>
          <a:ln w="9525">
            <a:noFill/>
            <a:miter lim="800000"/>
            <a:headEnd/>
            <a:tailEnd/>
          </a:ln>
        </p:spPr>
        <p:txBody>
          <a:bodyPr/>
          <a:lstStyle/>
          <a:p>
            <a:endParaRPr lang="it-IT">
              <a:latin typeface="Calibri" pitchFamily="34" charset="0"/>
            </a:endParaRPr>
          </a:p>
        </p:txBody>
      </p:sp>
      <p:sp>
        <p:nvSpPr>
          <p:cNvPr id="140295" name="Line 29"/>
          <p:cNvSpPr>
            <a:spLocks noChangeShapeType="1"/>
          </p:cNvSpPr>
          <p:nvPr/>
        </p:nvSpPr>
        <p:spPr bwMode="auto">
          <a:xfrm flipH="1">
            <a:off x="3357563" y="1828851"/>
            <a:ext cx="1071562" cy="1857375"/>
          </a:xfrm>
          <a:prstGeom prst="line">
            <a:avLst/>
          </a:prstGeom>
          <a:noFill/>
          <a:ln w="6">
            <a:solidFill>
              <a:srgbClr val="000000"/>
            </a:solidFill>
            <a:round/>
            <a:headEnd/>
            <a:tailEnd/>
          </a:ln>
        </p:spPr>
        <p:txBody>
          <a:bodyPr/>
          <a:lstStyle/>
          <a:p>
            <a:endParaRPr lang="it-IT"/>
          </a:p>
        </p:txBody>
      </p:sp>
      <p:sp>
        <p:nvSpPr>
          <p:cNvPr id="140296" name="Line 30"/>
          <p:cNvSpPr>
            <a:spLocks noChangeShapeType="1"/>
          </p:cNvSpPr>
          <p:nvPr/>
        </p:nvSpPr>
        <p:spPr bwMode="auto">
          <a:xfrm>
            <a:off x="4429125" y="1828851"/>
            <a:ext cx="1196975" cy="1809750"/>
          </a:xfrm>
          <a:prstGeom prst="line">
            <a:avLst/>
          </a:prstGeom>
          <a:noFill/>
          <a:ln w="6">
            <a:solidFill>
              <a:srgbClr val="000000"/>
            </a:solidFill>
            <a:round/>
            <a:headEnd/>
            <a:tailEnd/>
          </a:ln>
        </p:spPr>
        <p:txBody>
          <a:bodyPr/>
          <a:lstStyle/>
          <a:p>
            <a:endParaRPr lang="it-IT"/>
          </a:p>
        </p:txBody>
      </p:sp>
      <p:grpSp>
        <p:nvGrpSpPr>
          <p:cNvPr id="2" name="Group 34"/>
          <p:cNvGrpSpPr>
            <a:grpSpLocks/>
          </p:cNvGrpSpPr>
          <p:nvPr/>
        </p:nvGrpSpPr>
        <p:grpSpPr bwMode="auto">
          <a:xfrm>
            <a:off x="2857500" y="2043163"/>
            <a:ext cx="954088" cy="469900"/>
            <a:chOff x="2226" y="1662"/>
            <a:chExt cx="601" cy="296"/>
          </a:xfrm>
        </p:grpSpPr>
        <p:sp>
          <p:nvSpPr>
            <p:cNvPr id="11" name="Freeform 31"/>
            <p:cNvSpPr>
              <a:spLocks/>
            </p:cNvSpPr>
            <p:nvPr/>
          </p:nvSpPr>
          <p:spPr bwMode="auto">
            <a:xfrm>
              <a:off x="2284" y="1688"/>
              <a:ext cx="485" cy="244"/>
            </a:xfrm>
            <a:custGeom>
              <a:avLst/>
              <a:gdLst/>
              <a:ahLst/>
              <a:cxnLst>
                <a:cxn ang="0">
                  <a:pos x="11" y="0"/>
                </a:cxn>
                <a:cxn ang="0">
                  <a:pos x="0" y="22"/>
                </a:cxn>
                <a:cxn ang="0">
                  <a:pos x="958" y="489"/>
                </a:cxn>
                <a:cxn ang="0">
                  <a:pos x="970" y="466"/>
                </a:cxn>
                <a:cxn ang="0">
                  <a:pos x="11" y="0"/>
                </a:cxn>
              </a:cxnLst>
              <a:rect l="0" t="0" r="r" b="b"/>
              <a:pathLst>
                <a:path w="970" h="489">
                  <a:moveTo>
                    <a:pt x="11" y="0"/>
                  </a:moveTo>
                  <a:lnTo>
                    <a:pt x="0" y="22"/>
                  </a:lnTo>
                  <a:lnTo>
                    <a:pt x="958" y="489"/>
                  </a:lnTo>
                  <a:lnTo>
                    <a:pt x="970" y="466"/>
                  </a:lnTo>
                  <a:lnTo>
                    <a:pt x="11" y="0"/>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12" name="Freeform 32"/>
            <p:cNvSpPr>
              <a:spLocks/>
            </p:cNvSpPr>
            <p:nvPr/>
          </p:nvSpPr>
          <p:spPr bwMode="auto">
            <a:xfrm>
              <a:off x="2226" y="1662"/>
              <a:ext cx="78" cy="63"/>
            </a:xfrm>
            <a:custGeom>
              <a:avLst/>
              <a:gdLst/>
              <a:ahLst/>
              <a:cxnLst>
                <a:cxn ang="0">
                  <a:pos x="155" y="0"/>
                </a:cxn>
                <a:cxn ang="0">
                  <a:pos x="0" y="1"/>
                </a:cxn>
                <a:cxn ang="0">
                  <a:pos x="94" y="124"/>
                </a:cxn>
                <a:cxn ang="0">
                  <a:pos x="155" y="0"/>
                </a:cxn>
              </a:cxnLst>
              <a:rect l="0" t="0" r="r" b="b"/>
              <a:pathLst>
                <a:path w="155" h="124">
                  <a:moveTo>
                    <a:pt x="155" y="0"/>
                  </a:moveTo>
                  <a:lnTo>
                    <a:pt x="0" y="1"/>
                  </a:lnTo>
                  <a:lnTo>
                    <a:pt x="94" y="124"/>
                  </a:lnTo>
                  <a:lnTo>
                    <a:pt x="155" y="0"/>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13" name="Freeform 33"/>
            <p:cNvSpPr>
              <a:spLocks/>
            </p:cNvSpPr>
            <p:nvPr/>
          </p:nvSpPr>
          <p:spPr bwMode="auto">
            <a:xfrm>
              <a:off x="2749" y="1896"/>
              <a:ext cx="78" cy="62"/>
            </a:xfrm>
            <a:custGeom>
              <a:avLst/>
              <a:gdLst/>
              <a:ahLst/>
              <a:cxnLst>
                <a:cxn ang="0">
                  <a:pos x="0" y="125"/>
                </a:cxn>
                <a:cxn ang="0">
                  <a:pos x="155" y="123"/>
                </a:cxn>
                <a:cxn ang="0">
                  <a:pos x="60" y="0"/>
                </a:cxn>
                <a:cxn ang="0">
                  <a:pos x="0" y="125"/>
                </a:cxn>
              </a:cxnLst>
              <a:rect l="0" t="0" r="r" b="b"/>
              <a:pathLst>
                <a:path w="155" h="125">
                  <a:moveTo>
                    <a:pt x="0" y="125"/>
                  </a:moveTo>
                  <a:lnTo>
                    <a:pt x="155" y="123"/>
                  </a:lnTo>
                  <a:lnTo>
                    <a:pt x="60" y="0"/>
                  </a:lnTo>
                  <a:lnTo>
                    <a:pt x="0" y="125"/>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grpSp>
      <p:grpSp>
        <p:nvGrpSpPr>
          <p:cNvPr id="3" name="Group 38"/>
          <p:cNvGrpSpPr>
            <a:grpSpLocks/>
          </p:cNvGrpSpPr>
          <p:nvPr/>
        </p:nvGrpSpPr>
        <p:grpSpPr bwMode="auto">
          <a:xfrm>
            <a:off x="5214938" y="2043163"/>
            <a:ext cx="933450" cy="466725"/>
            <a:chOff x="3517" y="1663"/>
            <a:chExt cx="588" cy="294"/>
          </a:xfrm>
        </p:grpSpPr>
        <p:sp>
          <p:nvSpPr>
            <p:cNvPr id="15" name="Freeform 35"/>
            <p:cNvSpPr>
              <a:spLocks/>
            </p:cNvSpPr>
            <p:nvPr/>
          </p:nvSpPr>
          <p:spPr bwMode="auto">
            <a:xfrm>
              <a:off x="3575" y="1689"/>
              <a:ext cx="473" cy="243"/>
            </a:xfrm>
            <a:custGeom>
              <a:avLst/>
              <a:gdLst/>
              <a:ahLst/>
              <a:cxnLst>
                <a:cxn ang="0">
                  <a:pos x="944" y="23"/>
                </a:cxn>
                <a:cxn ang="0">
                  <a:pos x="933" y="0"/>
                </a:cxn>
                <a:cxn ang="0">
                  <a:pos x="0" y="464"/>
                </a:cxn>
                <a:cxn ang="0">
                  <a:pos x="11" y="486"/>
                </a:cxn>
                <a:cxn ang="0">
                  <a:pos x="944" y="23"/>
                </a:cxn>
              </a:cxnLst>
              <a:rect l="0" t="0" r="r" b="b"/>
              <a:pathLst>
                <a:path w="944" h="486">
                  <a:moveTo>
                    <a:pt x="944" y="23"/>
                  </a:moveTo>
                  <a:lnTo>
                    <a:pt x="933" y="0"/>
                  </a:lnTo>
                  <a:lnTo>
                    <a:pt x="0" y="464"/>
                  </a:lnTo>
                  <a:lnTo>
                    <a:pt x="11" y="486"/>
                  </a:lnTo>
                  <a:lnTo>
                    <a:pt x="944" y="23"/>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16" name="Freeform 36"/>
            <p:cNvSpPr>
              <a:spLocks/>
            </p:cNvSpPr>
            <p:nvPr/>
          </p:nvSpPr>
          <p:spPr bwMode="auto">
            <a:xfrm>
              <a:off x="4028" y="1663"/>
              <a:ext cx="77" cy="62"/>
            </a:xfrm>
            <a:custGeom>
              <a:avLst/>
              <a:gdLst/>
              <a:ahLst/>
              <a:cxnLst>
                <a:cxn ang="0">
                  <a:pos x="62" y="125"/>
                </a:cxn>
                <a:cxn ang="0">
                  <a:pos x="155" y="0"/>
                </a:cxn>
                <a:cxn ang="0">
                  <a:pos x="0" y="0"/>
                </a:cxn>
                <a:cxn ang="0">
                  <a:pos x="62" y="125"/>
                </a:cxn>
              </a:cxnLst>
              <a:rect l="0" t="0" r="r" b="b"/>
              <a:pathLst>
                <a:path w="155" h="125">
                  <a:moveTo>
                    <a:pt x="62" y="125"/>
                  </a:moveTo>
                  <a:lnTo>
                    <a:pt x="155" y="0"/>
                  </a:lnTo>
                  <a:lnTo>
                    <a:pt x="0" y="0"/>
                  </a:lnTo>
                  <a:lnTo>
                    <a:pt x="62" y="125"/>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17" name="Freeform 37"/>
            <p:cNvSpPr>
              <a:spLocks/>
            </p:cNvSpPr>
            <p:nvPr/>
          </p:nvSpPr>
          <p:spPr bwMode="auto">
            <a:xfrm>
              <a:off x="3517" y="1895"/>
              <a:ext cx="78" cy="62"/>
            </a:xfrm>
            <a:custGeom>
              <a:avLst/>
              <a:gdLst/>
              <a:ahLst/>
              <a:cxnLst>
                <a:cxn ang="0">
                  <a:pos x="93" y="0"/>
                </a:cxn>
                <a:cxn ang="0">
                  <a:pos x="0" y="124"/>
                </a:cxn>
                <a:cxn ang="0">
                  <a:pos x="155" y="124"/>
                </a:cxn>
                <a:cxn ang="0">
                  <a:pos x="93" y="0"/>
                </a:cxn>
              </a:cxnLst>
              <a:rect l="0" t="0" r="r" b="b"/>
              <a:pathLst>
                <a:path w="155" h="124">
                  <a:moveTo>
                    <a:pt x="93" y="0"/>
                  </a:moveTo>
                  <a:lnTo>
                    <a:pt x="0" y="124"/>
                  </a:lnTo>
                  <a:lnTo>
                    <a:pt x="155" y="124"/>
                  </a:lnTo>
                  <a:lnTo>
                    <a:pt x="93" y="0"/>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grpSp>
      <p:grpSp>
        <p:nvGrpSpPr>
          <p:cNvPr id="5" name="Group 42"/>
          <p:cNvGrpSpPr>
            <a:grpSpLocks/>
          </p:cNvGrpSpPr>
          <p:nvPr/>
        </p:nvGrpSpPr>
        <p:grpSpPr bwMode="auto">
          <a:xfrm>
            <a:off x="4429125" y="3757663"/>
            <a:ext cx="112713" cy="527050"/>
            <a:chOff x="3143" y="2315"/>
            <a:chExt cx="71" cy="332"/>
          </a:xfrm>
        </p:grpSpPr>
        <p:sp>
          <p:nvSpPr>
            <p:cNvPr id="19" name="Rectangle 39"/>
            <p:cNvSpPr>
              <a:spLocks noChangeArrowheads="1"/>
            </p:cNvSpPr>
            <p:nvPr/>
          </p:nvSpPr>
          <p:spPr bwMode="auto">
            <a:xfrm>
              <a:off x="3172" y="2383"/>
              <a:ext cx="13" cy="196"/>
            </a:xfrm>
            <a:prstGeom prst="rect">
              <a:avLst/>
            </a:prstGeom>
            <a:solidFill>
              <a:srgbClr val="000000"/>
            </a:solidFill>
            <a:ln w="9525">
              <a:solidFill>
                <a:schemeClr val="bg1">
                  <a:lumMod val="50000"/>
                </a:schemeClr>
              </a:solidFill>
              <a:miter lim="800000"/>
              <a:headEnd/>
              <a:tailEnd/>
            </a:ln>
          </p:spPr>
          <p:txBody>
            <a:bodyPr/>
            <a:lstStyle/>
            <a:p>
              <a:pPr fontAlgn="auto">
                <a:spcBef>
                  <a:spcPts val="0"/>
                </a:spcBef>
                <a:spcAft>
                  <a:spcPts val="0"/>
                </a:spcAft>
                <a:defRPr/>
              </a:pPr>
              <a:endParaRPr lang="it-IT">
                <a:latin typeface="+mn-lt"/>
                <a:cs typeface="+mn-cs"/>
              </a:endParaRPr>
            </a:p>
          </p:txBody>
        </p:sp>
        <p:sp>
          <p:nvSpPr>
            <p:cNvPr id="20" name="Freeform 40"/>
            <p:cNvSpPr>
              <a:spLocks/>
            </p:cNvSpPr>
            <p:nvPr/>
          </p:nvSpPr>
          <p:spPr bwMode="auto">
            <a:xfrm>
              <a:off x="3144" y="2315"/>
              <a:ext cx="70" cy="69"/>
            </a:xfrm>
            <a:custGeom>
              <a:avLst/>
              <a:gdLst/>
              <a:ahLst/>
              <a:cxnLst>
                <a:cxn ang="0">
                  <a:pos x="139" y="139"/>
                </a:cxn>
                <a:cxn ang="0">
                  <a:pos x="69" y="0"/>
                </a:cxn>
                <a:cxn ang="0">
                  <a:pos x="0" y="139"/>
                </a:cxn>
                <a:cxn ang="0">
                  <a:pos x="139" y="139"/>
                </a:cxn>
              </a:cxnLst>
              <a:rect l="0" t="0" r="r" b="b"/>
              <a:pathLst>
                <a:path w="139" h="139">
                  <a:moveTo>
                    <a:pt x="139" y="139"/>
                  </a:moveTo>
                  <a:lnTo>
                    <a:pt x="69" y="0"/>
                  </a:lnTo>
                  <a:lnTo>
                    <a:pt x="0" y="139"/>
                  </a:lnTo>
                  <a:lnTo>
                    <a:pt x="139" y="139"/>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21" name="Freeform 41"/>
            <p:cNvSpPr>
              <a:spLocks/>
            </p:cNvSpPr>
            <p:nvPr/>
          </p:nvSpPr>
          <p:spPr bwMode="auto">
            <a:xfrm>
              <a:off x="3143" y="2578"/>
              <a:ext cx="70" cy="69"/>
            </a:xfrm>
            <a:custGeom>
              <a:avLst/>
              <a:gdLst/>
              <a:ahLst/>
              <a:cxnLst>
                <a:cxn ang="0">
                  <a:pos x="0" y="0"/>
                </a:cxn>
                <a:cxn ang="0">
                  <a:pos x="71" y="139"/>
                </a:cxn>
                <a:cxn ang="0">
                  <a:pos x="139" y="0"/>
                </a:cxn>
                <a:cxn ang="0">
                  <a:pos x="0" y="0"/>
                </a:cxn>
              </a:cxnLst>
              <a:rect l="0" t="0" r="r" b="b"/>
              <a:pathLst>
                <a:path w="139" h="139">
                  <a:moveTo>
                    <a:pt x="0" y="0"/>
                  </a:moveTo>
                  <a:lnTo>
                    <a:pt x="71" y="139"/>
                  </a:lnTo>
                  <a:lnTo>
                    <a:pt x="139" y="0"/>
                  </a:lnTo>
                  <a:lnTo>
                    <a:pt x="0" y="0"/>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grpSp>
      <p:grpSp>
        <p:nvGrpSpPr>
          <p:cNvPr id="6" name="Group 46"/>
          <p:cNvGrpSpPr>
            <a:grpSpLocks/>
          </p:cNvGrpSpPr>
          <p:nvPr/>
        </p:nvGrpSpPr>
        <p:grpSpPr bwMode="auto">
          <a:xfrm>
            <a:off x="2000250" y="2114601"/>
            <a:ext cx="1317625" cy="2049462"/>
            <a:chOff x="1843" y="1663"/>
            <a:chExt cx="830" cy="1291"/>
          </a:xfrm>
        </p:grpSpPr>
        <p:sp>
          <p:nvSpPr>
            <p:cNvPr id="23" name="Freeform 43"/>
            <p:cNvSpPr>
              <a:spLocks/>
            </p:cNvSpPr>
            <p:nvPr/>
          </p:nvSpPr>
          <p:spPr bwMode="auto">
            <a:xfrm>
              <a:off x="1874" y="1717"/>
              <a:ext cx="769" cy="1184"/>
            </a:xfrm>
            <a:custGeom>
              <a:avLst/>
              <a:gdLst/>
              <a:ahLst/>
              <a:cxnLst>
                <a:cxn ang="0">
                  <a:pos x="20" y="0"/>
                </a:cxn>
                <a:cxn ang="0">
                  <a:pos x="0" y="15"/>
                </a:cxn>
                <a:cxn ang="0">
                  <a:pos x="1517" y="2369"/>
                </a:cxn>
                <a:cxn ang="0">
                  <a:pos x="1538" y="2355"/>
                </a:cxn>
                <a:cxn ang="0">
                  <a:pos x="20" y="0"/>
                </a:cxn>
              </a:cxnLst>
              <a:rect l="0" t="0" r="r" b="b"/>
              <a:pathLst>
                <a:path w="1538" h="2369">
                  <a:moveTo>
                    <a:pt x="20" y="0"/>
                  </a:moveTo>
                  <a:lnTo>
                    <a:pt x="0" y="15"/>
                  </a:lnTo>
                  <a:lnTo>
                    <a:pt x="1517" y="2369"/>
                  </a:lnTo>
                  <a:lnTo>
                    <a:pt x="1538" y="2355"/>
                  </a:lnTo>
                  <a:lnTo>
                    <a:pt x="20" y="0"/>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24" name="Freeform 44"/>
            <p:cNvSpPr>
              <a:spLocks/>
            </p:cNvSpPr>
            <p:nvPr/>
          </p:nvSpPr>
          <p:spPr bwMode="auto">
            <a:xfrm>
              <a:off x="1843" y="1663"/>
              <a:ext cx="67" cy="77"/>
            </a:xfrm>
            <a:custGeom>
              <a:avLst/>
              <a:gdLst/>
              <a:ahLst/>
              <a:cxnLst>
                <a:cxn ang="0">
                  <a:pos x="135" y="79"/>
                </a:cxn>
                <a:cxn ang="0">
                  <a:pos x="0" y="0"/>
                </a:cxn>
                <a:cxn ang="0">
                  <a:pos x="18" y="154"/>
                </a:cxn>
                <a:cxn ang="0">
                  <a:pos x="135" y="79"/>
                </a:cxn>
              </a:cxnLst>
              <a:rect l="0" t="0" r="r" b="b"/>
              <a:pathLst>
                <a:path w="135" h="154">
                  <a:moveTo>
                    <a:pt x="135" y="79"/>
                  </a:moveTo>
                  <a:lnTo>
                    <a:pt x="0" y="0"/>
                  </a:lnTo>
                  <a:lnTo>
                    <a:pt x="18" y="154"/>
                  </a:lnTo>
                  <a:lnTo>
                    <a:pt x="135" y="79"/>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25" name="Freeform 45"/>
            <p:cNvSpPr>
              <a:spLocks/>
            </p:cNvSpPr>
            <p:nvPr/>
          </p:nvSpPr>
          <p:spPr bwMode="auto">
            <a:xfrm>
              <a:off x="2606" y="2877"/>
              <a:ext cx="67" cy="77"/>
            </a:xfrm>
            <a:custGeom>
              <a:avLst/>
              <a:gdLst/>
              <a:ahLst/>
              <a:cxnLst>
                <a:cxn ang="0">
                  <a:pos x="0" y="76"/>
                </a:cxn>
                <a:cxn ang="0">
                  <a:pos x="134" y="154"/>
                </a:cxn>
                <a:cxn ang="0">
                  <a:pos x="116" y="0"/>
                </a:cxn>
                <a:cxn ang="0">
                  <a:pos x="0" y="76"/>
                </a:cxn>
              </a:cxnLst>
              <a:rect l="0" t="0" r="r" b="b"/>
              <a:pathLst>
                <a:path w="134" h="154">
                  <a:moveTo>
                    <a:pt x="0" y="76"/>
                  </a:moveTo>
                  <a:lnTo>
                    <a:pt x="134" y="154"/>
                  </a:lnTo>
                  <a:lnTo>
                    <a:pt x="116" y="0"/>
                  </a:lnTo>
                  <a:lnTo>
                    <a:pt x="0" y="76"/>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grpSp>
      <p:grpSp>
        <p:nvGrpSpPr>
          <p:cNvPr id="7" name="Group 50"/>
          <p:cNvGrpSpPr>
            <a:grpSpLocks/>
          </p:cNvGrpSpPr>
          <p:nvPr/>
        </p:nvGrpSpPr>
        <p:grpSpPr bwMode="auto">
          <a:xfrm>
            <a:off x="3684588" y="1368476"/>
            <a:ext cx="1744662" cy="111125"/>
            <a:chOff x="2648" y="1277"/>
            <a:chExt cx="1099" cy="70"/>
          </a:xfrm>
        </p:grpSpPr>
        <p:sp>
          <p:nvSpPr>
            <p:cNvPr id="27" name="Rectangle 47"/>
            <p:cNvSpPr>
              <a:spLocks noChangeArrowheads="1"/>
            </p:cNvSpPr>
            <p:nvPr/>
          </p:nvSpPr>
          <p:spPr bwMode="auto">
            <a:xfrm>
              <a:off x="2716" y="1305"/>
              <a:ext cx="963" cy="13"/>
            </a:xfrm>
            <a:prstGeom prst="rect">
              <a:avLst/>
            </a:prstGeom>
            <a:solidFill>
              <a:srgbClr val="000000"/>
            </a:solidFill>
            <a:ln w="9525">
              <a:solidFill>
                <a:schemeClr val="bg1">
                  <a:lumMod val="50000"/>
                </a:schemeClr>
              </a:solidFill>
              <a:miter lim="800000"/>
              <a:headEnd/>
              <a:tailEnd/>
            </a:ln>
          </p:spPr>
          <p:txBody>
            <a:bodyPr/>
            <a:lstStyle/>
            <a:p>
              <a:pPr fontAlgn="auto">
                <a:spcBef>
                  <a:spcPts val="0"/>
                </a:spcBef>
                <a:spcAft>
                  <a:spcPts val="0"/>
                </a:spcAft>
                <a:defRPr/>
              </a:pPr>
              <a:endParaRPr lang="it-IT">
                <a:latin typeface="+mn-lt"/>
                <a:cs typeface="+mn-cs"/>
              </a:endParaRPr>
            </a:p>
          </p:txBody>
        </p:sp>
        <p:sp>
          <p:nvSpPr>
            <p:cNvPr id="28" name="Freeform 48"/>
            <p:cNvSpPr>
              <a:spLocks/>
            </p:cNvSpPr>
            <p:nvPr/>
          </p:nvSpPr>
          <p:spPr bwMode="auto">
            <a:xfrm>
              <a:off x="2648" y="1277"/>
              <a:ext cx="69" cy="69"/>
            </a:xfrm>
            <a:custGeom>
              <a:avLst/>
              <a:gdLst/>
              <a:ahLst/>
              <a:cxnLst>
                <a:cxn ang="0">
                  <a:pos x="139" y="0"/>
                </a:cxn>
                <a:cxn ang="0">
                  <a:pos x="0" y="71"/>
                </a:cxn>
                <a:cxn ang="0">
                  <a:pos x="139" y="139"/>
                </a:cxn>
                <a:cxn ang="0">
                  <a:pos x="139" y="0"/>
                </a:cxn>
              </a:cxnLst>
              <a:rect l="0" t="0" r="r" b="b"/>
              <a:pathLst>
                <a:path w="139" h="139">
                  <a:moveTo>
                    <a:pt x="139" y="0"/>
                  </a:moveTo>
                  <a:lnTo>
                    <a:pt x="0" y="71"/>
                  </a:lnTo>
                  <a:lnTo>
                    <a:pt x="139" y="139"/>
                  </a:lnTo>
                  <a:lnTo>
                    <a:pt x="139" y="0"/>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29" name="Freeform 49"/>
            <p:cNvSpPr>
              <a:spLocks/>
            </p:cNvSpPr>
            <p:nvPr/>
          </p:nvSpPr>
          <p:spPr bwMode="auto">
            <a:xfrm>
              <a:off x="3678" y="1277"/>
              <a:ext cx="69" cy="70"/>
            </a:xfrm>
            <a:custGeom>
              <a:avLst/>
              <a:gdLst/>
              <a:ahLst/>
              <a:cxnLst>
                <a:cxn ang="0">
                  <a:pos x="0" y="139"/>
                </a:cxn>
                <a:cxn ang="0">
                  <a:pos x="139" y="69"/>
                </a:cxn>
                <a:cxn ang="0">
                  <a:pos x="0" y="0"/>
                </a:cxn>
                <a:cxn ang="0">
                  <a:pos x="0" y="139"/>
                </a:cxn>
              </a:cxnLst>
              <a:rect l="0" t="0" r="r" b="b"/>
              <a:pathLst>
                <a:path w="139" h="139">
                  <a:moveTo>
                    <a:pt x="0" y="139"/>
                  </a:moveTo>
                  <a:lnTo>
                    <a:pt x="139" y="69"/>
                  </a:lnTo>
                  <a:lnTo>
                    <a:pt x="0" y="0"/>
                  </a:lnTo>
                  <a:lnTo>
                    <a:pt x="0" y="139"/>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grpSp>
      <p:grpSp>
        <p:nvGrpSpPr>
          <p:cNvPr id="8" name="Group 54"/>
          <p:cNvGrpSpPr>
            <a:grpSpLocks/>
          </p:cNvGrpSpPr>
          <p:nvPr/>
        </p:nvGrpSpPr>
        <p:grpSpPr bwMode="auto">
          <a:xfrm>
            <a:off x="5715000" y="2186038"/>
            <a:ext cx="1358900" cy="2049463"/>
            <a:chOff x="3709" y="1663"/>
            <a:chExt cx="856" cy="1291"/>
          </a:xfrm>
        </p:grpSpPr>
        <p:sp>
          <p:nvSpPr>
            <p:cNvPr id="31" name="Freeform 51"/>
            <p:cNvSpPr>
              <a:spLocks/>
            </p:cNvSpPr>
            <p:nvPr/>
          </p:nvSpPr>
          <p:spPr bwMode="auto">
            <a:xfrm>
              <a:off x="3741" y="1716"/>
              <a:ext cx="793" cy="1186"/>
            </a:xfrm>
            <a:custGeom>
              <a:avLst/>
              <a:gdLst/>
              <a:ahLst/>
              <a:cxnLst>
                <a:cxn ang="0">
                  <a:pos x="1587" y="14"/>
                </a:cxn>
                <a:cxn ang="0">
                  <a:pos x="1566" y="0"/>
                </a:cxn>
                <a:cxn ang="0">
                  <a:pos x="0" y="2358"/>
                </a:cxn>
                <a:cxn ang="0">
                  <a:pos x="21" y="2372"/>
                </a:cxn>
                <a:cxn ang="0">
                  <a:pos x="1587" y="14"/>
                </a:cxn>
              </a:cxnLst>
              <a:rect l="0" t="0" r="r" b="b"/>
              <a:pathLst>
                <a:path w="1587" h="2372">
                  <a:moveTo>
                    <a:pt x="1587" y="14"/>
                  </a:moveTo>
                  <a:lnTo>
                    <a:pt x="1566" y="0"/>
                  </a:lnTo>
                  <a:lnTo>
                    <a:pt x="0" y="2358"/>
                  </a:lnTo>
                  <a:lnTo>
                    <a:pt x="21" y="2372"/>
                  </a:lnTo>
                  <a:lnTo>
                    <a:pt x="1587" y="14"/>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32" name="Freeform 52"/>
            <p:cNvSpPr>
              <a:spLocks/>
            </p:cNvSpPr>
            <p:nvPr/>
          </p:nvSpPr>
          <p:spPr bwMode="auto">
            <a:xfrm>
              <a:off x="4498" y="1663"/>
              <a:ext cx="67" cy="78"/>
            </a:xfrm>
            <a:custGeom>
              <a:avLst/>
              <a:gdLst/>
              <a:ahLst/>
              <a:cxnLst>
                <a:cxn ang="0">
                  <a:pos x="115" y="155"/>
                </a:cxn>
                <a:cxn ang="0">
                  <a:pos x="134" y="0"/>
                </a:cxn>
                <a:cxn ang="0">
                  <a:pos x="0" y="79"/>
                </a:cxn>
                <a:cxn ang="0">
                  <a:pos x="115" y="155"/>
                </a:cxn>
              </a:cxnLst>
              <a:rect l="0" t="0" r="r" b="b"/>
              <a:pathLst>
                <a:path w="134" h="155">
                  <a:moveTo>
                    <a:pt x="115" y="155"/>
                  </a:moveTo>
                  <a:lnTo>
                    <a:pt x="134" y="0"/>
                  </a:lnTo>
                  <a:lnTo>
                    <a:pt x="0" y="79"/>
                  </a:lnTo>
                  <a:lnTo>
                    <a:pt x="115" y="155"/>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33" name="Freeform 53"/>
            <p:cNvSpPr>
              <a:spLocks/>
            </p:cNvSpPr>
            <p:nvPr/>
          </p:nvSpPr>
          <p:spPr bwMode="auto">
            <a:xfrm>
              <a:off x="3709" y="2876"/>
              <a:ext cx="67" cy="78"/>
            </a:xfrm>
            <a:custGeom>
              <a:avLst/>
              <a:gdLst/>
              <a:ahLst/>
              <a:cxnLst>
                <a:cxn ang="0">
                  <a:pos x="19" y="0"/>
                </a:cxn>
                <a:cxn ang="0">
                  <a:pos x="0" y="155"/>
                </a:cxn>
                <a:cxn ang="0">
                  <a:pos x="134" y="77"/>
                </a:cxn>
                <a:cxn ang="0">
                  <a:pos x="19" y="0"/>
                </a:cxn>
              </a:cxnLst>
              <a:rect l="0" t="0" r="r" b="b"/>
              <a:pathLst>
                <a:path w="134" h="155">
                  <a:moveTo>
                    <a:pt x="19" y="0"/>
                  </a:moveTo>
                  <a:lnTo>
                    <a:pt x="0" y="155"/>
                  </a:lnTo>
                  <a:lnTo>
                    <a:pt x="134" y="77"/>
                  </a:lnTo>
                  <a:lnTo>
                    <a:pt x="19" y="0"/>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grpSp>
      <p:sp>
        <p:nvSpPr>
          <p:cNvPr id="140303" name="Rectangle 58"/>
          <p:cNvSpPr>
            <a:spLocks noChangeArrowheads="1"/>
          </p:cNvSpPr>
          <p:nvPr/>
        </p:nvSpPr>
        <p:spPr bwMode="auto">
          <a:xfrm>
            <a:off x="4105275" y="1179563"/>
            <a:ext cx="823913" cy="268288"/>
          </a:xfrm>
          <a:prstGeom prst="rect">
            <a:avLst/>
          </a:prstGeom>
          <a:noFill/>
          <a:ln w="9525">
            <a:noFill/>
            <a:miter lim="800000"/>
            <a:headEnd/>
            <a:tailEnd/>
          </a:ln>
        </p:spPr>
        <p:txBody>
          <a:bodyPr/>
          <a:lstStyle/>
          <a:p>
            <a:endParaRPr lang="it-IT">
              <a:latin typeface="Calibri" pitchFamily="34" charset="0"/>
            </a:endParaRPr>
          </a:p>
        </p:txBody>
      </p:sp>
      <p:sp>
        <p:nvSpPr>
          <p:cNvPr id="140304" name="Rectangle 59"/>
          <p:cNvSpPr>
            <a:spLocks noChangeArrowheads="1"/>
          </p:cNvSpPr>
          <p:nvPr/>
        </p:nvSpPr>
        <p:spPr bwMode="auto">
          <a:xfrm>
            <a:off x="3643313" y="757288"/>
            <a:ext cx="1643062" cy="276225"/>
          </a:xfrm>
          <a:prstGeom prst="rect">
            <a:avLst/>
          </a:prstGeom>
          <a:noFill/>
          <a:ln w="9525">
            <a:noFill/>
            <a:miter lim="800000"/>
            <a:headEnd/>
            <a:tailEnd/>
          </a:ln>
        </p:spPr>
        <p:txBody>
          <a:bodyPr lIns="0" tIns="0" rIns="0" bIns="0">
            <a:spAutoFit/>
          </a:bodyPr>
          <a:lstStyle/>
          <a:p>
            <a:pPr algn="ctr" eaLnBrk="0" hangingPunct="0"/>
            <a:r>
              <a:rPr lang="it-IT">
                <a:solidFill>
                  <a:srgbClr val="000000"/>
                </a:solidFill>
                <a:latin typeface="Times New Roman" pitchFamily="18" charset="0"/>
              </a:rPr>
              <a:t>Marketing</a:t>
            </a:r>
            <a:endParaRPr lang="it-IT">
              <a:latin typeface="Times New Roman" pitchFamily="18" charset="0"/>
            </a:endParaRPr>
          </a:p>
        </p:txBody>
      </p:sp>
      <p:sp>
        <p:nvSpPr>
          <p:cNvPr id="140305" name="Rectangle 60"/>
          <p:cNvSpPr>
            <a:spLocks noChangeArrowheads="1"/>
          </p:cNvSpPr>
          <p:nvPr/>
        </p:nvSpPr>
        <p:spPr bwMode="auto">
          <a:xfrm>
            <a:off x="2901950" y="4612843"/>
            <a:ext cx="2744788" cy="657225"/>
          </a:xfrm>
          <a:prstGeom prst="rect">
            <a:avLst/>
          </a:prstGeom>
          <a:noFill/>
          <a:ln w="9525">
            <a:noFill/>
            <a:miter lim="800000"/>
            <a:headEnd/>
            <a:tailEnd/>
          </a:ln>
        </p:spPr>
        <p:txBody>
          <a:bodyPr/>
          <a:lstStyle/>
          <a:p>
            <a:endParaRPr lang="it-IT">
              <a:latin typeface="Calibri" pitchFamily="34" charset="0"/>
            </a:endParaRPr>
          </a:p>
        </p:txBody>
      </p:sp>
      <p:sp>
        <p:nvSpPr>
          <p:cNvPr id="140306" name="Rectangle 59"/>
          <p:cNvSpPr>
            <a:spLocks noChangeArrowheads="1"/>
          </p:cNvSpPr>
          <p:nvPr/>
        </p:nvSpPr>
        <p:spPr bwMode="auto">
          <a:xfrm>
            <a:off x="357188" y="3043288"/>
            <a:ext cx="2071687" cy="554038"/>
          </a:xfrm>
          <a:prstGeom prst="rect">
            <a:avLst/>
          </a:prstGeom>
          <a:noFill/>
          <a:ln w="9525">
            <a:noFill/>
            <a:miter lim="800000"/>
            <a:headEnd/>
            <a:tailEnd/>
          </a:ln>
        </p:spPr>
        <p:txBody>
          <a:bodyPr lIns="0" tIns="0" rIns="0" bIns="0">
            <a:spAutoFit/>
          </a:bodyPr>
          <a:lstStyle/>
          <a:p>
            <a:pPr algn="ctr" eaLnBrk="0" hangingPunct="0"/>
            <a:r>
              <a:rPr lang="it-IT">
                <a:solidFill>
                  <a:srgbClr val="000000"/>
                </a:solidFill>
                <a:latin typeface="Times New Roman" pitchFamily="18" charset="0"/>
              </a:rPr>
              <a:t>Organization Development</a:t>
            </a:r>
            <a:endParaRPr lang="it-IT">
              <a:latin typeface="Times New Roman" pitchFamily="18" charset="0"/>
            </a:endParaRPr>
          </a:p>
        </p:txBody>
      </p:sp>
      <p:sp>
        <p:nvSpPr>
          <p:cNvPr id="140307" name="Rectangle 59"/>
          <p:cNvSpPr>
            <a:spLocks noChangeArrowheads="1"/>
          </p:cNvSpPr>
          <p:nvPr/>
        </p:nvSpPr>
        <p:spPr bwMode="auto">
          <a:xfrm>
            <a:off x="6643688" y="2971851"/>
            <a:ext cx="2071687" cy="276225"/>
          </a:xfrm>
          <a:prstGeom prst="rect">
            <a:avLst/>
          </a:prstGeom>
          <a:noFill/>
          <a:ln w="9525">
            <a:noFill/>
            <a:miter lim="800000"/>
            <a:headEnd/>
            <a:tailEnd/>
          </a:ln>
        </p:spPr>
        <p:txBody>
          <a:bodyPr lIns="0" tIns="0" rIns="0" bIns="0">
            <a:spAutoFit/>
          </a:bodyPr>
          <a:lstStyle/>
          <a:p>
            <a:pPr algn="ctr" eaLnBrk="0" hangingPunct="0"/>
            <a:r>
              <a:rPr lang="it-IT">
                <a:solidFill>
                  <a:srgbClr val="000000"/>
                </a:solidFill>
                <a:latin typeface="Times New Roman" pitchFamily="18" charset="0"/>
              </a:rPr>
              <a:t>Distribution</a:t>
            </a:r>
            <a:endParaRPr lang="it-IT">
              <a:latin typeface="Times New Roman" pitchFamily="18" charset="0"/>
            </a:endParaRPr>
          </a:p>
        </p:txBody>
      </p:sp>
      <p:sp>
        <p:nvSpPr>
          <p:cNvPr id="41" name="Rectangle 10"/>
          <p:cNvSpPr>
            <a:spLocks noChangeArrowheads="1"/>
          </p:cNvSpPr>
          <p:nvPr/>
        </p:nvSpPr>
        <p:spPr bwMode="auto">
          <a:xfrm>
            <a:off x="125362" y="185750"/>
            <a:ext cx="3446506" cy="1782797"/>
          </a:xfrm>
          <a:prstGeom prst="rect">
            <a:avLst/>
          </a:prstGeom>
          <a:solidFill>
            <a:schemeClr val="accent6">
              <a:lumMod val="75000"/>
              <a:alpha val="28000"/>
            </a:schemeClr>
          </a:solidFill>
          <a:ln>
            <a:solidFill>
              <a:schemeClr val="tx1">
                <a:lumMod val="50000"/>
                <a:lumOff val="50000"/>
              </a:schemeClr>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b="1" dirty="0"/>
          </a:p>
        </p:txBody>
      </p:sp>
      <p:sp>
        <p:nvSpPr>
          <p:cNvPr id="42" name="Rectangle 10"/>
          <p:cNvSpPr>
            <a:spLocks noChangeArrowheads="1"/>
          </p:cNvSpPr>
          <p:nvPr/>
        </p:nvSpPr>
        <p:spPr bwMode="auto">
          <a:xfrm>
            <a:off x="5554650" y="185750"/>
            <a:ext cx="3446506" cy="1782797"/>
          </a:xfrm>
          <a:prstGeom prst="rect">
            <a:avLst/>
          </a:prstGeom>
          <a:solidFill>
            <a:schemeClr val="accent6">
              <a:lumMod val="75000"/>
              <a:alpha val="28000"/>
            </a:schemeClr>
          </a:solidFill>
          <a:ln>
            <a:solidFill>
              <a:schemeClr val="tx1">
                <a:lumMod val="50000"/>
                <a:lumOff val="50000"/>
              </a:schemeClr>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b="1" dirty="0"/>
          </a:p>
        </p:txBody>
      </p:sp>
      <p:cxnSp>
        <p:nvCxnSpPr>
          <p:cNvPr id="45" name="Connettore 1 44"/>
          <p:cNvCxnSpPr/>
          <p:nvPr/>
        </p:nvCxnSpPr>
        <p:spPr>
          <a:xfrm>
            <a:off x="3357563" y="3686226"/>
            <a:ext cx="2286000"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0315" name="Rectangle 11"/>
          <p:cNvSpPr>
            <a:spLocks noChangeArrowheads="1"/>
          </p:cNvSpPr>
          <p:nvPr/>
        </p:nvSpPr>
        <p:spPr bwMode="auto">
          <a:xfrm>
            <a:off x="911225" y="185788"/>
            <a:ext cx="1285875" cy="658813"/>
          </a:xfrm>
          <a:prstGeom prst="rect">
            <a:avLst/>
          </a:prstGeom>
          <a:noFill/>
          <a:ln w="9525">
            <a:noFill/>
            <a:miter lim="800000"/>
            <a:headEnd/>
            <a:tailEnd/>
          </a:ln>
        </p:spPr>
        <p:txBody>
          <a:bodyPr/>
          <a:lstStyle/>
          <a:p>
            <a:endParaRPr lang="it-IT" sz="2000">
              <a:latin typeface="Calibri" pitchFamily="34" charset="0"/>
            </a:endParaRPr>
          </a:p>
        </p:txBody>
      </p:sp>
      <p:sp>
        <p:nvSpPr>
          <p:cNvPr id="140316" name="Rectangle 12"/>
          <p:cNvSpPr>
            <a:spLocks noChangeArrowheads="1"/>
          </p:cNvSpPr>
          <p:nvPr/>
        </p:nvSpPr>
        <p:spPr bwMode="auto">
          <a:xfrm>
            <a:off x="1011238" y="233413"/>
            <a:ext cx="1693862" cy="307975"/>
          </a:xfrm>
          <a:prstGeom prst="rect">
            <a:avLst/>
          </a:prstGeom>
          <a:noFill/>
          <a:ln w="9525">
            <a:noFill/>
            <a:miter lim="800000"/>
            <a:headEnd/>
            <a:tailEnd/>
          </a:ln>
        </p:spPr>
        <p:txBody>
          <a:bodyPr wrap="none" lIns="0" tIns="0" rIns="0" bIns="0">
            <a:spAutoFit/>
          </a:bodyPr>
          <a:lstStyle/>
          <a:p>
            <a:pPr eaLnBrk="0" hangingPunct="0"/>
            <a:r>
              <a:rPr lang="it-IT" sz="2000">
                <a:solidFill>
                  <a:srgbClr val="000000"/>
                </a:solidFill>
                <a:latin typeface="Times New Roman" pitchFamily="18" charset="0"/>
              </a:rPr>
              <a:t>NEW SERVICE</a:t>
            </a:r>
            <a:endParaRPr lang="it-IT" sz="2000">
              <a:latin typeface="Times New Roman" pitchFamily="18" charset="0"/>
            </a:endParaRPr>
          </a:p>
        </p:txBody>
      </p:sp>
      <p:sp>
        <p:nvSpPr>
          <p:cNvPr id="140317" name="Rectangle 13"/>
          <p:cNvSpPr>
            <a:spLocks noChangeArrowheads="1"/>
          </p:cNvSpPr>
          <p:nvPr/>
        </p:nvSpPr>
        <p:spPr bwMode="auto">
          <a:xfrm>
            <a:off x="1185863" y="471538"/>
            <a:ext cx="1171575" cy="307975"/>
          </a:xfrm>
          <a:prstGeom prst="rect">
            <a:avLst/>
          </a:prstGeom>
          <a:noFill/>
          <a:ln w="9525">
            <a:noFill/>
            <a:miter lim="800000"/>
            <a:headEnd/>
            <a:tailEnd/>
          </a:ln>
        </p:spPr>
        <p:txBody>
          <a:bodyPr wrap="none" lIns="0" tIns="0" rIns="0" bIns="0">
            <a:spAutoFit/>
          </a:bodyPr>
          <a:lstStyle/>
          <a:p>
            <a:pPr eaLnBrk="0" hangingPunct="0"/>
            <a:r>
              <a:rPr lang="it-IT" sz="2000">
                <a:solidFill>
                  <a:srgbClr val="000000"/>
                </a:solidFill>
                <a:latin typeface="Times New Roman" pitchFamily="18" charset="0"/>
              </a:rPr>
              <a:t>CONCEPT</a:t>
            </a:r>
            <a:endParaRPr lang="it-IT" sz="2000">
              <a:latin typeface="Times New Roman" pitchFamily="18" charset="0"/>
            </a:endParaRPr>
          </a:p>
        </p:txBody>
      </p:sp>
      <p:sp>
        <p:nvSpPr>
          <p:cNvPr id="140318" name="Rectangle 14"/>
          <p:cNvSpPr>
            <a:spLocks noChangeArrowheads="1"/>
          </p:cNvSpPr>
          <p:nvPr/>
        </p:nvSpPr>
        <p:spPr bwMode="auto">
          <a:xfrm>
            <a:off x="928688" y="735063"/>
            <a:ext cx="1873250" cy="307975"/>
          </a:xfrm>
          <a:prstGeom prst="rect">
            <a:avLst/>
          </a:prstGeom>
          <a:noFill/>
          <a:ln w="9525">
            <a:noFill/>
            <a:miter lim="800000"/>
            <a:headEnd/>
            <a:tailEnd/>
          </a:ln>
        </p:spPr>
        <p:txBody>
          <a:bodyPr wrap="none" lIns="0" tIns="0" rIns="0" bIns="0">
            <a:spAutoFit/>
          </a:bodyPr>
          <a:lstStyle/>
          <a:p>
            <a:pPr eaLnBrk="0" hangingPunct="0"/>
            <a:r>
              <a:rPr lang="it-IT" sz="2000">
                <a:solidFill>
                  <a:srgbClr val="000000"/>
                </a:solidFill>
                <a:latin typeface="Times New Roman" pitchFamily="18" charset="0"/>
              </a:rPr>
              <a:t>(</a:t>
            </a:r>
            <a:r>
              <a:rPr lang="it-IT" sz="2000" b="1">
                <a:solidFill>
                  <a:srgbClr val="000000"/>
                </a:solidFill>
                <a:latin typeface="Times New Roman" pitchFamily="18" charset="0"/>
              </a:rPr>
              <a:t>DIMENSION 1)</a:t>
            </a:r>
            <a:endParaRPr lang="it-IT" sz="2000" b="1">
              <a:latin typeface="Times New Roman" pitchFamily="18" charset="0"/>
            </a:endParaRPr>
          </a:p>
        </p:txBody>
      </p:sp>
      <p:sp>
        <p:nvSpPr>
          <p:cNvPr id="140319" name="Rectangle 24"/>
          <p:cNvSpPr>
            <a:spLocks noChangeArrowheads="1"/>
          </p:cNvSpPr>
          <p:nvPr/>
        </p:nvSpPr>
        <p:spPr bwMode="auto">
          <a:xfrm>
            <a:off x="4046538" y="2600376"/>
            <a:ext cx="679450" cy="276225"/>
          </a:xfrm>
          <a:prstGeom prst="rect">
            <a:avLst/>
          </a:prstGeom>
          <a:noFill/>
          <a:ln w="9525">
            <a:noFill/>
            <a:miter lim="800000"/>
            <a:headEnd/>
            <a:tailEnd/>
          </a:ln>
        </p:spPr>
        <p:txBody>
          <a:bodyPr wrap="none" lIns="0" tIns="0" rIns="0" bIns="0">
            <a:spAutoFit/>
          </a:bodyPr>
          <a:lstStyle/>
          <a:p>
            <a:pPr eaLnBrk="0" hangingPunct="0"/>
            <a:r>
              <a:rPr lang="it-IT">
                <a:solidFill>
                  <a:srgbClr val="000000"/>
                </a:solidFill>
                <a:latin typeface="Times New Roman" pitchFamily="18" charset="0"/>
              </a:rPr>
              <a:t>TECH-</a:t>
            </a:r>
            <a:endParaRPr lang="it-IT">
              <a:latin typeface="Times New Roman" pitchFamily="18" charset="0"/>
            </a:endParaRPr>
          </a:p>
        </p:txBody>
      </p:sp>
      <p:sp>
        <p:nvSpPr>
          <p:cNvPr id="140320" name="Rectangle 25"/>
          <p:cNvSpPr>
            <a:spLocks noChangeArrowheads="1"/>
          </p:cNvSpPr>
          <p:nvPr/>
        </p:nvSpPr>
        <p:spPr bwMode="auto">
          <a:xfrm>
            <a:off x="3813175" y="2795638"/>
            <a:ext cx="1346200" cy="276225"/>
          </a:xfrm>
          <a:prstGeom prst="rect">
            <a:avLst/>
          </a:prstGeom>
          <a:noFill/>
          <a:ln w="9525">
            <a:noFill/>
            <a:miter lim="800000"/>
            <a:headEnd/>
            <a:tailEnd/>
          </a:ln>
        </p:spPr>
        <p:txBody>
          <a:bodyPr wrap="none" lIns="0" tIns="0" rIns="0" bIns="0">
            <a:spAutoFit/>
          </a:bodyPr>
          <a:lstStyle/>
          <a:p>
            <a:pPr eaLnBrk="0" hangingPunct="0"/>
            <a:r>
              <a:rPr lang="it-IT">
                <a:solidFill>
                  <a:srgbClr val="000000"/>
                </a:solidFill>
                <a:latin typeface="Times New Roman" pitchFamily="18" charset="0"/>
              </a:rPr>
              <a:t>NOLOGICAL</a:t>
            </a:r>
            <a:endParaRPr lang="it-IT">
              <a:latin typeface="Times New Roman" pitchFamily="18" charset="0"/>
            </a:endParaRPr>
          </a:p>
        </p:txBody>
      </p:sp>
      <p:sp>
        <p:nvSpPr>
          <p:cNvPr id="140321" name="Rectangle 26"/>
          <p:cNvSpPr>
            <a:spLocks noChangeArrowheads="1"/>
          </p:cNvSpPr>
          <p:nvPr/>
        </p:nvSpPr>
        <p:spPr bwMode="auto">
          <a:xfrm>
            <a:off x="3943350" y="3052813"/>
            <a:ext cx="974725" cy="276225"/>
          </a:xfrm>
          <a:prstGeom prst="rect">
            <a:avLst/>
          </a:prstGeom>
          <a:noFill/>
          <a:ln w="9525">
            <a:noFill/>
            <a:miter lim="800000"/>
            <a:headEnd/>
            <a:tailEnd/>
          </a:ln>
        </p:spPr>
        <p:txBody>
          <a:bodyPr wrap="none" lIns="0" tIns="0" rIns="0" bIns="0">
            <a:spAutoFit/>
          </a:bodyPr>
          <a:lstStyle/>
          <a:p>
            <a:pPr eaLnBrk="0" hangingPunct="0"/>
            <a:r>
              <a:rPr lang="it-IT">
                <a:solidFill>
                  <a:srgbClr val="000000"/>
                </a:solidFill>
                <a:latin typeface="Times New Roman" pitchFamily="18" charset="0"/>
              </a:rPr>
              <a:t>OPTIONS</a:t>
            </a:r>
            <a:endParaRPr lang="it-IT">
              <a:latin typeface="Times New Roman" pitchFamily="18" charset="0"/>
            </a:endParaRPr>
          </a:p>
        </p:txBody>
      </p:sp>
      <p:sp>
        <p:nvSpPr>
          <p:cNvPr id="140322" name="Rectangle 27"/>
          <p:cNvSpPr>
            <a:spLocks noChangeArrowheads="1"/>
          </p:cNvSpPr>
          <p:nvPr/>
        </p:nvSpPr>
        <p:spPr bwMode="auto">
          <a:xfrm>
            <a:off x="3643313" y="3338563"/>
            <a:ext cx="1685925" cy="276225"/>
          </a:xfrm>
          <a:prstGeom prst="rect">
            <a:avLst/>
          </a:prstGeom>
          <a:noFill/>
          <a:ln w="9525">
            <a:noFill/>
            <a:miter lim="800000"/>
            <a:headEnd/>
            <a:tailEnd/>
          </a:ln>
        </p:spPr>
        <p:txBody>
          <a:bodyPr wrap="none" lIns="0" tIns="0" rIns="0" bIns="0">
            <a:spAutoFit/>
          </a:bodyPr>
          <a:lstStyle/>
          <a:p>
            <a:pPr eaLnBrk="0" hangingPunct="0"/>
            <a:r>
              <a:rPr lang="it-IT">
                <a:solidFill>
                  <a:srgbClr val="000000"/>
                </a:solidFill>
                <a:latin typeface="Times New Roman" pitchFamily="18" charset="0"/>
              </a:rPr>
              <a:t>(</a:t>
            </a:r>
            <a:r>
              <a:rPr lang="it-IT" b="1">
                <a:solidFill>
                  <a:srgbClr val="000000"/>
                </a:solidFill>
                <a:latin typeface="Times New Roman" pitchFamily="18" charset="0"/>
              </a:rPr>
              <a:t>DIMENSION 4)</a:t>
            </a:r>
            <a:endParaRPr lang="it-IT" b="1">
              <a:latin typeface="Times New Roman" pitchFamily="18" charset="0"/>
            </a:endParaRPr>
          </a:p>
        </p:txBody>
      </p:sp>
      <p:sp>
        <p:nvSpPr>
          <p:cNvPr id="140323" name="Rectangle 20"/>
          <p:cNvSpPr>
            <a:spLocks noChangeArrowheads="1"/>
          </p:cNvSpPr>
          <p:nvPr/>
        </p:nvSpPr>
        <p:spPr bwMode="auto">
          <a:xfrm>
            <a:off x="3702050" y="4435043"/>
            <a:ext cx="1695450" cy="307975"/>
          </a:xfrm>
          <a:prstGeom prst="rect">
            <a:avLst/>
          </a:prstGeom>
          <a:noFill/>
          <a:ln w="9525">
            <a:noFill/>
            <a:miter lim="800000"/>
            <a:headEnd/>
            <a:tailEnd/>
          </a:ln>
        </p:spPr>
        <p:txBody>
          <a:bodyPr wrap="none" lIns="0" tIns="0" rIns="0" bIns="0">
            <a:spAutoFit/>
          </a:bodyPr>
          <a:lstStyle/>
          <a:p>
            <a:pPr eaLnBrk="0" hangingPunct="0"/>
            <a:r>
              <a:rPr lang="it-IT" sz="2000">
                <a:solidFill>
                  <a:srgbClr val="000000"/>
                </a:solidFill>
                <a:latin typeface="Times New Roman" pitchFamily="18" charset="0"/>
              </a:rPr>
              <a:t>NEW SERVICE</a:t>
            </a:r>
            <a:endParaRPr lang="it-IT" sz="2000">
              <a:latin typeface="Times New Roman" pitchFamily="18" charset="0"/>
            </a:endParaRPr>
          </a:p>
        </p:txBody>
      </p:sp>
      <p:sp>
        <p:nvSpPr>
          <p:cNvPr id="140324" name="Rectangle 21"/>
          <p:cNvSpPr>
            <a:spLocks noChangeArrowheads="1"/>
          </p:cNvSpPr>
          <p:nvPr/>
        </p:nvSpPr>
        <p:spPr bwMode="auto">
          <a:xfrm>
            <a:off x="3500438" y="4671581"/>
            <a:ext cx="2338387" cy="307975"/>
          </a:xfrm>
          <a:prstGeom prst="rect">
            <a:avLst/>
          </a:prstGeom>
          <a:noFill/>
          <a:ln w="9525">
            <a:noFill/>
            <a:miter lim="800000"/>
            <a:headEnd/>
            <a:tailEnd/>
          </a:ln>
        </p:spPr>
        <p:txBody>
          <a:bodyPr wrap="none" lIns="0" tIns="0" rIns="0" bIns="0">
            <a:spAutoFit/>
          </a:bodyPr>
          <a:lstStyle/>
          <a:p>
            <a:pPr eaLnBrk="0" hangingPunct="0"/>
            <a:r>
              <a:rPr lang="it-IT" sz="2000" dirty="0">
                <a:solidFill>
                  <a:srgbClr val="000000"/>
                </a:solidFill>
                <a:latin typeface="Times New Roman" pitchFamily="18" charset="0"/>
              </a:rPr>
              <a:t>DELIVERY SYSTEM</a:t>
            </a:r>
            <a:endParaRPr lang="it-IT" sz="2000" dirty="0">
              <a:latin typeface="Times New Roman" pitchFamily="18" charset="0"/>
            </a:endParaRPr>
          </a:p>
        </p:txBody>
      </p:sp>
      <p:sp>
        <p:nvSpPr>
          <p:cNvPr id="140325" name="Rectangle 22"/>
          <p:cNvSpPr>
            <a:spLocks noChangeArrowheads="1"/>
          </p:cNvSpPr>
          <p:nvPr/>
        </p:nvSpPr>
        <p:spPr bwMode="auto">
          <a:xfrm>
            <a:off x="3673475" y="4957331"/>
            <a:ext cx="1873250" cy="307975"/>
          </a:xfrm>
          <a:prstGeom prst="rect">
            <a:avLst/>
          </a:prstGeom>
          <a:noFill/>
          <a:ln w="9525">
            <a:noFill/>
            <a:miter lim="800000"/>
            <a:headEnd/>
            <a:tailEnd/>
          </a:ln>
        </p:spPr>
        <p:txBody>
          <a:bodyPr wrap="none" lIns="0" tIns="0" rIns="0" bIns="0">
            <a:spAutoFit/>
          </a:bodyPr>
          <a:lstStyle/>
          <a:p>
            <a:pPr eaLnBrk="0" hangingPunct="0"/>
            <a:r>
              <a:rPr lang="it-IT" sz="2000">
                <a:solidFill>
                  <a:srgbClr val="000000"/>
                </a:solidFill>
                <a:latin typeface="Times New Roman" pitchFamily="18" charset="0"/>
              </a:rPr>
              <a:t>(</a:t>
            </a:r>
            <a:r>
              <a:rPr lang="it-IT" sz="2000" b="1">
                <a:solidFill>
                  <a:srgbClr val="000000"/>
                </a:solidFill>
                <a:latin typeface="Times New Roman" pitchFamily="18" charset="0"/>
              </a:rPr>
              <a:t>DIMENSION 3)</a:t>
            </a:r>
            <a:endParaRPr lang="it-IT" sz="2000" b="1">
              <a:latin typeface="Times New Roman" pitchFamily="18" charset="0"/>
            </a:endParaRPr>
          </a:p>
        </p:txBody>
      </p:sp>
      <p:sp>
        <p:nvSpPr>
          <p:cNvPr id="140326" name="Rectangle 15"/>
          <p:cNvSpPr>
            <a:spLocks noChangeArrowheads="1"/>
          </p:cNvSpPr>
          <p:nvPr/>
        </p:nvSpPr>
        <p:spPr bwMode="auto">
          <a:xfrm>
            <a:off x="6429375" y="185788"/>
            <a:ext cx="1285875" cy="658813"/>
          </a:xfrm>
          <a:prstGeom prst="rect">
            <a:avLst/>
          </a:prstGeom>
          <a:noFill/>
          <a:ln w="9525">
            <a:noFill/>
            <a:miter lim="800000"/>
            <a:headEnd/>
            <a:tailEnd/>
          </a:ln>
        </p:spPr>
        <p:txBody>
          <a:bodyPr/>
          <a:lstStyle/>
          <a:p>
            <a:endParaRPr lang="it-IT" sz="2000">
              <a:latin typeface="Calibri" pitchFamily="34" charset="0"/>
            </a:endParaRPr>
          </a:p>
        </p:txBody>
      </p:sp>
      <p:sp>
        <p:nvSpPr>
          <p:cNvPr id="140327" name="Rectangle 16"/>
          <p:cNvSpPr>
            <a:spLocks noChangeArrowheads="1"/>
          </p:cNvSpPr>
          <p:nvPr/>
        </p:nvSpPr>
        <p:spPr bwMode="auto">
          <a:xfrm>
            <a:off x="6580188" y="233413"/>
            <a:ext cx="1558925" cy="307975"/>
          </a:xfrm>
          <a:prstGeom prst="rect">
            <a:avLst/>
          </a:prstGeom>
          <a:noFill/>
          <a:ln w="9525">
            <a:noFill/>
            <a:miter lim="800000"/>
            <a:headEnd/>
            <a:tailEnd/>
          </a:ln>
        </p:spPr>
        <p:txBody>
          <a:bodyPr wrap="none" lIns="0" tIns="0" rIns="0" bIns="0">
            <a:spAutoFit/>
          </a:bodyPr>
          <a:lstStyle/>
          <a:p>
            <a:pPr eaLnBrk="0" hangingPunct="0"/>
            <a:r>
              <a:rPr lang="it-IT" sz="2000">
                <a:solidFill>
                  <a:srgbClr val="000000"/>
                </a:solidFill>
                <a:latin typeface="Times New Roman" pitchFamily="18" charset="0"/>
              </a:rPr>
              <a:t>NEW CLIENT</a:t>
            </a:r>
            <a:endParaRPr lang="it-IT" sz="2000">
              <a:latin typeface="Times New Roman" pitchFamily="18" charset="0"/>
            </a:endParaRPr>
          </a:p>
        </p:txBody>
      </p:sp>
      <p:sp>
        <p:nvSpPr>
          <p:cNvPr id="140328" name="Rectangle 17"/>
          <p:cNvSpPr>
            <a:spLocks noChangeArrowheads="1"/>
          </p:cNvSpPr>
          <p:nvPr/>
        </p:nvSpPr>
        <p:spPr bwMode="auto">
          <a:xfrm>
            <a:off x="6626225" y="471538"/>
            <a:ext cx="1395413" cy="307975"/>
          </a:xfrm>
          <a:prstGeom prst="rect">
            <a:avLst/>
          </a:prstGeom>
          <a:noFill/>
          <a:ln w="9525">
            <a:noFill/>
            <a:miter lim="800000"/>
            <a:headEnd/>
            <a:tailEnd/>
          </a:ln>
        </p:spPr>
        <p:txBody>
          <a:bodyPr wrap="none" lIns="0" tIns="0" rIns="0" bIns="0">
            <a:spAutoFit/>
          </a:bodyPr>
          <a:lstStyle/>
          <a:p>
            <a:pPr eaLnBrk="0" hangingPunct="0"/>
            <a:r>
              <a:rPr lang="it-IT" sz="2000">
                <a:solidFill>
                  <a:srgbClr val="000000"/>
                </a:solidFill>
                <a:latin typeface="Times New Roman" pitchFamily="18" charset="0"/>
              </a:rPr>
              <a:t>INTERFACE</a:t>
            </a:r>
            <a:endParaRPr lang="it-IT" sz="2000">
              <a:latin typeface="Times New Roman" pitchFamily="18" charset="0"/>
            </a:endParaRPr>
          </a:p>
        </p:txBody>
      </p:sp>
      <p:sp>
        <p:nvSpPr>
          <p:cNvPr id="140329" name="Rectangle 27"/>
          <p:cNvSpPr>
            <a:spLocks noChangeArrowheads="1"/>
          </p:cNvSpPr>
          <p:nvPr/>
        </p:nvSpPr>
        <p:spPr bwMode="auto">
          <a:xfrm>
            <a:off x="6429375" y="735063"/>
            <a:ext cx="1873250" cy="307975"/>
          </a:xfrm>
          <a:prstGeom prst="rect">
            <a:avLst/>
          </a:prstGeom>
          <a:noFill/>
          <a:ln w="9525">
            <a:noFill/>
            <a:miter lim="800000"/>
            <a:headEnd/>
            <a:tailEnd/>
          </a:ln>
        </p:spPr>
        <p:txBody>
          <a:bodyPr wrap="none" lIns="0" tIns="0" rIns="0" bIns="0">
            <a:spAutoFit/>
          </a:bodyPr>
          <a:lstStyle/>
          <a:p>
            <a:pPr eaLnBrk="0" hangingPunct="0"/>
            <a:r>
              <a:rPr lang="it-IT" sz="2000">
                <a:solidFill>
                  <a:srgbClr val="000000"/>
                </a:solidFill>
                <a:latin typeface="Times New Roman" pitchFamily="18" charset="0"/>
              </a:rPr>
              <a:t>(</a:t>
            </a:r>
            <a:r>
              <a:rPr lang="it-IT" sz="2000" b="1">
                <a:solidFill>
                  <a:srgbClr val="000000"/>
                </a:solidFill>
                <a:latin typeface="Times New Roman" pitchFamily="18" charset="0"/>
              </a:rPr>
              <a:t>DIMENSION 2)</a:t>
            </a:r>
            <a:endParaRPr lang="it-IT" sz="2000" b="1">
              <a:latin typeface="Times New Roman" pitchFamily="18" charset="0"/>
            </a:endParaRPr>
          </a:p>
        </p:txBody>
      </p:sp>
      <p:sp>
        <p:nvSpPr>
          <p:cNvPr id="140330" name="Rectangle 59"/>
          <p:cNvSpPr>
            <a:spLocks noChangeArrowheads="1"/>
          </p:cNvSpPr>
          <p:nvPr/>
        </p:nvSpPr>
        <p:spPr bwMode="auto">
          <a:xfrm>
            <a:off x="5715000" y="1043038"/>
            <a:ext cx="3143250" cy="830263"/>
          </a:xfrm>
          <a:prstGeom prst="rect">
            <a:avLst/>
          </a:prstGeom>
          <a:noFill/>
          <a:ln w="9525">
            <a:noFill/>
            <a:miter lim="800000"/>
            <a:headEnd/>
            <a:tailEnd/>
          </a:ln>
        </p:spPr>
        <p:txBody>
          <a:bodyPr lIns="0" tIns="0" rIns="0" bIns="0">
            <a:spAutoFit/>
          </a:bodyPr>
          <a:lstStyle/>
          <a:p>
            <a:pPr algn="ctr" eaLnBrk="0" hangingPunct="0"/>
            <a:r>
              <a:rPr lang="it-IT">
                <a:solidFill>
                  <a:srgbClr val="000000"/>
                </a:solidFill>
                <a:latin typeface="Times New Roman" pitchFamily="18" charset="0"/>
              </a:rPr>
              <a:t>Characteristics of actual and potential clients</a:t>
            </a:r>
          </a:p>
          <a:p>
            <a:pPr algn="ctr" eaLnBrk="0" hangingPunct="0"/>
            <a:r>
              <a:rPr lang="it-IT">
                <a:solidFill>
                  <a:srgbClr val="000000"/>
                </a:solidFill>
                <a:latin typeface="Times New Roman" pitchFamily="18" charset="0"/>
              </a:rPr>
              <a:t>(Market intelligence) </a:t>
            </a:r>
            <a:endParaRPr lang="it-IT">
              <a:latin typeface="Times New Roman" pitchFamily="18" charset="0"/>
            </a:endParaRPr>
          </a:p>
        </p:txBody>
      </p:sp>
      <p:sp>
        <p:nvSpPr>
          <p:cNvPr id="140331" name="Rectangle 59"/>
          <p:cNvSpPr>
            <a:spLocks noChangeArrowheads="1"/>
          </p:cNvSpPr>
          <p:nvPr/>
        </p:nvSpPr>
        <p:spPr bwMode="auto">
          <a:xfrm>
            <a:off x="285750" y="1043038"/>
            <a:ext cx="3143250" cy="830263"/>
          </a:xfrm>
          <a:prstGeom prst="rect">
            <a:avLst/>
          </a:prstGeom>
          <a:noFill/>
          <a:ln w="9525">
            <a:noFill/>
            <a:miter lim="800000"/>
            <a:headEnd/>
            <a:tailEnd/>
          </a:ln>
        </p:spPr>
        <p:txBody>
          <a:bodyPr lIns="0" tIns="0" rIns="0" bIns="0">
            <a:spAutoFit/>
          </a:bodyPr>
          <a:lstStyle/>
          <a:p>
            <a:pPr algn="ctr" eaLnBrk="0" hangingPunct="0"/>
            <a:r>
              <a:rPr lang="it-IT">
                <a:solidFill>
                  <a:srgbClr val="000000"/>
                </a:solidFill>
                <a:latin typeface="Times New Roman" pitchFamily="18" charset="0"/>
              </a:rPr>
              <a:t>Knowledge of the characteristics of existing and copeting services (Business intelligence)</a:t>
            </a:r>
            <a:endParaRPr lang="it-IT">
              <a:latin typeface="Times New Roman" pitchFamily="18" charset="0"/>
            </a:endParaRPr>
          </a:p>
        </p:txBody>
      </p:sp>
      <p:sp>
        <p:nvSpPr>
          <p:cNvPr id="140332" name="Rectangle 59"/>
          <p:cNvSpPr>
            <a:spLocks noChangeArrowheads="1"/>
          </p:cNvSpPr>
          <p:nvPr/>
        </p:nvSpPr>
        <p:spPr bwMode="auto">
          <a:xfrm>
            <a:off x="2714625" y="5435168"/>
            <a:ext cx="3643313" cy="830263"/>
          </a:xfrm>
          <a:prstGeom prst="rect">
            <a:avLst/>
          </a:prstGeom>
          <a:noFill/>
          <a:ln w="9525">
            <a:noFill/>
            <a:miter lim="800000"/>
            <a:headEnd/>
            <a:tailEnd/>
          </a:ln>
        </p:spPr>
        <p:txBody>
          <a:bodyPr lIns="0" tIns="0" rIns="0" bIns="0">
            <a:spAutoFit/>
          </a:bodyPr>
          <a:lstStyle/>
          <a:p>
            <a:pPr algn="ctr" eaLnBrk="0" hangingPunct="0"/>
            <a:r>
              <a:rPr lang="it-IT">
                <a:solidFill>
                  <a:srgbClr val="000000"/>
                </a:solidFill>
                <a:latin typeface="Times New Roman" pitchFamily="18" charset="0"/>
              </a:rPr>
              <a:t>Capabilities, skills, and attitude of existing and competing serives workers </a:t>
            </a:r>
          </a:p>
          <a:p>
            <a:pPr algn="ctr" eaLnBrk="0" hangingPunct="0"/>
            <a:r>
              <a:rPr lang="it-IT">
                <a:solidFill>
                  <a:srgbClr val="000000"/>
                </a:solidFill>
                <a:latin typeface="Times New Roman" pitchFamily="18" charset="0"/>
              </a:rPr>
              <a:t>(Human Resource Management)</a:t>
            </a:r>
            <a:endParaRPr lang="it-IT">
              <a:latin typeface="Times New Roman" pitchFamily="18" charset="0"/>
            </a:endParaRPr>
          </a:p>
        </p:txBody>
      </p:sp>
      <p:sp>
        <p:nvSpPr>
          <p:cNvPr id="57" name="Segnaposto numero diapositiva 12"/>
          <p:cNvSpPr txBox="1">
            <a:spLocks/>
          </p:cNvSpPr>
          <p:nvPr/>
        </p:nvSpPr>
        <p:spPr>
          <a:xfrm rot="20399143">
            <a:off x="6802304" y="6519395"/>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14</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Connettore 1 8"/>
          <p:cNvCxnSpPr/>
          <p:nvPr/>
        </p:nvCxnSpPr>
        <p:spPr>
          <a:xfrm>
            <a:off x="0" y="550863"/>
            <a:ext cx="8715375" cy="25400"/>
          </a:xfrm>
          <a:prstGeom prst="line">
            <a:avLst/>
          </a:prstGeom>
          <a:ln/>
        </p:spPr>
        <p:style>
          <a:lnRef idx="2">
            <a:schemeClr val="accent6"/>
          </a:lnRef>
          <a:fillRef idx="0">
            <a:schemeClr val="accent6"/>
          </a:fillRef>
          <a:effectRef idx="1">
            <a:schemeClr val="accent6"/>
          </a:effectRef>
          <a:fontRef idx="minor">
            <a:schemeClr val="tx1"/>
          </a:fontRef>
        </p:style>
      </p:cxnSp>
      <p:sp>
        <p:nvSpPr>
          <p:cNvPr id="24" name="CasellaDiTesto 6"/>
          <p:cNvSpPr txBox="1">
            <a:spLocks noChangeArrowheads="1"/>
          </p:cNvSpPr>
          <p:nvPr/>
        </p:nvSpPr>
        <p:spPr bwMode="auto">
          <a:xfrm>
            <a:off x="500063" y="919163"/>
            <a:ext cx="8143875" cy="5724525"/>
          </a:xfrm>
          <a:prstGeom prst="rect">
            <a:avLst/>
          </a:prstGeom>
          <a:noFill/>
          <a:ln w="9525">
            <a:noFill/>
            <a:miter lim="800000"/>
            <a:headEnd/>
            <a:tailEnd/>
          </a:ln>
        </p:spPr>
        <p:txBody>
          <a:bodyPr>
            <a:spAutoFit/>
          </a:bodyPr>
          <a:lstStyle/>
          <a:p>
            <a:pPr algn="just" fontAlgn="auto">
              <a:spcBef>
                <a:spcPts val="0"/>
              </a:spcBef>
              <a:spcAft>
                <a:spcPts val="0"/>
              </a:spcAft>
              <a:defRPr/>
            </a:pPr>
            <a:r>
              <a:rPr lang="en-US" sz="2000" dirty="0"/>
              <a:t>Service Innovation provides distinctive resources uses, as knowledge, creativity and a significant mix of their possible combinations, in order to catch profitable and useful business configurations and maximize qualitative results. </a:t>
            </a:r>
          </a:p>
          <a:p>
            <a:pPr algn="just" fontAlgn="auto">
              <a:spcBef>
                <a:spcPts val="0"/>
              </a:spcBef>
              <a:spcAft>
                <a:spcPts val="0"/>
              </a:spcAft>
              <a:defRPr/>
            </a:pPr>
            <a:endParaRPr lang="en-US" dirty="0"/>
          </a:p>
          <a:p>
            <a:pPr algn="just" fontAlgn="auto">
              <a:spcBef>
                <a:spcPts val="0"/>
              </a:spcBef>
              <a:spcAft>
                <a:spcPts val="0"/>
              </a:spcAft>
              <a:defRPr/>
            </a:pPr>
            <a:r>
              <a:rPr lang="en-US" sz="2400" dirty="0"/>
              <a:t>About </a:t>
            </a:r>
            <a:r>
              <a:rPr lang="en-US" sz="2400" b="1" dirty="0"/>
              <a:t>service relationships</a:t>
            </a:r>
            <a:r>
              <a:rPr lang="en-US" sz="2400" dirty="0"/>
              <a:t>:</a:t>
            </a:r>
            <a:endParaRPr lang="it-IT" sz="2400" dirty="0"/>
          </a:p>
          <a:p>
            <a:pPr marL="360363" indent="-360363" algn="just" fontAlgn="auto">
              <a:spcBef>
                <a:spcPts val="0"/>
              </a:spcBef>
              <a:spcAft>
                <a:spcPts val="0"/>
              </a:spcAft>
              <a:buFont typeface="Arial" pitchFamily="34" charset="0"/>
              <a:buChar char="•"/>
              <a:defRPr/>
            </a:pPr>
            <a:r>
              <a:rPr lang="en-US" sz="2300" dirty="0"/>
              <a:t>service providers and service targets are linked to a sort of responsibility relation, strategic for business competitiveness;</a:t>
            </a:r>
            <a:endParaRPr lang="it-IT" sz="2300" dirty="0"/>
          </a:p>
          <a:p>
            <a:pPr marL="360363" indent="-360363" algn="just" fontAlgn="auto">
              <a:spcBef>
                <a:spcPts val="0"/>
              </a:spcBef>
              <a:spcAft>
                <a:spcPts val="0"/>
              </a:spcAft>
              <a:buFont typeface="Arial" pitchFamily="34" charset="0"/>
              <a:buChar char="•"/>
              <a:defRPr/>
            </a:pPr>
            <a:r>
              <a:rPr lang="en-US" sz="2300" dirty="0"/>
              <a:t>service provider and service operations (the so called </a:t>
            </a:r>
            <a:r>
              <a:rPr lang="en-US" sz="2300" i="1" dirty="0"/>
              <a:t>interventions</a:t>
            </a:r>
            <a:r>
              <a:rPr lang="en-US" sz="2300" dirty="0"/>
              <a:t>) must be related to a new relation concept, of service-oriented nature;</a:t>
            </a:r>
            <a:endParaRPr lang="it-IT" sz="2300" dirty="0"/>
          </a:p>
          <a:p>
            <a:pPr marL="360363" indent="-360363" algn="just" fontAlgn="auto">
              <a:spcBef>
                <a:spcPts val="0"/>
              </a:spcBef>
              <a:spcAft>
                <a:spcPts val="0"/>
              </a:spcAft>
              <a:buFont typeface="Arial" pitchFamily="34" charset="0"/>
              <a:buChar char="•"/>
              <a:defRPr/>
            </a:pPr>
            <a:r>
              <a:rPr lang="en-US" sz="2300" dirty="0"/>
              <a:t>the relationship between final targets and service clients can be explained by a kind of ownership relations.</a:t>
            </a:r>
          </a:p>
          <a:p>
            <a:pPr marL="360363" indent="-360363" algn="just" fontAlgn="auto">
              <a:spcBef>
                <a:spcPts val="0"/>
              </a:spcBef>
              <a:spcAft>
                <a:spcPts val="0"/>
              </a:spcAft>
              <a:defRPr/>
            </a:pPr>
            <a:endParaRPr lang="en-GB" sz="2400" cap="small" dirty="0"/>
          </a:p>
          <a:p>
            <a:pPr marL="360363" indent="-360363" algn="just" fontAlgn="auto">
              <a:spcBef>
                <a:spcPts val="0"/>
              </a:spcBef>
              <a:spcAft>
                <a:spcPts val="0"/>
              </a:spcAft>
              <a:defRPr/>
            </a:pPr>
            <a:r>
              <a:rPr lang="en-GB" b="1" i="1" cap="small" dirty="0"/>
              <a:t>Main References about the theme:</a:t>
            </a:r>
          </a:p>
          <a:p>
            <a:pPr marL="360363" indent="-360363" algn="just" fontAlgn="auto">
              <a:spcBef>
                <a:spcPts val="0"/>
              </a:spcBef>
              <a:spcAft>
                <a:spcPts val="0"/>
              </a:spcAft>
              <a:defRPr/>
            </a:pPr>
            <a:r>
              <a:rPr lang="en-GB" cap="small" dirty="0" err="1"/>
              <a:t>Gadrey</a:t>
            </a:r>
            <a:r>
              <a:rPr lang="en-GB" cap="small" dirty="0"/>
              <a:t>, J., </a:t>
            </a:r>
            <a:r>
              <a:rPr lang="en-GB" cap="small" dirty="0" err="1"/>
              <a:t>Gallouj</a:t>
            </a:r>
            <a:r>
              <a:rPr lang="en-GB" cap="small" dirty="0"/>
              <a:t>, F.</a:t>
            </a:r>
            <a:r>
              <a:rPr lang="en-US" dirty="0"/>
              <a:t> (2002)</a:t>
            </a:r>
            <a:endParaRPr lang="it-IT" dirty="0"/>
          </a:p>
        </p:txBody>
      </p:sp>
      <p:sp>
        <p:nvSpPr>
          <p:cNvPr id="8" name="CasellaDiTesto 7"/>
          <p:cNvSpPr txBox="1"/>
          <p:nvPr/>
        </p:nvSpPr>
        <p:spPr>
          <a:xfrm>
            <a:off x="4357688" y="266700"/>
            <a:ext cx="4000500" cy="523875"/>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lgn="r" fontAlgn="auto">
              <a:spcBef>
                <a:spcPts val="0"/>
              </a:spcBef>
              <a:spcAft>
                <a:spcPts val="0"/>
              </a:spcAft>
              <a:defRPr/>
            </a:pPr>
            <a:r>
              <a:rPr lang="en-US" sz="2800" dirty="0" err="1"/>
              <a:t>Gadrey</a:t>
            </a:r>
            <a:r>
              <a:rPr lang="en-US" sz="2800" dirty="0"/>
              <a:t> and </a:t>
            </a:r>
            <a:r>
              <a:rPr lang="en-US" sz="2800" dirty="0" err="1"/>
              <a:t>Gallouj</a:t>
            </a:r>
            <a:r>
              <a:rPr lang="en-US" sz="2800" dirty="0"/>
              <a:t> (2002)</a:t>
            </a:r>
            <a:endParaRPr lang="it-IT" sz="2800" dirty="0"/>
          </a:p>
        </p:txBody>
      </p:sp>
      <p:sp>
        <p:nvSpPr>
          <p:cNvPr id="5" name="Segnaposto numero diapositiva 12"/>
          <p:cNvSpPr txBox="1">
            <a:spLocks/>
          </p:cNvSpPr>
          <p:nvPr/>
        </p:nvSpPr>
        <p:spPr>
          <a:xfrm rot="20399143">
            <a:off x="6802304" y="6519395"/>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15</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
          <p:cNvSpPr>
            <a:spLocks noChangeArrowheads="1"/>
          </p:cNvSpPr>
          <p:nvPr/>
        </p:nvSpPr>
        <p:spPr bwMode="auto">
          <a:xfrm>
            <a:off x="2714612" y="4328600"/>
            <a:ext cx="3643338" cy="2143140"/>
          </a:xfrm>
          <a:prstGeom prst="rect">
            <a:avLst/>
          </a:prstGeom>
          <a:solidFill>
            <a:schemeClr val="accent6">
              <a:lumMod val="75000"/>
              <a:alpha val="39000"/>
            </a:schemeClr>
          </a:solidFill>
          <a:ln>
            <a:solidFill>
              <a:schemeClr val="tx1">
                <a:lumMod val="50000"/>
                <a:lumOff val="50000"/>
              </a:schemeClr>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b="1" dirty="0"/>
          </a:p>
        </p:txBody>
      </p:sp>
      <p:sp>
        <p:nvSpPr>
          <p:cNvPr id="142341" name="Rectangle 11"/>
          <p:cNvSpPr>
            <a:spLocks noChangeArrowheads="1"/>
          </p:cNvSpPr>
          <p:nvPr/>
        </p:nvSpPr>
        <p:spPr bwMode="auto">
          <a:xfrm>
            <a:off x="1712913" y="-29096"/>
            <a:ext cx="1285875" cy="658813"/>
          </a:xfrm>
          <a:prstGeom prst="rect">
            <a:avLst/>
          </a:prstGeom>
          <a:noFill/>
          <a:ln w="9525">
            <a:noFill/>
            <a:miter lim="800000"/>
            <a:headEnd/>
            <a:tailEnd/>
          </a:ln>
        </p:spPr>
        <p:txBody>
          <a:bodyPr/>
          <a:lstStyle/>
          <a:p>
            <a:endParaRPr lang="it-IT">
              <a:latin typeface="Calibri" pitchFamily="34" charset="0"/>
            </a:endParaRPr>
          </a:p>
        </p:txBody>
      </p:sp>
      <p:sp>
        <p:nvSpPr>
          <p:cNvPr id="142342" name="Rectangle 15"/>
          <p:cNvSpPr>
            <a:spLocks noChangeArrowheads="1"/>
          </p:cNvSpPr>
          <p:nvPr/>
        </p:nvSpPr>
        <p:spPr bwMode="auto">
          <a:xfrm>
            <a:off x="5121275" y="-29096"/>
            <a:ext cx="1285875" cy="658813"/>
          </a:xfrm>
          <a:prstGeom prst="rect">
            <a:avLst/>
          </a:prstGeom>
          <a:noFill/>
          <a:ln w="9525">
            <a:noFill/>
            <a:miter lim="800000"/>
            <a:headEnd/>
            <a:tailEnd/>
          </a:ln>
        </p:spPr>
        <p:txBody>
          <a:bodyPr/>
          <a:lstStyle/>
          <a:p>
            <a:endParaRPr lang="it-IT">
              <a:latin typeface="Calibri" pitchFamily="34" charset="0"/>
            </a:endParaRPr>
          </a:p>
        </p:txBody>
      </p:sp>
      <p:sp>
        <p:nvSpPr>
          <p:cNvPr id="142343" name="Rectangle 19"/>
          <p:cNvSpPr>
            <a:spLocks noChangeArrowheads="1"/>
          </p:cNvSpPr>
          <p:nvPr/>
        </p:nvSpPr>
        <p:spPr bwMode="auto">
          <a:xfrm>
            <a:off x="3521075" y="2447404"/>
            <a:ext cx="1635125" cy="658813"/>
          </a:xfrm>
          <a:prstGeom prst="rect">
            <a:avLst/>
          </a:prstGeom>
          <a:noFill/>
          <a:ln w="9525">
            <a:noFill/>
            <a:miter lim="800000"/>
            <a:headEnd/>
            <a:tailEnd/>
          </a:ln>
        </p:spPr>
        <p:txBody>
          <a:bodyPr/>
          <a:lstStyle/>
          <a:p>
            <a:endParaRPr lang="it-IT">
              <a:latin typeface="Calibri" pitchFamily="34" charset="0"/>
            </a:endParaRPr>
          </a:p>
        </p:txBody>
      </p:sp>
      <p:sp>
        <p:nvSpPr>
          <p:cNvPr id="142344" name="Line 29"/>
          <p:cNvSpPr>
            <a:spLocks noChangeShapeType="1"/>
          </p:cNvSpPr>
          <p:nvPr/>
        </p:nvSpPr>
        <p:spPr bwMode="auto">
          <a:xfrm flipH="1">
            <a:off x="3357563" y="1828279"/>
            <a:ext cx="1071562" cy="1857375"/>
          </a:xfrm>
          <a:prstGeom prst="line">
            <a:avLst/>
          </a:prstGeom>
          <a:noFill/>
          <a:ln w="6">
            <a:solidFill>
              <a:srgbClr val="000000"/>
            </a:solidFill>
            <a:prstDash val="dash"/>
            <a:round/>
            <a:headEnd/>
            <a:tailEnd/>
          </a:ln>
        </p:spPr>
        <p:txBody>
          <a:bodyPr/>
          <a:lstStyle/>
          <a:p>
            <a:endParaRPr lang="it-IT"/>
          </a:p>
        </p:txBody>
      </p:sp>
      <p:sp>
        <p:nvSpPr>
          <p:cNvPr id="142345" name="Line 30"/>
          <p:cNvSpPr>
            <a:spLocks noChangeShapeType="1"/>
          </p:cNvSpPr>
          <p:nvPr/>
        </p:nvSpPr>
        <p:spPr bwMode="auto">
          <a:xfrm>
            <a:off x="4429125" y="1828279"/>
            <a:ext cx="1196975" cy="1809750"/>
          </a:xfrm>
          <a:prstGeom prst="line">
            <a:avLst/>
          </a:prstGeom>
          <a:noFill/>
          <a:ln w="6">
            <a:solidFill>
              <a:srgbClr val="000000"/>
            </a:solidFill>
            <a:prstDash val="dash"/>
            <a:round/>
            <a:headEnd/>
            <a:tailEnd/>
          </a:ln>
        </p:spPr>
        <p:txBody>
          <a:bodyPr/>
          <a:lstStyle/>
          <a:p>
            <a:endParaRPr lang="it-IT"/>
          </a:p>
        </p:txBody>
      </p:sp>
      <p:grpSp>
        <p:nvGrpSpPr>
          <p:cNvPr id="2" name="Group 34"/>
          <p:cNvGrpSpPr>
            <a:grpSpLocks/>
          </p:cNvGrpSpPr>
          <p:nvPr/>
        </p:nvGrpSpPr>
        <p:grpSpPr bwMode="auto">
          <a:xfrm>
            <a:off x="2857500" y="2042592"/>
            <a:ext cx="954088" cy="469900"/>
            <a:chOff x="2226" y="1662"/>
            <a:chExt cx="601" cy="296"/>
          </a:xfrm>
        </p:grpSpPr>
        <p:sp>
          <p:nvSpPr>
            <p:cNvPr id="29" name="Freeform 31"/>
            <p:cNvSpPr>
              <a:spLocks/>
            </p:cNvSpPr>
            <p:nvPr/>
          </p:nvSpPr>
          <p:spPr bwMode="auto">
            <a:xfrm>
              <a:off x="2284" y="1688"/>
              <a:ext cx="485" cy="244"/>
            </a:xfrm>
            <a:custGeom>
              <a:avLst/>
              <a:gdLst/>
              <a:ahLst/>
              <a:cxnLst>
                <a:cxn ang="0">
                  <a:pos x="11" y="0"/>
                </a:cxn>
                <a:cxn ang="0">
                  <a:pos x="0" y="22"/>
                </a:cxn>
                <a:cxn ang="0">
                  <a:pos x="958" y="489"/>
                </a:cxn>
                <a:cxn ang="0">
                  <a:pos x="970" y="466"/>
                </a:cxn>
                <a:cxn ang="0">
                  <a:pos x="11" y="0"/>
                </a:cxn>
              </a:cxnLst>
              <a:rect l="0" t="0" r="r" b="b"/>
              <a:pathLst>
                <a:path w="970" h="489">
                  <a:moveTo>
                    <a:pt x="11" y="0"/>
                  </a:moveTo>
                  <a:lnTo>
                    <a:pt x="0" y="22"/>
                  </a:lnTo>
                  <a:lnTo>
                    <a:pt x="958" y="489"/>
                  </a:lnTo>
                  <a:lnTo>
                    <a:pt x="970" y="466"/>
                  </a:lnTo>
                  <a:lnTo>
                    <a:pt x="11" y="0"/>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30" name="Freeform 32"/>
            <p:cNvSpPr>
              <a:spLocks/>
            </p:cNvSpPr>
            <p:nvPr/>
          </p:nvSpPr>
          <p:spPr bwMode="auto">
            <a:xfrm>
              <a:off x="2226" y="1662"/>
              <a:ext cx="78" cy="63"/>
            </a:xfrm>
            <a:custGeom>
              <a:avLst/>
              <a:gdLst/>
              <a:ahLst/>
              <a:cxnLst>
                <a:cxn ang="0">
                  <a:pos x="155" y="0"/>
                </a:cxn>
                <a:cxn ang="0">
                  <a:pos x="0" y="1"/>
                </a:cxn>
                <a:cxn ang="0">
                  <a:pos x="94" y="124"/>
                </a:cxn>
                <a:cxn ang="0">
                  <a:pos x="155" y="0"/>
                </a:cxn>
              </a:cxnLst>
              <a:rect l="0" t="0" r="r" b="b"/>
              <a:pathLst>
                <a:path w="155" h="124">
                  <a:moveTo>
                    <a:pt x="155" y="0"/>
                  </a:moveTo>
                  <a:lnTo>
                    <a:pt x="0" y="1"/>
                  </a:lnTo>
                  <a:lnTo>
                    <a:pt x="94" y="124"/>
                  </a:lnTo>
                  <a:lnTo>
                    <a:pt x="155" y="0"/>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31" name="Freeform 33"/>
            <p:cNvSpPr>
              <a:spLocks/>
            </p:cNvSpPr>
            <p:nvPr/>
          </p:nvSpPr>
          <p:spPr bwMode="auto">
            <a:xfrm>
              <a:off x="2749" y="1896"/>
              <a:ext cx="78" cy="62"/>
            </a:xfrm>
            <a:custGeom>
              <a:avLst/>
              <a:gdLst/>
              <a:ahLst/>
              <a:cxnLst>
                <a:cxn ang="0">
                  <a:pos x="0" y="125"/>
                </a:cxn>
                <a:cxn ang="0">
                  <a:pos x="155" y="123"/>
                </a:cxn>
                <a:cxn ang="0">
                  <a:pos x="60" y="0"/>
                </a:cxn>
                <a:cxn ang="0">
                  <a:pos x="0" y="125"/>
                </a:cxn>
              </a:cxnLst>
              <a:rect l="0" t="0" r="r" b="b"/>
              <a:pathLst>
                <a:path w="155" h="125">
                  <a:moveTo>
                    <a:pt x="0" y="125"/>
                  </a:moveTo>
                  <a:lnTo>
                    <a:pt x="155" y="123"/>
                  </a:lnTo>
                  <a:lnTo>
                    <a:pt x="60" y="0"/>
                  </a:lnTo>
                  <a:lnTo>
                    <a:pt x="0" y="125"/>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grpSp>
      <p:grpSp>
        <p:nvGrpSpPr>
          <p:cNvPr id="3" name="Group 38"/>
          <p:cNvGrpSpPr>
            <a:grpSpLocks/>
          </p:cNvGrpSpPr>
          <p:nvPr/>
        </p:nvGrpSpPr>
        <p:grpSpPr bwMode="auto">
          <a:xfrm>
            <a:off x="5214938" y="2042592"/>
            <a:ext cx="933450" cy="466725"/>
            <a:chOff x="3517" y="1663"/>
            <a:chExt cx="588" cy="294"/>
          </a:xfrm>
        </p:grpSpPr>
        <p:sp>
          <p:nvSpPr>
            <p:cNvPr id="33" name="Freeform 35"/>
            <p:cNvSpPr>
              <a:spLocks/>
            </p:cNvSpPr>
            <p:nvPr/>
          </p:nvSpPr>
          <p:spPr bwMode="auto">
            <a:xfrm>
              <a:off x="3575" y="1689"/>
              <a:ext cx="473" cy="243"/>
            </a:xfrm>
            <a:custGeom>
              <a:avLst/>
              <a:gdLst/>
              <a:ahLst/>
              <a:cxnLst>
                <a:cxn ang="0">
                  <a:pos x="944" y="23"/>
                </a:cxn>
                <a:cxn ang="0">
                  <a:pos x="933" y="0"/>
                </a:cxn>
                <a:cxn ang="0">
                  <a:pos x="0" y="464"/>
                </a:cxn>
                <a:cxn ang="0">
                  <a:pos x="11" y="486"/>
                </a:cxn>
                <a:cxn ang="0">
                  <a:pos x="944" y="23"/>
                </a:cxn>
              </a:cxnLst>
              <a:rect l="0" t="0" r="r" b="b"/>
              <a:pathLst>
                <a:path w="944" h="486">
                  <a:moveTo>
                    <a:pt x="944" y="23"/>
                  </a:moveTo>
                  <a:lnTo>
                    <a:pt x="933" y="0"/>
                  </a:lnTo>
                  <a:lnTo>
                    <a:pt x="0" y="464"/>
                  </a:lnTo>
                  <a:lnTo>
                    <a:pt x="11" y="486"/>
                  </a:lnTo>
                  <a:lnTo>
                    <a:pt x="944" y="23"/>
                  </a:lnTo>
                  <a:close/>
                </a:path>
              </a:pathLst>
            </a:custGeom>
            <a:solidFill>
              <a:srgbClr val="000000"/>
            </a:solidFill>
            <a:ln w="9525">
              <a:solidFill>
                <a:schemeClr val="bg1">
                  <a:lumMod val="50000"/>
                </a:schemeClr>
              </a:solidFill>
              <a:prstDash val="sysDot"/>
              <a:round/>
              <a:headEnd/>
              <a:tailEnd/>
            </a:ln>
          </p:spPr>
          <p:txBody>
            <a:bodyPr/>
            <a:lstStyle/>
            <a:p>
              <a:pPr fontAlgn="auto">
                <a:spcBef>
                  <a:spcPts val="0"/>
                </a:spcBef>
                <a:spcAft>
                  <a:spcPts val="0"/>
                </a:spcAft>
                <a:defRPr/>
              </a:pPr>
              <a:endParaRPr lang="it-IT">
                <a:latin typeface="+mn-lt"/>
                <a:cs typeface="+mn-cs"/>
              </a:endParaRPr>
            </a:p>
          </p:txBody>
        </p:sp>
        <p:sp>
          <p:nvSpPr>
            <p:cNvPr id="34" name="Freeform 36"/>
            <p:cNvSpPr>
              <a:spLocks/>
            </p:cNvSpPr>
            <p:nvPr/>
          </p:nvSpPr>
          <p:spPr bwMode="auto">
            <a:xfrm>
              <a:off x="4028" y="1663"/>
              <a:ext cx="77" cy="62"/>
            </a:xfrm>
            <a:custGeom>
              <a:avLst/>
              <a:gdLst/>
              <a:ahLst/>
              <a:cxnLst>
                <a:cxn ang="0">
                  <a:pos x="62" y="125"/>
                </a:cxn>
                <a:cxn ang="0">
                  <a:pos x="155" y="0"/>
                </a:cxn>
                <a:cxn ang="0">
                  <a:pos x="0" y="0"/>
                </a:cxn>
                <a:cxn ang="0">
                  <a:pos x="62" y="125"/>
                </a:cxn>
              </a:cxnLst>
              <a:rect l="0" t="0" r="r" b="b"/>
              <a:pathLst>
                <a:path w="155" h="125">
                  <a:moveTo>
                    <a:pt x="62" y="125"/>
                  </a:moveTo>
                  <a:lnTo>
                    <a:pt x="155" y="0"/>
                  </a:lnTo>
                  <a:lnTo>
                    <a:pt x="0" y="0"/>
                  </a:lnTo>
                  <a:lnTo>
                    <a:pt x="62" y="125"/>
                  </a:lnTo>
                  <a:close/>
                </a:path>
              </a:pathLst>
            </a:custGeom>
            <a:solidFill>
              <a:srgbClr val="000000"/>
            </a:solidFill>
            <a:ln w="9525">
              <a:solidFill>
                <a:schemeClr val="bg1">
                  <a:lumMod val="50000"/>
                </a:schemeClr>
              </a:solidFill>
              <a:prstDash val="sysDot"/>
              <a:round/>
              <a:headEnd/>
              <a:tailEnd/>
            </a:ln>
          </p:spPr>
          <p:txBody>
            <a:bodyPr/>
            <a:lstStyle/>
            <a:p>
              <a:pPr fontAlgn="auto">
                <a:spcBef>
                  <a:spcPts val="0"/>
                </a:spcBef>
                <a:spcAft>
                  <a:spcPts val="0"/>
                </a:spcAft>
                <a:defRPr/>
              </a:pPr>
              <a:endParaRPr lang="it-IT">
                <a:latin typeface="+mn-lt"/>
                <a:cs typeface="+mn-cs"/>
              </a:endParaRPr>
            </a:p>
          </p:txBody>
        </p:sp>
        <p:sp>
          <p:nvSpPr>
            <p:cNvPr id="35" name="Freeform 37"/>
            <p:cNvSpPr>
              <a:spLocks/>
            </p:cNvSpPr>
            <p:nvPr/>
          </p:nvSpPr>
          <p:spPr bwMode="auto">
            <a:xfrm>
              <a:off x="3517" y="1895"/>
              <a:ext cx="78" cy="62"/>
            </a:xfrm>
            <a:custGeom>
              <a:avLst/>
              <a:gdLst/>
              <a:ahLst/>
              <a:cxnLst>
                <a:cxn ang="0">
                  <a:pos x="93" y="0"/>
                </a:cxn>
                <a:cxn ang="0">
                  <a:pos x="0" y="124"/>
                </a:cxn>
                <a:cxn ang="0">
                  <a:pos x="155" y="124"/>
                </a:cxn>
                <a:cxn ang="0">
                  <a:pos x="93" y="0"/>
                </a:cxn>
              </a:cxnLst>
              <a:rect l="0" t="0" r="r" b="b"/>
              <a:pathLst>
                <a:path w="155" h="124">
                  <a:moveTo>
                    <a:pt x="93" y="0"/>
                  </a:moveTo>
                  <a:lnTo>
                    <a:pt x="0" y="124"/>
                  </a:lnTo>
                  <a:lnTo>
                    <a:pt x="155" y="124"/>
                  </a:lnTo>
                  <a:lnTo>
                    <a:pt x="93" y="0"/>
                  </a:lnTo>
                  <a:close/>
                </a:path>
              </a:pathLst>
            </a:custGeom>
            <a:solidFill>
              <a:srgbClr val="000000"/>
            </a:solidFill>
            <a:ln w="9525">
              <a:solidFill>
                <a:schemeClr val="bg1">
                  <a:lumMod val="50000"/>
                </a:schemeClr>
              </a:solidFill>
              <a:prstDash val="sysDot"/>
              <a:round/>
              <a:headEnd/>
              <a:tailEnd/>
            </a:ln>
          </p:spPr>
          <p:txBody>
            <a:bodyPr/>
            <a:lstStyle/>
            <a:p>
              <a:pPr fontAlgn="auto">
                <a:spcBef>
                  <a:spcPts val="0"/>
                </a:spcBef>
                <a:spcAft>
                  <a:spcPts val="0"/>
                </a:spcAft>
                <a:defRPr/>
              </a:pPr>
              <a:endParaRPr lang="it-IT">
                <a:latin typeface="+mn-lt"/>
                <a:cs typeface="+mn-cs"/>
              </a:endParaRPr>
            </a:p>
          </p:txBody>
        </p:sp>
      </p:grpSp>
      <p:grpSp>
        <p:nvGrpSpPr>
          <p:cNvPr id="4" name="Group 42"/>
          <p:cNvGrpSpPr>
            <a:grpSpLocks/>
          </p:cNvGrpSpPr>
          <p:nvPr/>
        </p:nvGrpSpPr>
        <p:grpSpPr bwMode="auto">
          <a:xfrm>
            <a:off x="4429125" y="3757092"/>
            <a:ext cx="112713" cy="527050"/>
            <a:chOff x="3143" y="2315"/>
            <a:chExt cx="71" cy="332"/>
          </a:xfrm>
        </p:grpSpPr>
        <p:sp>
          <p:nvSpPr>
            <p:cNvPr id="37" name="Rectangle 39"/>
            <p:cNvSpPr>
              <a:spLocks noChangeArrowheads="1"/>
            </p:cNvSpPr>
            <p:nvPr/>
          </p:nvSpPr>
          <p:spPr bwMode="auto">
            <a:xfrm>
              <a:off x="3172" y="2383"/>
              <a:ext cx="13" cy="196"/>
            </a:xfrm>
            <a:prstGeom prst="rect">
              <a:avLst/>
            </a:prstGeom>
            <a:solidFill>
              <a:srgbClr val="000000"/>
            </a:solidFill>
            <a:ln w="9525">
              <a:solidFill>
                <a:schemeClr val="bg1">
                  <a:lumMod val="50000"/>
                </a:schemeClr>
              </a:solidFill>
              <a:miter lim="800000"/>
              <a:headEnd/>
              <a:tailEnd/>
            </a:ln>
          </p:spPr>
          <p:txBody>
            <a:bodyPr/>
            <a:lstStyle/>
            <a:p>
              <a:pPr fontAlgn="auto">
                <a:spcBef>
                  <a:spcPts val="0"/>
                </a:spcBef>
                <a:spcAft>
                  <a:spcPts val="0"/>
                </a:spcAft>
                <a:defRPr/>
              </a:pPr>
              <a:endParaRPr lang="it-IT">
                <a:latin typeface="+mn-lt"/>
                <a:cs typeface="+mn-cs"/>
              </a:endParaRPr>
            </a:p>
          </p:txBody>
        </p:sp>
        <p:sp>
          <p:nvSpPr>
            <p:cNvPr id="38" name="Freeform 40"/>
            <p:cNvSpPr>
              <a:spLocks/>
            </p:cNvSpPr>
            <p:nvPr/>
          </p:nvSpPr>
          <p:spPr bwMode="auto">
            <a:xfrm>
              <a:off x="3144" y="2315"/>
              <a:ext cx="70" cy="69"/>
            </a:xfrm>
            <a:custGeom>
              <a:avLst/>
              <a:gdLst/>
              <a:ahLst/>
              <a:cxnLst>
                <a:cxn ang="0">
                  <a:pos x="139" y="139"/>
                </a:cxn>
                <a:cxn ang="0">
                  <a:pos x="69" y="0"/>
                </a:cxn>
                <a:cxn ang="0">
                  <a:pos x="0" y="139"/>
                </a:cxn>
                <a:cxn ang="0">
                  <a:pos x="139" y="139"/>
                </a:cxn>
              </a:cxnLst>
              <a:rect l="0" t="0" r="r" b="b"/>
              <a:pathLst>
                <a:path w="139" h="139">
                  <a:moveTo>
                    <a:pt x="139" y="139"/>
                  </a:moveTo>
                  <a:lnTo>
                    <a:pt x="69" y="0"/>
                  </a:lnTo>
                  <a:lnTo>
                    <a:pt x="0" y="139"/>
                  </a:lnTo>
                  <a:lnTo>
                    <a:pt x="139" y="139"/>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39" name="Freeform 41"/>
            <p:cNvSpPr>
              <a:spLocks/>
            </p:cNvSpPr>
            <p:nvPr/>
          </p:nvSpPr>
          <p:spPr bwMode="auto">
            <a:xfrm>
              <a:off x="3143" y="2578"/>
              <a:ext cx="70" cy="69"/>
            </a:xfrm>
            <a:custGeom>
              <a:avLst/>
              <a:gdLst/>
              <a:ahLst/>
              <a:cxnLst>
                <a:cxn ang="0">
                  <a:pos x="0" y="0"/>
                </a:cxn>
                <a:cxn ang="0">
                  <a:pos x="71" y="139"/>
                </a:cxn>
                <a:cxn ang="0">
                  <a:pos x="139" y="0"/>
                </a:cxn>
                <a:cxn ang="0">
                  <a:pos x="0" y="0"/>
                </a:cxn>
              </a:cxnLst>
              <a:rect l="0" t="0" r="r" b="b"/>
              <a:pathLst>
                <a:path w="139" h="139">
                  <a:moveTo>
                    <a:pt x="0" y="0"/>
                  </a:moveTo>
                  <a:lnTo>
                    <a:pt x="71" y="139"/>
                  </a:lnTo>
                  <a:lnTo>
                    <a:pt x="139" y="0"/>
                  </a:lnTo>
                  <a:lnTo>
                    <a:pt x="0" y="0"/>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grpSp>
      <p:grpSp>
        <p:nvGrpSpPr>
          <p:cNvPr id="5" name="Group 46"/>
          <p:cNvGrpSpPr>
            <a:grpSpLocks/>
          </p:cNvGrpSpPr>
          <p:nvPr/>
        </p:nvGrpSpPr>
        <p:grpSpPr bwMode="auto">
          <a:xfrm>
            <a:off x="2000250" y="2114029"/>
            <a:ext cx="1317625" cy="2049463"/>
            <a:chOff x="1843" y="1663"/>
            <a:chExt cx="830" cy="1291"/>
          </a:xfrm>
        </p:grpSpPr>
        <p:sp>
          <p:nvSpPr>
            <p:cNvPr id="41" name="Freeform 43"/>
            <p:cNvSpPr>
              <a:spLocks/>
            </p:cNvSpPr>
            <p:nvPr/>
          </p:nvSpPr>
          <p:spPr bwMode="auto">
            <a:xfrm>
              <a:off x="1874" y="1717"/>
              <a:ext cx="769" cy="1184"/>
            </a:xfrm>
            <a:custGeom>
              <a:avLst/>
              <a:gdLst/>
              <a:ahLst/>
              <a:cxnLst>
                <a:cxn ang="0">
                  <a:pos x="20" y="0"/>
                </a:cxn>
                <a:cxn ang="0">
                  <a:pos x="0" y="15"/>
                </a:cxn>
                <a:cxn ang="0">
                  <a:pos x="1517" y="2369"/>
                </a:cxn>
                <a:cxn ang="0">
                  <a:pos x="1538" y="2355"/>
                </a:cxn>
                <a:cxn ang="0">
                  <a:pos x="20" y="0"/>
                </a:cxn>
              </a:cxnLst>
              <a:rect l="0" t="0" r="r" b="b"/>
              <a:pathLst>
                <a:path w="1538" h="2369">
                  <a:moveTo>
                    <a:pt x="20" y="0"/>
                  </a:moveTo>
                  <a:lnTo>
                    <a:pt x="0" y="15"/>
                  </a:lnTo>
                  <a:lnTo>
                    <a:pt x="1517" y="2369"/>
                  </a:lnTo>
                  <a:lnTo>
                    <a:pt x="1538" y="2355"/>
                  </a:lnTo>
                  <a:lnTo>
                    <a:pt x="20" y="0"/>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42" name="Freeform 44"/>
            <p:cNvSpPr>
              <a:spLocks/>
            </p:cNvSpPr>
            <p:nvPr/>
          </p:nvSpPr>
          <p:spPr bwMode="auto">
            <a:xfrm>
              <a:off x="1843" y="1663"/>
              <a:ext cx="67" cy="77"/>
            </a:xfrm>
            <a:custGeom>
              <a:avLst/>
              <a:gdLst/>
              <a:ahLst/>
              <a:cxnLst>
                <a:cxn ang="0">
                  <a:pos x="135" y="79"/>
                </a:cxn>
                <a:cxn ang="0">
                  <a:pos x="0" y="0"/>
                </a:cxn>
                <a:cxn ang="0">
                  <a:pos x="18" y="154"/>
                </a:cxn>
                <a:cxn ang="0">
                  <a:pos x="135" y="79"/>
                </a:cxn>
              </a:cxnLst>
              <a:rect l="0" t="0" r="r" b="b"/>
              <a:pathLst>
                <a:path w="135" h="154">
                  <a:moveTo>
                    <a:pt x="135" y="79"/>
                  </a:moveTo>
                  <a:lnTo>
                    <a:pt x="0" y="0"/>
                  </a:lnTo>
                  <a:lnTo>
                    <a:pt x="18" y="154"/>
                  </a:lnTo>
                  <a:lnTo>
                    <a:pt x="135" y="79"/>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43" name="Freeform 45"/>
            <p:cNvSpPr>
              <a:spLocks/>
            </p:cNvSpPr>
            <p:nvPr/>
          </p:nvSpPr>
          <p:spPr bwMode="auto">
            <a:xfrm>
              <a:off x="2606" y="2877"/>
              <a:ext cx="67" cy="77"/>
            </a:xfrm>
            <a:custGeom>
              <a:avLst/>
              <a:gdLst/>
              <a:ahLst/>
              <a:cxnLst>
                <a:cxn ang="0">
                  <a:pos x="0" y="76"/>
                </a:cxn>
                <a:cxn ang="0">
                  <a:pos x="134" y="154"/>
                </a:cxn>
                <a:cxn ang="0">
                  <a:pos x="116" y="0"/>
                </a:cxn>
                <a:cxn ang="0">
                  <a:pos x="0" y="76"/>
                </a:cxn>
              </a:cxnLst>
              <a:rect l="0" t="0" r="r" b="b"/>
              <a:pathLst>
                <a:path w="134" h="154">
                  <a:moveTo>
                    <a:pt x="0" y="76"/>
                  </a:moveTo>
                  <a:lnTo>
                    <a:pt x="134" y="154"/>
                  </a:lnTo>
                  <a:lnTo>
                    <a:pt x="116" y="0"/>
                  </a:lnTo>
                  <a:lnTo>
                    <a:pt x="0" y="76"/>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grpSp>
      <p:grpSp>
        <p:nvGrpSpPr>
          <p:cNvPr id="6" name="Group 50"/>
          <p:cNvGrpSpPr>
            <a:grpSpLocks/>
          </p:cNvGrpSpPr>
          <p:nvPr/>
        </p:nvGrpSpPr>
        <p:grpSpPr bwMode="auto">
          <a:xfrm>
            <a:off x="3684588" y="1367904"/>
            <a:ext cx="1744662" cy="111125"/>
            <a:chOff x="2648" y="1277"/>
            <a:chExt cx="1099" cy="70"/>
          </a:xfrm>
        </p:grpSpPr>
        <p:sp>
          <p:nvSpPr>
            <p:cNvPr id="45" name="Rectangle 47"/>
            <p:cNvSpPr>
              <a:spLocks noChangeArrowheads="1"/>
            </p:cNvSpPr>
            <p:nvPr/>
          </p:nvSpPr>
          <p:spPr bwMode="auto">
            <a:xfrm>
              <a:off x="2716" y="1305"/>
              <a:ext cx="963" cy="13"/>
            </a:xfrm>
            <a:prstGeom prst="rect">
              <a:avLst/>
            </a:prstGeom>
            <a:solidFill>
              <a:srgbClr val="000000"/>
            </a:solidFill>
            <a:ln w="9525">
              <a:solidFill>
                <a:schemeClr val="bg1">
                  <a:lumMod val="50000"/>
                </a:schemeClr>
              </a:solidFill>
              <a:miter lim="800000"/>
              <a:headEnd/>
              <a:tailEnd/>
            </a:ln>
          </p:spPr>
          <p:txBody>
            <a:bodyPr/>
            <a:lstStyle/>
            <a:p>
              <a:pPr fontAlgn="auto">
                <a:spcBef>
                  <a:spcPts val="0"/>
                </a:spcBef>
                <a:spcAft>
                  <a:spcPts val="0"/>
                </a:spcAft>
                <a:defRPr/>
              </a:pPr>
              <a:endParaRPr lang="it-IT">
                <a:latin typeface="+mn-lt"/>
                <a:cs typeface="+mn-cs"/>
              </a:endParaRPr>
            </a:p>
          </p:txBody>
        </p:sp>
        <p:sp>
          <p:nvSpPr>
            <p:cNvPr id="46" name="Freeform 48"/>
            <p:cNvSpPr>
              <a:spLocks/>
            </p:cNvSpPr>
            <p:nvPr/>
          </p:nvSpPr>
          <p:spPr bwMode="auto">
            <a:xfrm>
              <a:off x="2648" y="1277"/>
              <a:ext cx="69" cy="69"/>
            </a:xfrm>
            <a:custGeom>
              <a:avLst/>
              <a:gdLst/>
              <a:ahLst/>
              <a:cxnLst>
                <a:cxn ang="0">
                  <a:pos x="139" y="0"/>
                </a:cxn>
                <a:cxn ang="0">
                  <a:pos x="0" y="71"/>
                </a:cxn>
                <a:cxn ang="0">
                  <a:pos x="139" y="139"/>
                </a:cxn>
                <a:cxn ang="0">
                  <a:pos x="139" y="0"/>
                </a:cxn>
              </a:cxnLst>
              <a:rect l="0" t="0" r="r" b="b"/>
              <a:pathLst>
                <a:path w="139" h="139">
                  <a:moveTo>
                    <a:pt x="139" y="0"/>
                  </a:moveTo>
                  <a:lnTo>
                    <a:pt x="0" y="71"/>
                  </a:lnTo>
                  <a:lnTo>
                    <a:pt x="139" y="139"/>
                  </a:lnTo>
                  <a:lnTo>
                    <a:pt x="139" y="0"/>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47" name="Freeform 49"/>
            <p:cNvSpPr>
              <a:spLocks/>
            </p:cNvSpPr>
            <p:nvPr/>
          </p:nvSpPr>
          <p:spPr bwMode="auto">
            <a:xfrm>
              <a:off x="3678" y="1277"/>
              <a:ext cx="69" cy="70"/>
            </a:xfrm>
            <a:custGeom>
              <a:avLst/>
              <a:gdLst/>
              <a:ahLst/>
              <a:cxnLst>
                <a:cxn ang="0">
                  <a:pos x="0" y="139"/>
                </a:cxn>
                <a:cxn ang="0">
                  <a:pos x="139" y="69"/>
                </a:cxn>
                <a:cxn ang="0">
                  <a:pos x="0" y="0"/>
                </a:cxn>
                <a:cxn ang="0">
                  <a:pos x="0" y="139"/>
                </a:cxn>
              </a:cxnLst>
              <a:rect l="0" t="0" r="r" b="b"/>
              <a:pathLst>
                <a:path w="139" h="139">
                  <a:moveTo>
                    <a:pt x="0" y="139"/>
                  </a:moveTo>
                  <a:lnTo>
                    <a:pt x="139" y="69"/>
                  </a:lnTo>
                  <a:lnTo>
                    <a:pt x="0" y="0"/>
                  </a:lnTo>
                  <a:lnTo>
                    <a:pt x="0" y="139"/>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grpSp>
      <p:grpSp>
        <p:nvGrpSpPr>
          <p:cNvPr id="8" name="Group 54"/>
          <p:cNvGrpSpPr>
            <a:grpSpLocks/>
          </p:cNvGrpSpPr>
          <p:nvPr/>
        </p:nvGrpSpPr>
        <p:grpSpPr bwMode="auto">
          <a:xfrm>
            <a:off x="5715000" y="2185467"/>
            <a:ext cx="1358900" cy="2049462"/>
            <a:chOff x="3709" y="1663"/>
            <a:chExt cx="856" cy="1291"/>
          </a:xfrm>
        </p:grpSpPr>
        <p:sp>
          <p:nvSpPr>
            <p:cNvPr id="49" name="Freeform 51"/>
            <p:cNvSpPr>
              <a:spLocks/>
            </p:cNvSpPr>
            <p:nvPr/>
          </p:nvSpPr>
          <p:spPr bwMode="auto">
            <a:xfrm>
              <a:off x="3741" y="1716"/>
              <a:ext cx="793" cy="1186"/>
            </a:xfrm>
            <a:custGeom>
              <a:avLst/>
              <a:gdLst/>
              <a:ahLst/>
              <a:cxnLst>
                <a:cxn ang="0">
                  <a:pos x="1587" y="14"/>
                </a:cxn>
                <a:cxn ang="0">
                  <a:pos x="1566" y="0"/>
                </a:cxn>
                <a:cxn ang="0">
                  <a:pos x="0" y="2358"/>
                </a:cxn>
                <a:cxn ang="0">
                  <a:pos x="21" y="2372"/>
                </a:cxn>
                <a:cxn ang="0">
                  <a:pos x="1587" y="14"/>
                </a:cxn>
              </a:cxnLst>
              <a:rect l="0" t="0" r="r" b="b"/>
              <a:pathLst>
                <a:path w="1587" h="2372">
                  <a:moveTo>
                    <a:pt x="1587" y="14"/>
                  </a:moveTo>
                  <a:lnTo>
                    <a:pt x="1566" y="0"/>
                  </a:lnTo>
                  <a:lnTo>
                    <a:pt x="0" y="2358"/>
                  </a:lnTo>
                  <a:lnTo>
                    <a:pt x="21" y="2372"/>
                  </a:lnTo>
                  <a:lnTo>
                    <a:pt x="1587" y="14"/>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50" name="Freeform 52"/>
            <p:cNvSpPr>
              <a:spLocks/>
            </p:cNvSpPr>
            <p:nvPr/>
          </p:nvSpPr>
          <p:spPr bwMode="auto">
            <a:xfrm>
              <a:off x="4498" y="1663"/>
              <a:ext cx="67" cy="78"/>
            </a:xfrm>
            <a:custGeom>
              <a:avLst/>
              <a:gdLst/>
              <a:ahLst/>
              <a:cxnLst>
                <a:cxn ang="0">
                  <a:pos x="115" y="155"/>
                </a:cxn>
                <a:cxn ang="0">
                  <a:pos x="134" y="0"/>
                </a:cxn>
                <a:cxn ang="0">
                  <a:pos x="0" y="79"/>
                </a:cxn>
                <a:cxn ang="0">
                  <a:pos x="115" y="155"/>
                </a:cxn>
              </a:cxnLst>
              <a:rect l="0" t="0" r="r" b="b"/>
              <a:pathLst>
                <a:path w="134" h="155">
                  <a:moveTo>
                    <a:pt x="115" y="155"/>
                  </a:moveTo>
                  <a:lnTo>
                    <a:pt x="134" y="0"/>
                  </a:lnTo>
                  <a:lnTo>
                    <a:pt x="0" y="79"/>
                  </a:lnTo>
                  <a:lnTo>
                    <a:pt x="115" y="155"/>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sp>
          <p:nvSpPr>
            <p:cNvPr id="51" name="Freeform 53"/>
            <p:cNvSpPr>
              <a:spLocks/>
            </p:cNvSpPr>
            <p:nvPr/>
          </p:nvSpPr>
          <p:spPr bwMode="auto">
            <a:xfrm>
              <a:off x="3709" y="2876"/>
              <a:ext cx="67" cy="78"/>
            </a:xfrm>
            <a:custGeom>
              <a:avLst/>
              <a:gdLst/>
              <a:ahLst/>
              <a:cxnLst>
                <a:cxn ang="0">
                  <a:pos x="19" y="0"/>
                </a:cxn>
                <a:cxn ang="0">
                  <a:pos x="0" y="155"/>
                </a:cxn>
                <a:cxn ang="0">
                  <a:pos x="134" y="77"/>
                </a:cxn>
                <a:cxn ang="0">
                  <a:pos x="19" y="0"/>
                </a:cxn>
              </a:cxnLst>
              <a:rect l="0" t="0" r="r" b="b"/>
              <a:pathLst>
                <a:path w="134" h="155">
                  <a:moveTo>
                    <a:pt x="19" y="0"/>
                  </a:moveTo>
                  <a:lnTo>
                    <a:pt x="0" y="155"/>
                  </a:lnTo>
                  <a:lnTo>
                    <a:pt x="134" y="77"/>
                  </a:lnTo>
                  <a:lnTo>
                    <a:pt x="19" y="0"/>
                  </a:lnTo>
                  <a:close/>
                </a:path>
              </a:pathLst>
            </a:custGeom>
            <a:solidFill>
              <a:srgbClr val="000000"/>
            </a:solidFill>
            <a:ln w="9525">
              <a:solidFill>
                <a:schemeClr val="bg1">
                  <a:lumMod val="50000"/>
                </a:schemeClr>
              </a:solidFill>
              <a:round/>
              <a:headEnd/>
              <a:tailEnd/>
            </a:ln>
          </p:spPr>
          <p:txBody>
            <a:bodyPr/>
            <a:lstStyle/>
            <a:p>
              <a:pPr fontAlgn="auto">
                <a:spcBef>
                  <a:spcPts val="0"/>
                </a:spcBef>
                <a:spcAft>
                  <a:spcPts val="0"/>
                </a:spcAft>
                <a:defRPr/>
              </a:pPr>
              <a:endParaRPr lang="it-IT">
                <a:latin typeface="+mn-lt"/>
                <a:cs typeface="+mn-cs"/>
              </a:endParaRPr>
            </a:p>
          </p:txBody>
        </p:sp>
      </p:grpSp>
      <p:sp>
        <p:nvSpPr>
          <p:cNvPr id="142352" name="Rectangle 59"/>
          <p:cNvSpPr>
            <a:spLocks noChangeArrowheads="1"/>
          </p:cNvSpPr>
          <p:nvPr/>
        </p:nvSpPr>
        <p:spPr bwMode="auto">
          <a:xfrm>
            <a:off x="3714750" y="190962"/>
            <a:ext cx="1643063" cy="861774"/>
          </a:xfrm>
          <a:prstGeom prst="rect">
            <a:avLst/>
          </a:prstGeom>
          <a:noFill/>
          <a:ln w="9525">
            <a:noFill/>
            <a:miter lim="800000"/>
            <a:headEnd/>
            <a:tailEnd/>
          </a:ln>
        </p:spPr>
        <p:txBody>
          <a:bodyPr lIns="0" tIns="0" rIns="0" bIns="0">
            <a:spAutoFit/>
          </a:bodyPr>
          <a:lstStyle/>
          <a:p>
            <a:pPr algn="ctr" eaLnBrk="0" hangingPunct="0"/>
            <a:r>
              <a:rPr lang="it-IT" sz="1400" dirty="0" err="1">
                <a:solidFill>
                  <a:srgbClr val="000000"/>
                </a:solidFill>
                <a:latin typeface="Times New Roman" pitchFamily="18" charset="0"/>
              </a:rPr>
              <a:t>Forms</a:t>
            </a:r>
            <a:r>
              <a:rPr lang="it-IT" sz="1400" dirty="0">
                <a:solidFill>
                  <a:srgbClr val="000000"/>
                </a:solidFill>
                <a:latin typeface="Times New Roman" pitchFamily="18" charset="0"/>
              </a:rPr>
              <a:t> </a:t>
            </a:r>
            <a:r>
              <a:rPr lang="it-IT" sz="1400" dirty="0" err="1">
                <a:solidFill>
                  <a:srgbClr val="000000"/>
                </a:solidFill>
                <a:latin typeface="Times New Roman" pitchFamily="18" charset="0"/>
              </a:rPr>
              <a:t>of</a:t>
            </a:r>
            <a:r>
              <a:rPr lang="it-IT" sz="1400" dirty="0">
                <a:solidFill>
                  <a:srgbClr val="000000"/>
                </a:solidFill>
                <a:latin typeface="Times New Roman" pitchFamily="18" charset="0"/>
              </a:rPr>
              <a:t> </a:t>
            </a:r>
          </a:p>
          <a:p>
            <a:pPr algn="ctr" eaLnBrk="0" hangingPunct="0"/>
            <a:r>
              <a:rPr lang="it-IT" sz="1400" b="1" dirty="0">
                <a:solidFill>
                  <a:srgbClr val="000000"/>
                </a:solidFill>
                <a:latin typeface="Times New Roman" pitchFamily="18" charset="0"/>
              </a:rPr>
              <a:t>Service </a:t>
            </a:r>
            <a:r>
              <a:rPr lang="it-IT" sz="1400" b="1" dirty="0" err="1">
                <a:solidFill>
                  <a:srgbClr val="000000"/>
                </a:solidFill>
                <a:latin typeface="Times New Roman" pitchFamily="18" charset="0"/>
              </a:rPr>
              <a:t>Relationship</a:t>
            </a:r>
            <a:endParaRPr lang="it-IT" sz="1400" b="1" dirty="0">
              <a:solidFill>
                <a:srgbClr val="000000"/>
              </a:solidFill>
              <a:latin typeface="Times New Roman" pitchFamily="18" charset="0"/>
            </a:endParaRPr>
          </a:p>
          <a:p>
            <a:pPr algn="ctr" eaLnBrk="0" hangingPunct="0"/>
            <a:r>
              <a:rPr lang="it-IT" sz="1400" dirty="0">
                <a:solidFill>
                  <a:srgbClr val="000000"/>
                </a:solidFill>
                <a:latin typeface="Times New Roman" pitchFamily="18" charset="0"/>
              </a:rPr>
              <a:t>(A &amp; B </a:t>
            </a:r>
            <a:r>
              <a:rPr lang="it-IT" sz="1400" dirty="0" err="1">
                <a:solidFill>
                  <a:srgbClr val="000000"/>
                </a:solidFill>
                <a:latin typeface="Times New Roman" pitchFamily="18" charset="0"/>
              </a:rPr>
              <a:t>co-create</a:t>
            </a:r>
            <a:r>
              <a:rPr lang="it-IT" sz="1400" dirty="0">
                <a:solidFill>
                  <a:srgbClr val="000000"/>
                </a:solidFill>
                <a:latin typeface="Times New Roman" pitchFamily="18" charset="0"/>
              </a:rPr>
              <a:t> </a:t>
            </a:r>
            <a:r>
              <a:rPr lang="it-IT" sz="1400" dirty="0" err="1">
                <a:solidFill>
                  <a:srgbClr val="000000"/>
                </a:solidFill>
                <a:latin typeface="Times New Roman" pitchFamily="18" charset="0"/>
              </a:rPr>
              <a:t>value</a:t>
            </a:r>
            <a:r>
              <a:rPr lang="it-IT" sz="1400" dirty="0">
                <a:solidFill>
                  <a:srgbClr val="000000"/>
                </a:solidFill>
                <a:latin typeface="Times New Roman" pitchFamily="18" charset="0"/>
              </a:rPr>
              <a:t>)</a:t>
            </a:r>
            <a:endParaRPr lang="it-IT" sz="1400" dirty="0">
              <a:latin typeface="Times New Roman" pitchFamily="18" charset="0"/>
            </a:endParaRPr>
          </a:p>
        </p:txBody>
      </p:sp>
      <p:sp>
        <p:nvSpPr>
          <p:cNvPr id="142353" name="Rectangle 60"/>
          <p:cNvSpPr>
            <a:spLocks noChangeArrowheads="1"/>
          </p:cNvSpPr>
          <p:nvPr/>
        </p:nvSpPr>
        <p:spPr bwMode="auto">
          <a:xfrm>
            <a:off x="2901950" y="4747692"/>
            <a:ext cx="2744788" cy="657225"/>
          </a:xfrm>
          <a:prstGeom prst="rect">
            <a:avLst/>
          </a:prstGeom>
          <a:noFill/>
          <a:ln w="9525">
            <a:noFill/>
            <a:miter lim="800000"/>
            <a:headEnd/>
            <a:tailEnd/>
          </a:ln>
        </p:spPr>
        <p:txBody>
          <a:bodyPr/>
          <a:lstStyle/>
          <a:p>
            <a:endParaRPr lang="it-IT">
              <a:latin typeface="Calibri" pitchFamily="34" charset="0"/>
            </a:endParaRPr>
          </a:p>
        </p:txBody>
      </p:sp>
      <p:sp>
        <p:nvSpPr>
          <p:cNvPr id="142354" name="Rectangle 59"/>
          <p:cNvSpPr>
            <a:spLocks noChangeArrowheads="1"/>
          </p:cNvSpPr>
          <p:nvPr/>
        </p:nvSpPr>
        <p:spPr bwMode="auto">
          <a:xfrm>
            <a:off x="357188" y="3042717"/>
            <a:ext cx="2071687" cy="1108075"/>
          </a:xfrm>
          <a:prstGeom prst="rect">
            <a:avLst/>
          </a:prstGeom>
          <a:noFill/>
          <a:ln w="9525">
            <a:noFill/>
            <a:miter lim="800000"/>
            <a:headEnd/>
            <a:tailEnd/>
          </a:ln>
        </p:spPr>
        <p:txBody>
          <a:bodyPr lIns="0" tIns="0" rIns="0" bIns="0">
            <a:spAutoFit/>
          </a:bodyPr>
          <a:lstStyle/>
          <a:p>
            <a:pPr algn="ctr" eaLnBrk="0" hangingPunct="0"/>
            <a:r>
              <a:rPr lang="it-IT">
                <a:solidFill>
                  <a:srgbClr val="000000"/>
                </a:solidFill>
                <a:latin typeface="Times New Roman" pitchFamily="18" charset="0"/>
              </a:rPr>
              <a:t>Forms of </a:t>
            </a:r>
          </a:p>
          <a:p>
            <a:pPr algn="ctr" eaLnBrk="0" hangingPunct="0"/>
            <a:r>
              <a:rPr lang="it-IT" b="1">
                <a:solidFill>
                  <a:srgbClr val="000000"/>
                </a:solidFill>
                <a:latin typeface="Times New Roman" pitchFamily="18" charset="0"/>
              </a:rPr>
              <a:t>Responsability Relationship</a:t>
            </a:r>
          </a:p>
          <a:p>
            <a:pPr algn="ctr" eaLnBrk="0" hangingPunct="0"/>
            <a:r>
              <a:rPr lang="it-IT">
                <a:solidFill>
                  <a:srgbClr val="000000"/>
                </a:solidFill>
                <a:latin typeface="Times New Roman" pitchFamily="18" charset="0"/>
              </a:rPr>
              <a:t>(A on C)</a:t>
            </a:r>
            <a:endParaRPr lang="it-IT">
              <a:latin typeface="Times New Roman" pitchFamily="18" charset="0"/>
            </a:endParaRPr>
          </a:p>
        </p:txBody>
      </p:sp>
      <p:sp>
        <p:nvSpPr>
          <p:cNvPr id="142355" name="Rectangle 59"/>
          <p:cNvSpPr>
            <a:spLocks noChangeArrowheads="1"/>
          </p:cNvSpPr>
          <p:nvPr/>
        </p:nvSpPr>
        <p:spPr bwMode="auto">
          <a:xfrm>
            <a:off x="6643688" y="2971279"/>
            <a:ext cx="2071687" cy="1108075"/>
          </a:xfrm>
          <a:prstGeom prst="rect">
            <a:avLst/>
          </a:prstGeom>
          <a:noFill/>
          <a:ln w="9525">
            <a:noFill/>
            <a:miter lim="800000"/>
            <a:headEnd/>
            <a:tailEnd/>
          </a:ln>
        </p:spPr>
        <p:txBody>
          <a:bodyPr lIns="0" tIns="0" rIns="0" bIns="0">
            <a:spAutoFit/>
          </a:bodyPr>
          <a:lstStyle/>
          <a:p>
            <a:pPr algn="ctr" eaLnBrk="0" hangingPunct="0"/>
            <a:r>
              <a:rPr lang="it-IT">
                <a:solidFill>
                  <a:srgbClr val="000000"/>
                </a:solidFill>
                <a:latin typeface="Times New Roman" pitchFamily="18" charset="0"/>
              </a:rPr>
              <a:t>Forms of </a:t>
            </a:r>
          </a:p>
          <a:p>
            <a:pPr algn="ctr" eaLnBrk="0" hangingPunct="0"/>
            <a:r>
              <a:rPr lang="it-IT" b="1">
                <a:solidFill>
                  <a:srgbClr val="000000"/>
                </a:solidFill>
                <a:latin typeface="Times New Roman" pitchFamily="18" charset="0"/>
              </a:rPr>
              <a:t>Ownership Relationship</a:t>
            </a:r>
          </a:p>
          <a:p>
            <a:pPr algn="ctr" eaLnBrk="0" hangingPunct="0"/>
            <a:r>
              <a:rPr lang="it-IT">
                <a:solidFill>
                  <a:srgbClr val="000000"/>
                </a:solidFill>
                <a:latin typeface="Times New Roman" pitchFamily="18" charset="0"/>
              </a:rPr>
              <a:t>(B on C)</a:t>
            </a:r>
            <a:endParaRPr lang="it-IT">
              <a:latin typeface="Times New Roman" pitchFamily="18" charset="0"/>
            </a:endParaRPr>
          </a:p>
        </p:txBody>
      </p:sp>
      <p:sp>
        <p:nvSpPr>
          <p:cNvPr id="142356" name="Rectangle 59"/>
          <p:cNvSpPr>
            <a:spLocks noChangeArrowheads="1"/>
          </p:cNvSpPr>
          <p:nvPr/>
        </p:nvSpPr>
        <p:spPr bwMode="auto">
          <a:xfrm>
            <a:off x="3429000" y="2471217"/>
            <a:ext cx="2071688" cy="1108075"/>
          </a:xfrm>
          <a:prstGeom prst="rect">
            <a:avLst/>
          </a:prstGeom>
          <a:noFill/>
          <a:ln w="9525">
            <a:noFill/>
            <a:miter lim="800000"/>
            <a:headEnd/>
            <a:tailEnd/>
          </a:ln>
        </p:spPr>
        <p:txBody>
          <a:bodyPr lIns="0" tIns="0" rIns="0" bIns="0">
            <a:spAutoFit/>
          </a:bodyPr>
          <a:lstStyle/>
          <a:p>
            <a:pPr algn="ctr" eaLnBrk="0" hangingPunct="0"/>
            <a:r>
              <a:rPr lang="it-IT">
                <a:solidFill>
                  <a:srgbClr val="000000"/>
                </a:solidFill>
                <a:latin typeface="Times New Roman" pitchFamily="18" charset="0"/>
              </a:rPr>
              <a:t>Forms of </a:t>
            </a:r>
          </a:p>
          <a:p>
            <a:pPr algn="ctr" eaLnBrk="0" hangingPunct="0"/>
            <a:r>
              <a:rPr lang="it-IT" b="1">
                <a:solidFill>
                  <a:srgbClr val="000000"/>
                </a:solidFill>
                <a:latin typeface="Times New Roman" pitchFamily="18" charset="0"/>
              </a:rPr>
              <a:t>Service </a:t>
            </a:r>
          </a:p>
          <a:p>
            <a:pPr algn="ctr" eaLnBrk="0" hangingPunct="0"/>
            <a:r>
              <a:rPr lang="it-IT" b="1">
                <a:solidFill>
                  <a:srgbClr val="000000"/>
                </a:solidFill>
                <a:latin typeface="Times New Roman" pitchFamily="18" charset="0"/>
              </a:rPr>
              <a:t>Interventions</a:t>
            </a:r>
          </a:p>
          <a:p>
            <a:pPr algn="ctr" eaLnBrk="0" hangingPunct="0"/>
            <a:r>
              <a:rPr lang="it-IT">
                <a:solidFill>
                  <a:srgbClr val="000000"/>
                </a:solidFill>
                <a:latin typeface="Times New Roman" pitchFamily="18" charset="0"/>
              </a:rPr>
              <a:t>(A on C, B on C)</a:t>
            </a:r>
            <a:endParaRPr lang="it-IT">
              <a:latin typeface="Times New Roman" pitchFamily="18" charset="0"/>
            </a:endParaRPr>
          </a:p>
        </p:txBody>
      </p:sp>
      <p:sp>
        <p:nvSpPr>
          <p:cNvPr id="142357" name="Rectangle 14"/>
          <p:cNvSpPr>
            <a:spLocks noChangeArrowheads="1"/>
          </p:cNvSpPr>
          <p:nvPr/>
        </p:nvSpPr>
        <p:spPr bwMode="auto">
          <a:xfrm>
            <a:off x="3241675" y="4542904"/>
            <a:ext cx="2616200" cy="1754188"/>
          </a:xfrm>
          <a:prstGeom prst="rect">
            <a:avLst/>
          </a:prstGeom>
          <a:noFill/>
          <a:ln w="9525">
            <a:noFill/>
            <a:miter lim="800000"/>
            <a:headEnd/>
            <a:tailEnd/>
          </a:ln>
        </p:spPr>
        <p:txBody>
          <a:bodyPr wrap="none" lIns="0" tIns="0" rIns="0" bIns="0">
            <a:spAutoFit/>
          </a:bodyPr>
          <a:lstStyle/>
          <a:p>
            <a:pPr marL="342900" indent="-342900" eaLnBrk="0" hangingPunct="0"/>
            <a:r>
              <a:rPr lang="it-IT" sz="2400" b="1">
                <a:solidFill>
                  <a:srgbClr val="000000"/>
                </a:solidFill>
                <a:latin typeface="Times New Roman" pitchFamily="18" charset="0"/>
              </a:rPr>
              <a:t>C. Service Target</a:t>
            </a:r>
          </a:p>
          <a:p>
            <a:pPr marL="342900" indent="-342900" eaLnBrk="0" hangingPunct="0"/>
            <a:endParaRPr lang="it-IT" b="1">
              <a:solidFill>
                <a:srgbClr val="000000"/>
              </a:solidFill>
              <a:latin typeface="Times New Roman" pitchFamily="18" charset="0"/>
            </a:endParaRPr>
          </a:p>
          <a:p>
            <a:pPr marL="342900" indent="-342900" eaLnBrk="0" hangingPunct="0"/>
            <a:r>
              <a:rPr lang="it-IT">
                <a:solidFill>
                  <a:srgbClr val="000000"/>
                </a:solidFill>
                <a:latin typeface="Times New Roman" pitchFamily="18" charset="0"/>
              </a:rPr>
              <a:t>People</a:t>
            </a:r>
          </a:p>
          <a:p>
            <a:pPr marL="342900" indent="-342900" eaLnBrk="0" hangingPunct="0"/>
            <a:r>
              <a:rPr lang="it-IT">
                <a:solidFill>
                  <a:srgbClr val="000000"/>
                </a:solidFill>
                <a:latin typeface="Times New Roman" pitchFamily="18" charset="0"/>
              </a:rPr>
              <a:t>Business</a:t>
            </a:r>
          </a:p>
          <a:p>
            <a:pPr marL="342900" indent="-342900" eaLnBrk="0" hangingPunct="0"/>
            <a:r>
              <a:rPr lang="it-IT">
                <a:solidFill>
                  <a:srgbClr val="000000"/>
                </a:solidFill>
                <a:latin typeface="Times New Roman" pitchFamily="18" charset="0"/>
              </a:rPr>
              <a:t>Products</a:t>
            </a:r>
          </a:p>
          <a:p>
            <a:pPr marL="342900" indent="-342900" eaLnBrk="0" hangingPunct="0"/>
            <a:r>
              <a:rPr lang="it-IT">
                <a:solidFill>
                  <a:srgbClr val="000000"/>
                </a:solidFill>
                <a:latin typeface="Times New Roman" pitchFamily="18" charset="0"/>
              </a:rPr>
              <a:t>Information and Knowledge</a:t>
            </a:r>
          </a:p>
        </p:txBody>
      </p:sp>
      <p:sp>
        <p:nvSpPr>
          <p:cNvPr id="109" name="Rectangle 10"/>
          <p:cNvSpPr>
            <a:spLocks noChangeArrowheads="1"/>
          </p:cNvSpPr>
          <p:nvPr/>
        </p:nvSpPr>
        <p:spPr bwMode="auto">
          <a:xfrm>
            <a:off x="125362" y="185202"/>
            <a:ext cx="3446506" cy="1782797"/>
          </a:xfrm>
          <a:prstGeom prst="rect">
            <a:avLst/>
          </a:prstGeom>
          <a:solidFill>
            <a:schemeClr val="accent6">
              <a:lumMod val="75000"/>
              <a:alpha val="39000"/>
            </a:schemeClr>
          </a:solidFill>
          <a:ln>
            <a:solidFill>
              <a:schemeClr val="tx1">
                <a:lumMod val="50000"/>
                <a:lumOff val="50000"/>
              </a:schemeClr>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b="1" dirty="0"/>
          </a:p>
        </p:txBody>
      </p:sp>
      <p:sp>
        <p:nvSpPr>
          <p:cNvPr id="110" name="Rectangle 10"/>
          <p:cNvSpPr>
            <a:spLocks noChangeArrowheads="1"/>
          </p:cNvSpPr>
          <p:nvPr/>
        </p:nvSpPr>
        <p:spPr bwMode="auto">
          <a:xfrm>
            <a:off x="5554650" y="185202"/>
            <a:ext cx="3446506" cy="1782797"/>
          </a:xfrm>
          <a:prstGeom prst="rect">
            <a:avLst/>
          </a:prstGeom>
          <a:solidFill>
            <a:schemeClr val="accent6">
              <a:lumMod val="75000"/>
              <a:alpha val="39000"/>
            </a:schemeClr>
          </a:solidFill>
          <a:ln>
            <a:solidFill>
              <a:schemeClr val="tx1">
                <a:lumMod val="50000"/>
                <a:lumOff val="50000"/>
              </a:schemeClr>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b="1" dirty="0"/>
          </a:p>
        </p:txBody>
      </p:sp>
      <p:sp>
        <p:nvSpPr>
          <p:cNvPr id="11" name="Rectangle 14"/>
          <p:cNvSpPr>
            <a:spLocks noChangeArrowheads="1"/>
          </p:cNvSpPr>
          <p:nvPr/>
        </p:nvSpPr>
        <p:spPr bwMode="auto">
          <a:xfrm>
            <a:off x="642938" y="372542"/>
            <a:ext cx="2533650" cy="1477962"/>
          </a:xfrm>
          <a:prstGeom prst="rect">
            <a:avLst/>
          </a:prstGeom>
          <a:noFill/>
          <a:ln w="9525">
            <a:noFill/>
            <a:miter lim="800000"/>
            <a:headEnd/>
            <a:tailEnd/>
          </a:ln>
        </p:spPr>
        <p:txBody>
          <a:bodyPr wrap="none" lIns="0" tIns="0" rIns="0" bIns="0">
            <a:spAutoFit/>
          </a:bodyPr>
          <a:lstStyle/>
          <a:p>
            <a:pPr marL="342900" indent="-342900" eaLnBrk="0" fontAlgn="auto" hangingPunct="0">
              <a:spcBef>
                <a:spcPts val="0"/>
              </a:spcBef>
              <a:spcAft>
                <a:spcPts val="0"/>
              </a:spcAft>
              <a:buFontTx/>
              <a:buAutoNum type="alphaUcPeriod"/>
              <a:defRPr/>
            </a:pPr>
            <a:r>
              <a:rPr lang="it-IT" sz="2400" b="1" dirty="0">
                <a:solidFill>
                  <a:srgbClr val="000000"/>
                </a:solidFill>
                <a:latin typeface="Times New Roman" pitchFamily="18" charset="0"/>
              </a:rPr>
              <a:t>Service Provider</a:t>
            </a:r>
          </a:p>
          <a:p>
            <a:pPr marL="342900" indent="-342900" eaLnBrk="0" fontAlgn="auto" hangingPunct="0">
              <a:spcBef>
                <a:spcPts val="0"/>
              </a:spcBef>
              <a:spcAft>
                <a:spcPts val="0"/>
              </a:spcAft>
              <a:defRPr/>
            </a:pPr>
            <a:endParaRPr lang="it-IT" b="1" dirty="0">
              <a:solidFill>
                <a:srgbClr val="000000"/>
              </a:solidFill>
              <a:latin typeface="Times New Roman" pitchFamily="18" charset="0"/>
            </a:endParaRPr>
          </a:p>
          <a:p>
            <a:pPr marL="514350" indent="-514350" eaLnBrk="0" fontAlgn="auto" hangingPunct="0">
              <a:spcBef>
                <a:spcPts val="0"/>
              </a:spcBef>
              <a:spcAft>
                <a:spcPts val="0"/>
              </a:spcAft>
              <a:defRPr/>
            </a:pPr>
            <a:r>
              <a:rPr lang="it-IT" dirty="0" err="1">
                <a:solidFill>
                  <a:srgbClr val="000000"/>
                </a:solidFill>
                <a:latin typeface="Times New Roman" pitchFamily="18" charset="0"/>
              </a:rPr>
              <a:t>Individual</a:t>
            </a:r>
            <a:endParaRPr lang="it-IT" dirty="0">
              <a:solidFill>
                <a:srgbClr val="000000"/>
              </a:solidFill>
              <a:latin typeface="Times New Roman" pitchFamily="18" charset="0"/>
            </a:endParaRPr>
          </a:p>
          <a:p>
            <a:pPr marL="514350" indent="-514350" eaLnBrk="0" fontAlgn="auto" hangingPunct="0">
              <a:spcBef>
                <a:spcPts val="0"/>
              </a:spcBef>
              <a:spcAft>
                <a:spcPts val="0"/>
              </a:spcAft>
              <a:defRPr/>
            </a:pPr>
            <a:r>
              <a:rPr lang="it-IT" dirty="0" err="1">
                <a:solidFill>
                  <a:srgbClr val="000000"/>
                </a:solidFill>
                <a:latin typeface="Times New Roman" pitchFamily="18" charset="0"/>
              </a:rPr>
              <a:t>Organization</a:t>
            </a:r>
            <a:endParaRPr lang="it-IT" dirty="0">
              <a:solidFill>
                <a:srgbClr val="000000"/>
              </a:solidFill>
              <a:latin typeface="Times New Roman" pitchFamily="18" charset="0"/>
            </a:endParaRPr>
          </a:p>
          <a:p>
            <a:pPr marL="514350" indent="-514350" eaLnBrk="0" fontAlgn="auto" hangingPunct="0">
              <a:spcBef>
                <a:spcPts val="0"/>
              </a:spcBef>
              <a:spcAft>
                <a:spcPts val="0"/>
              </a:spcAft>
              <a:defRPr/>
            </a:pPr>
            <a:r>
              <a:rPr lang="it-IT" dirty="0">
                <a:solidFill>
                  <a:srgbClr val="000000"/>
                </a:solidFill>
                <a:latin typeface="Times New Roman" pitchFamily="18" charset="0"/>
              </a:rPr>
              <a:t>Public or Private</a:t>
            </a:r>
            <a:endParaRPr lang="it-IT" dirty="0">
              <a:latin typeface="Times New Roman" pitchFamily="18" charset="0"/>
            </a:endParaRPr>
          </a:p>
        </p:txBody>
      </p:sp>
      <p:cxnSp>
        <p:nvCxnSpPr>
          <p:cNvPr id="112" name="Connettore 1 111"/>
          <p:cNvCxnSpPr/>
          <p:nvPr/>
        </p:nvCxnSpPr>
        <p:spPr>
          <a:xfrm>
            <a:off x="3357563" y="3685654"/>
            <a:ext cx="2286000" cy="158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6" name="Rectangle 14"/>
          <p:cNvSpPr>
            <a:spLocks noChangeArrowheads="1"/>
          </p:cNvSpPr>
          <p:nvPr/>
        </p:nvSpPr>
        <p:spPr bwMode="auto">
          <a:xfrm>
            <a:off x="6164263" y="328092"/>
            <a:ext cx="2193925" cy="1477962"/>
          </a:xfrm>
          <a:prstGeom prst="rect">
            <a:avLst/>
          </a:prstGeom>
          <a:noFill/>
          <a:ln w="9525">
            <a:noFill/>
            <a:miter lim="800000"/>
            <a:headEnd/>
            <a:tailEnd/>
          </a:ln>
        </p:spPr>
        <p:txBody>
          <a:bodyPr wrap="none" lIns="0" tIns="0" rIns="0" bIns="0">
            <a:spAutoFit/>
          </a:bodyPr>
          <a:lstStyle/>
          <a:p>
            <a:pPr marL="342900" indent="-342900" eaLnBrk="0" fontAlgn="auto" hangingPunct="0">
              <a:spcBef>
                <a:spcPts val="0"/>
              </a:spcBef>
              <a:spcAft>
                <a:spcPts val="0"/>
              </a:spcAft>
              <a:defRPr/>
            </a:pPr>
            <a:r>
              <a:rPr lang="it-IT" sz="2400" b="1" dirty="0">
                <a:solidFill>
                  <a:srgbClr val="000000"/>
                </a:solidFill>
                <a:latin typeface="Times New Roman" pitchFamily="18" charset="0"/>
              </a:rPr>
              <a:t>B. Service Client</a:t>
            </a:r>
          </a:p>
          <a:p>
            <a:pPr marL="342900" indent="-342900" eaLnBrk="0" fontAlgn="auto" hangingPunct="0">
              <a:spcBef>
                <a:spcPts val="0"/>
              </a:spcBef>
              <a:spcAft>
                <a:spcPts val="0"/>
              </a:spcAft>
              <a:defRPr/>
            </a:pPr>
            <a:endParaRPr lang="it-IT" b="1" dirty="0">
              <a:solidFill>
                <a:srgbClr val="000000"/>
              </a:solidFill>
              <a:latin typeface="Times New Roman" pitchFamily="18" charset="0"/>
            </a:endParaRPr>
          </a:p>
          <a:p>
            <a:pPr marL="514350" indent="-514350" eaLnBrk="0" fontAlgn="auto" hangingPunct="0">
              <a:spcBef>
                <a:spcPts val="0"/>
              </a:spcBef>
              <a:spcAft>
                <a:spcPts val="0"/>
              </a:spcAft>
              <a:defRPr/>
            </a:pPr>
            <a:r>
              <a:rPr lang="it-IT" dirty="0" err="1">
                <a:solidFill>
                  <a:srgbClr val="000000"/>
                </a:solidFill>
                <a:latin typeface="Times New Roman" pitchFamily="18" charset="0"/>
              </a:rPr>
              <a:t>Individual</a:t>
            </a:r>
            <a:endParaRPr lang="it-IT" dirty="0">
              <a:solidFill>
                <a:srgbClr val="000000"/>
              </a:solidFill>
              <a:latin typeface="Times New Roman" pitchFamily="18" charset="0"/>
            </a:endParaRPr>
          </a:p>
          <a:p>
            <a:pPr marL="514350" indent="-514350" eaLnBrk="0" fontAlgn="auto" hangingPunct="0">
              <a:spcBef>
                <a:spcPts val="0"/>
              </a:spcBef>
              <a:spcAft>
                <a:spcPts val="0"/>
              </a:spcAft>
              <a:defRPr/>
            </a:pPr>
            <a:r>
              <a:rPr lang="it-IT" dirty="0" err="1">
                <a:solidFill>
                  <a:srgbClr val="000000"/>
                </a:solidFill>
                <a:latin typeface="Times New Roman" pitchFamily="18" charset="0"/>
              </a:rPr>
              <a:t>Organization</a:t>
            </a:r>
            <a:endParaRPr lang="it-IT" dirty="0">
              <a:solidFill>
                <a:srgbClr val="000000"/>
              </a:solidFill>
              <a:latin typeface="Times New Roman" pitchFamily="18" charset="0"/>
            </a:endParaRPr>
          </a:p>
          <a:p>
            <a:pPr marL="514350" indent="-514350" eaLnBrk="0" fontAlgn="auto" hangingPunct="0">
              <a:spcBef>
                <a:spcPts val="0"/>
              </a:spcBef>
              <a:spcAft>
                <a:spcPts val="0"/>
              </a:spcAft>
              <a:defRPr/>
            </a:pPr>
            <a:r>
              <a:rPr lang="it-IT" dirty="0">
                <a:solidFill>
                  <a:srgbClr val="000000"/>
                </a:solidFill>
                <a:latin typeface="Times New Roman" pitchFamily="18" charset="0"/>
              </a:rPr>
              <a:t>Public or Private</a:t>
            </a:r>
            <a:endParaRPr lang="it-IT" dirty="0">
              <a:latin typeface="Times New Roman" pitchFamily="18" charset="0"/>
            </a:endParaRPr>
          </a:p>
        </p:txBody>
      </p:sp>
      <p:sp>
        <p:nvSpPr>
          <p:cNvPr id="44" name="Segnaposto numero diapositiva 12"/>
          <p:cNvSpPr txBox="1">
            <a:spLocks/>
          </p:cNvSpPr>
          <p:nvPr/>
        </p:nvSpPr>
        <p:spPr>
          <a:xfrm rot="20399143">
            <a:off x="6802304" y="6519395"/>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16</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2767288">
            <a:off x="899319" y="1875631"/>
            <a:ext cx="3578225" cy="3459163"/>
          </a:xfrm>
          <a:prstGeom prst="rect">
            <a:avLst/>
          </a:prstGeom>
          <a:noFill/>
          <a:ln w="9525">
            <a:noFill/>
            <a:miter lim="800000"/>
            <a:headEnd/>
            <a:tailEnd/>
          </a:ln>
        </p:spPr>
      </p:pic>
      <p:pic>
        <p:nvPicPr>
          <p:cNvPr id="20483" name="Picture 1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rot="2654913">
            <a:off x="4672013" y="1804988"/>
            <a:ext cx="3621087" cy="3500437"/>
          </a:xfrm>
          <a:prstGeom prst="rect">
            <a:avLst/>
          </a:prstGeom>
          <a:noFill/>
          <a:ln w="9525">
            <a:noFill/>
            <a:miter lim="800000"/>
            <a:headEnd/>
            <a:tailEnd/>
          </a:ln>
        </p:spPr>
      </p:pic>
      <p:sp>
        <p:nvSpPr>
          <p:cNvPr id="20484" name="CasellaDiTesto 7"/>
          <p:cNvSpPr txBox="1">
            <a:spLocks noChangeArrowheads="1"/>
          </p:cNvSpPr>
          <p:nvPr/>
        </p:nvSpPr>
        <p:spPr bwMode="auto">
          <a:xfrm>
            <a:off x="5372100" y="3270250"/>
            <a:ext cx="2143125" cy="400050"/>
          </a:xfrm>
          <a:prstGeom prst="rect">
            <a:avLst/>
          </a:prstGeom>
          <a:noFill/>
          <a:ln w="9525">
            <a:noFill/>
            <a:miter lim="800000"/>
            <a:headEnd/>
            <a:tailEnd/>
          </a:ln>
        </p:spPr>
        <p:txBody>
          <a:bodyPr>
            <a:spAutoFit/>
          </a:bodyPr>
          <a:lstStyle/>
          <a:p>
            <a:pPr algn="ctr"/>
            <a:r>
              <a:rPr lang="it-IT" sz="2000" b="1">
                <a:latin typeface="Calibri" pitchFamily="34" charset="0"/>
              </a:rPr>
              <a:t>Service Innovation</a:t>
            </a:r>
          </a:p>
        </p:txBody>
      </p:sp>
      <p:sp>
        <p:nvSpPr>
          <p:cNvPr id="20485" name="CasellaDiTesto 7"/>
          <p:cNvSpPr txBox="1">
            <a:spLocks noChangeArrowheads="1"/>
          </p:cNvSpPr>
          <p:nvPr/>
        </p:nvSpPr>
        <p:spPr bwMode="auto">
          <a:xfrm>
            <a:off x="1443038" y="3400425"/>
            <a:ext cx="2428875" cy="369888"/>
          </a:xfrm>
          <a:prstGeom prst="rect">
            <a:avLst/>
          </a:prstGeom>
          <a:noFill/>
          <a:ln w="9525">
            <a:noFill/>
            <a:miter lim="800000"/>
            <a:headEnd/>
            <a:tailEnd/>
          </a:ln>
        </p:spPr>
        <p:txBody>
          <a:bodyPr>
            <a:spAutoFit/>
          </a:bodyPr>
          <a:lstStyle/>
          <a:p>
            <a:pPr algn="ctr"/>
            <a:r>
              <a:rPr lang="it-IT" b="1">
                <a:latin typeface="Calibri" pitchFamily="34" charset="0"/>
              </a:rPr>
              <a:t>Quality Management</a:t>
            </a:r>
          </a:p>
        </p:txBody>
      </p:sp>
      <p:sp>
        <p:nvSpPr>
          <p:cNvPr id="8" name="Rettangolo 7"/>
          <p:cNvSpPr/>
          <p:nvPr/>
        </p:nvSpPr>
        <p:spPr>
          <a:xfrm rot="18819514">
            <a:off x="4117182" y="3121819"/>
            <a:ext cx="893762" cy="863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9" name="Ovale 8"/>
          <p:cNvSpPr/>
          <p:nvPr/>
        </p:nvSpPr>
        <p:spPr>
          <a:xfrm>
            <a:off x="4443413" y="3413125"/>
            <a:ext cx="214312" cy="214313"/>
          </a:xfrm>
          <a:prstGeom prst="ellipse">
            <a:avLst/>
          </a:prstGeom>
          <a:solidFill>
            <a:schemeClr val="accent6">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cxnSp>
        <p:nvCxnSpPr>
          <p:cNvPr id="11" name="Connettore 2 10"/>
          <p:cNvCxnSpPr>
            <a:stCxn id="9" idx="4"/>
            <a:endCxn id="20489" idx="0"/>
          </p:cNvCxnSpPr>
          <p:nvPr/>
        </p:nvCxnSpPr>
        <p:spPr>
          <a:xfrm flipH="1">
            <a:off x="4537076" y="3627438"/>
            <a:ext cx="13493" cy="181778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489" name="CasellaDiTesto 7"/>
          <p:cNvSpPr txBox="1">
            <a:spLocks noChangeArrowheads="1"/>
          </p:cNvSpPr>
          <p:nvPr/>
        </p:nvSpPr>
        <p:spPr bwMode="auto">
          <a:xfrm>
            <a:off x="3729038" y="5445224"/>
            <a:ext cx="1616075" cy="1016000"/>
          </a:xfrm>
          <a:prstGeom prst="rect">
            <a:avLst/>
          </a:prstGeom>
          <a:noFill/>
          <a:ln w="9525">
            <a:noFill/>
            <a:miter lim="800000"/>
            <a:headEnd/>
            <a:tailEnd/>
          </a:ln>
        </p:spPr>
        <p:txBody>
          <a:bodyPr>
            <a:spAutoFit/>
          </a:bodyPr>
          <a:lstStyle/>
          <a:p>
            <a:pPr algn="ctr"/>
            <a:r>
              <a:rPr lang="it-IT" sz="2000" b="1" dirty="0" err="1">
                <a:latin typeface="Calibri" pitchFamily="34" charset="0"/>
              </a:rPr>
              <a:t>Nowadays</a:t>
            </a:r>
            <a:r>
              <a:rPr lang="it-IT" sz="2000" b="1" dirty="0">
                <a:latin typeface="Calibri" pitchFamily="34" charset="0"/>
              </a:rPr>
              <a:t> competitive </a:t>
            </a:r>
            <a:r>
              <a:rPr lang="it-IT" sz="2000" b="1" dirty="0" err="1">
                <a:latin typeface="Calibri" pitchFamily="34" charset="0"/>
              </a:rPr>
              <a:t>advantage</a:t>
            </a:r>
            <a:endParaRPr lang="it-IT" sz="2000" b="1" dirty="0">
              <a:latin typeface="Calibri" pitchFamily="34" charset="0"/>
            </a:endParaRPr>
          </a:p>
        </p:txBody>
      </p:sp>
      <p:sp>
        <p:nvSpPr>
          <p:cNvPr id="143370" name="Rettangolo 9"/>
          <p:cNvSpPr>
            <a:spLocks noChangeArrowheads="1"/>
          </p:cNvSpPr>
          <p:nvPr/>
        </p:nvSpPr>
        <p:spPr bwMode="auto">
          <a:xfrm>
            <a:off x="1071563" y="142875"/>
            <a:ext cx="7143750" cy="800100"/>
          </a:xfrm>
          <a:prstGeom prst="rect">
            <a:avLst/>
          </a:prstGeom>
          <a:noFill/>
          <a:ln w="9525">
            <a:noFill/>
            <a:miter lim="800000"/>
            <a:headEnd/>
            <a:tailEnd/>
          </a:ln>
        </p:spPr>
        <p:txBody>
          <a:bodyPr>
            <a:spAutoFit/>
          </a:bodyPr>
          <a:lstStyle/>
          <a:p>
            <a:pPr algn="ctr"/>
            <a:r>
              <a:rPr lang="en-US" b="1">
                <a:latin typeface="Calibri" pitchFamily="34" charset="0"/>
              </a:rPr>
              <a:t>Nowadays foundations for competitive advantages</a:t>
            </a:r>
          </a:p>
          <a:p>
            <a:pPr algn="ctr"/>
            <a:endParaRPr lang="en-US" sz="1000" b="1">
              <a:latin typeface="Calibri" pitchFamily="34" charset="0"/>
            </a:endParaRPr>
          </a:p>
          <a:p>
            <a:pPr algn="ctr"/>
            <a:r>
              <a:rPr lang="en-US">
                <a:latin typeface="Calibri" pitchFamily="34" charset="0"/>
              </a:rPr>
              <a:t>Unifying Quality Management and Service Innovation foundations</a:t>
            </a:r>
            <a:endParaRPr lang="it-IT">
              <a:latin typeface="Calibri" pitchFamily="34" charset="0"/>
            </a:endParaRPr>
          </a:p>
        </p:txBody>
      </p:sp>
      <p:sp>
        <p:nvSpPr>
          <p:cNvPr id="12" name="Segnaposto numero diapositiva 12"/>
          <p:cNvSpPr txBox="1">
            <a:spLocks/>
          </p:cNvSpPr>
          <p:nvPr/>
        </p:nvSpPr>
        <p:spPr>
          <a:xfrm rot="20399143">
            <a:off x="6802304" y="6519395"/>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17</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p:cTn id="7" dur="1000" fill="hold"/>
                                        <p:tgtEl>
                                          <p:spTgt spid="20482"/>
                                        </p:tgtEl>
                                        <p:attrNameLst>
                                          <p:attrName>ppt_w</p:attrName>
                                        </p:attrNameLst>
                                      </p:cBhvr>
                                      <p:tavLst>
                                        <p:tav tm="0">
                                          <p:val>
                                            <p:strVal val="#ppt_w*0.70"/>
                                          </p:val>
                                        </p:tav>
                                        <p:tav tm="100000">
                                          <p:val>
                                            <p:strVal val="#ppt_w"/>
                                          </p:val>
                                        </p:tav>
                                      </p:tavLst>
                                    </p:anim>
                                    <p:anim calcmode="lin" valueType="num">
                                      <p:cBhvr>
                                        <p:cTn id="8" dur="1000" fill="hold"/>
                                        <p:tgtEl>
                                          <p:spTgt spid="20482"/>
                                        </p:tgtEl>
                                        <p:attrNameLst>
                                          <p:attrName>ppt_h</p:attrName>
                                        </p:attrNameLst>
                                      </p:cBhvr>
                                      <p:tavLst>
                                        <p:tav tm="0">
                                          <p:val>
                                            <p:strVal val="#ppt_h"/>
                                          </p:val>
                                        </p:tav>
                                        <p:tav tm="100000">
                                          <p:val>
                                            <p:strVal val="#ppt_h"/>
                                          </p:val>
                                        </p:tav>
                                      </p:tavLst>
                                    </p:anim>
                                    <p:animEffect transition="in" filter="fade">
                                      <p:cBhvr>
                                        <p:cTn id="9" dur="1000"/>
                                        <p:tgtEl>
                                          <p:spTgt spid="20482"/>
                                        </p:tgtEl>
                                      </p:cBhvr>
                                    </p:animEffect>
                                  </p:childTnLst>
                                </p:cTn>
                              </p:par>
                              <p:par>
                                <p:cTn id="10" presetID="55" presetClass="entr" presetSubtype="0" fill="hold" nodeType="withEffect">
                                  <p:stCondLst>
                                    <p:cond delay="0"/>
                                  </p:stCondLst>
                                  <p:childTnLst>
                                    <p:set>
                                      <p:cBhvr>
                                        <p:cTn id="11" dur="1" fill="hold">
                                          <p:stCondLst>
                                            <p:cond delay="0"/>
                                          </p:stCondLst>
                                        </p:cTn>
                                        <p:tgtEl>
                                          <p:spTgt spid="20483"/>
                                        </p:tgtEl>
                                        <p:attrNameLst>
                                          <p:attrName>style.visibility</p:attrName>
                                        </p:attrNameLst>
                                      </p:cBhvr>
                                      <p:to>
                                        <p:strVal val="visible"/>
                                      </p:to>
                                    </p:set>
                                    <p:anim calcmode="lin" valueType="num">
                                      <p:cBhvr>
                                        <p:cTn id="12" dur="1000" fill="hold"/>
                                        <p:tgtEl>
                                          <p:spTgt spid="20483"/>
                                        </p:tgtEl>
                                        <p:attrNameLst>
                                          <p:attrName>ppt_w</p:attrName>
                                        </p:attrNameLst>
                                      </p:cBhvr>
                                      <p:tavLst>
                                        <p:tav tm="0">
                                          <p:val>
                                            <p:strVal val="#ppt_w*0.70"/>
                                          </p:val>
                                        </p:tav>
                                        <p:tav tm="100000">
                                          <p:val>
                                            <p:strVal val="#ppt_w"/>
                                          </p:val>
                                        </p:tav>
                                      </p:tavLst>
                                    </p:anim>
                                    <p:anim calcmode="lin" valueType="num">
                                      <p:cBhvr>
                                        <p:cTn id="13" dur="1000" fill="hold"/>
                                        <p:tgtEl>
                                          <p:spTgt spid="20483"/>
                                        </p:tgtEl>
                                        <p:attrNameLst>
                                          <p:attrName>ppt_h</p:attrName>
                                        </p:attrNameLst>
                                      </p:cBhvr>
                                      <p:tavLst>
                                        <p:tav tm="0">
                                          <p:val>
                                            <p:strVal val="#ppt_h"/>
                                          </p:val>
                                        </p:tav>
                                        <p:tav tm="100000">
                                          <p:val>
                                            <p:strVal val="#ppt_h"/>
                                          </p:val>
                                        </p:tav>
                                      </p:tavLst>
                                    </p:anim>
                                    <p:animEffect transition="in" filter="fade">
                                      <p:cBhvr>
                                        <p:cTn id="14" dur="1000"/>
                                        <p:tgtEl>
                                          <p:spTgt spid="20483"/>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0484"/>
                                        </p:tgtEl>
                                        <p:attrNameLst>
                                          <p:attrName>style.visibility</p:attrName>
                                        </p:attrNameLst>
                                      </p:cBhvr>
                                      <p:to>
                                        <p:strVal val="visible"/>
                                      </p:to>
                                    </p:set>
                                    <p:anim calcmode="lin" valueType="num">
                                      <p:cBhvr>
                                        <p:cTn id="17" dur="1000" fill="hold"/>
                                        <p:tgtEl>
                                          <p:spTgt spid="20484"/>
                                        </p:tgtEl>
                                        <p:attrNameLst>
                                          <p:attrName>ppt_w</p:attrName>
                                        </p:attrNameLst>
                                      </p:cBhvr>
                                      <p:tavLst>
                                        <p:tav tm="0">
                                          <p:val>
                                            <p:strVal val="#ppt_w*0.70"/>
                                          </p:val>
                                        </p:tav>
                                        <p:tav tm="100000">
                                          <p:val>
                                            <p:strVal val="#ppt_w"/>
                                          </p:val>
                                        </p:tav>
                                      </p:tavLst>
                                    </p:anim>
                                    <p:anim calcmode="lin" valueType="num">
                                      <p:cBhvr>
                                        <p:cTn id="18" dur="1000" fill="hold"/>
                                        <p:tgtEl>
                                          <p:spTgt spid="20484"/>
                                        </p:tgtEl>
                                        <p:attrNameLst>
                                          <p:attrName>ppt_h</p:attrName>
                                        </p:attrNameLst>
                                      </p:cBhvr>
                                      <p:tavLst>
                                        <p:tav tm="0">
                                          <p:val>
                                            <p:strVal val="#ppt_h"/>
                                          </p:val>
                                        </p:tav>
                                        <p:tav tm="100000">
                                          <p:val>
                                            <p:strVal val="#ppt_h"/>
                                          </p:val>
                                        </p:tav>
                                      </p:tavLst>
                                    </p:anim>
                                    <p:animEffect transition="in" filter="fade">
                                      <p:cBhvr>
                                        <p:cTn id="19" dur="1000"/>
                                        <p:tgtEl>
                                          <p:spTgt spid="20484"/>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20485"/>
                                        </p:tgtEl>
                                        <p:attrNameLst>
                                          <p:attrName>style.visibility</p:attrName>
                                        </p:attrNameLst>
                                      </p:cBhvr>
                                      <p:to>
                                        <p:strVal val="visible"/>
                                      </p:to>
                                    </p:set>
                                    <p:anim calcmode="lin" valueType="num">
                                      <p:cBhvr>
                                        <p:cTn id="22" dur="1000" fill="hold"/>
                                        <p:tgtEl>
                                          <p:spTgt spid="20485"/>
                                        </p:tgtEl>
                                        <p:attrNameLst>
                                          <p:attrName>ppt_w</p:attrName>
                                        </p:attrNameLst>
                                      </p:cBhvr>
                                      <p:tavLst>
                                        <p:tav tm="0">
                                          <p:val>
                                            <p:strVal val="#ppt_w*0.70"/>
                                          </p:val>
                                        </p:tav>
                                        <p:tav tm="100000">
                                          <p:val>
                                            <p:strVal val="#ppt_w"/>
                                          </p:val>
                                        </p:tav>
                                      </p:tavLst>
                                    </p:anim>
                                    <p:anim calcmode="lin" valueType="num">
                                      <p:cBhvr>
                                        <p:cTn id="23" dur="1000" fill="hold"/>
                                        <p:tgtEl>
                                          <p:spTgt spid="20485"/>
                                        </p:tgtEl>
                                        <p:attrNameLst>
                                          <p:attrName>ppt_h</p:attrName>
                                        </p:attrNameLst>
                                      </p:cBhvr>
                                      <p:tavLst>
                                        <p:tav tm="0">
                                          <p:val>
                                            <p:strVal val="#ppt_h"/>
                                          </p:val>
                                        </p:tav>
                                        <p:tav tm="100000">
                                          <p:val>
                                            <p:strVal val="#ppt_h"/>
                                          </p:val>
                                        </p:tav>
                                      </p:tavLst>
                                    </p:anim>
                                    <p:animEffect transition="in" filter="fade">
                                      <p:cBhvr>
                                        <p:cTn id="24" dur="1000"/>
                                        <p:tgtEl>
                                          <p:spTgt spid="20485"/>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000" fill="hold"/>
                                        <p:tgtEl>
                                          <p:spTgt spid="8"/>
                                        </p:tgtEl>
                                        <p:attrNameLst>
                                          <p:attrName>ppt_w</p:attrName>
                                        </p:attrNameLst>
                                      </p:cBhvr>
                                      <p:tavLst>
                                        <p:tav tm="0">
                                          <p:val>
                                            <p:strVal val="#ppt_w*0.70"/>
                                          </p:val>
                                        </p:tav>
                                        <p:tav tm="100000">
                                          <p:val>
                                            <p:strVal val="#ppt_w"/>
                                          </p:val>
                                        </p:tav>
                                      </p:tavLst>
                                    </p:anim>
                                    <p:anim calcmode="lin" valueType="num">
                                      <p:cBhvr>
                                        <p:cTn id="28" dur="1000" fill="hold"/>
                                        <p:tgtEl>
                                          <p:spTgt spid="8"/>
                                        </p:tgtEl>
                                        <p:attrNameLst>
                                          <p:attrName>ppt_h</p:attrName>
                                        </p:attrNameLst>
                                      </p:cBhvr>
                                      <p:tavLst>
                                        <p:tav tm="0">
                                          <p:val>
                                            <p:strVal val="#ppt_h"/>
                                          </p:val>
                                        </p:tav>
                                        <p:tav tm="100000">
                                          <p:val>
                                            <p:strVal val="#ppt_h"/>
                                          </p:val>
                                        </p:tav>
                                      </p:tavLst>
                                    </p:anim>
                                    <p:animEffect transition="in" filter="fade">
                                      <p:cBhvr>
                                        <p:cTn id="29" dur="1000"/>
                                        <p:tgtEl>
                                          <p:spTgt spid="8"/>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1000" fill="hold"/>
                                        <p:tgtEl>
                                          <p:spTgt spid="9"/>
                                        </p:tgtEl>
                                        <p:attrNameLst>
                                          <p:attrName>ppt_w</p:attrName>
                                        </p:attrNameLst>
                                      </p:cBhvr>
                                      <p:tavLst>
                                        <p:tav tm="0">
                                          <p:val>
                                            <p:strVal val="#ppt_w*0.70"/>
                                          </p:val>
                                        </p:tav>
                                        <p:tav tm="100000">
                                          <p:val>
                                            <p:strVal val="#ppt_w"/>
                                          </p:val>
                                        </p:tav>
                                      </p:tavLst>
                                    </p:anim>
                                    <p:anim calcmode="lin" valueType="num">
                                      <p:cBhvr>
                                        <p:cTn id="33" dur="1000" fill="hold"/>
                                        <p:tgtEl>
                                          <p:spTgt spid="9"/>
                                        </p:tgtEl>
                                        <p:attrNameLst>
                                          <p:attrName>ppt_h</p:attrName>
                                        </p:attrNameLst>
                                      </p:cBhvr>
                                      <p:tavLst>
                                        <p:tav tm="0">
                                          <p:val>
                                            <p:strVal val="#ppt_h"/>
                                          </p:val>
                                        </p:tav>
                                        <p:tav tm="100000">
                                          <p:val>
                                            <p:strVal val="#ppt_h"/>
                                          </p:val>
                                        </p:tav>
                                      </p:tavLst>
                                    </p:anim>
                                    <p:animEffect transition="in" filter="fade">
                                      <p:cBhvr>
                                        <p:cTn id="34" dur="1000"/>
                                        <p:tgtEl>
                                          <p:spTgt spid="9"/>
                                        </p:tgtEl>
                                      </p:cBhvr>
                                    </p:animEffect>
                                  </p:childTnLst>
                                </p:cTn>
                              </p:par>
                              <p:par>
                                <p:cTn id="35" presetID="55"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1000" fill="hold"/>
                                        <p:tgtEl>
                                          <p:spTgt spid="11"/>
                                        </p:tgtEl>
                                        <p:attrNameLst>
                                          <p:attrName>ppt_w</p:attrName>
                                        </p:attrNameLst>
                                      </p:cBhvr>
                                      <p:tavLst>
                                        <p:tav tm="0">
                                          <p:val>
                                            <p:strVal val="#ppt_w*0.70"/>
                                          </p:val>
                                        </p:tav>
                                        <p:tav tm="100000">
                                          <p:val>
                                            <p:strVal val="#ppt_w"/>
                                          </p:val>
                                        </p:tav>
                                      </p:tavLst>
                                    </p:anim>
                                    <p:anim calcmode="lin" valueType="num">
                                      <p:cBhvr>
                                        <p:cTn id="38" dur="1000" fill="hold"/>
                                        <p:tgtEl>
                                          <p:spTgt spid="11"/>
                                        </p:tgtEl>
                                        <p:attrNameLst>
                                          <p:attrName>ppt_h</p:attrName>
                                        </p:attrNameLst>
                                      </p:cBhvr>
                                      <p:tavLst>
                                        <p:tav tm="0">
                                          <p:val>
                                            <p:strVal val="#ppt_h"/>
                                          </p:val>
                                        </p:tav>
                                        <p:tav tm="100000">
                                          <p:val>
                                            <p:strVal val="#ppt_h"/>
                                          </p:val>
                                        </p:tav>
                                      </p:tavLst>
                                    </p:anim>
                                    <p:animEffect transition="in" filter="fade">
                                      <p:cBhvr>
                                        <p:cTn id="39" dur="1000"/>
                                        <p:tgtEl>
                                          <p:spTgt spid="11"/>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20489"/>
                                        </p:tgtEl>
                                        <p:attrNameLst>
                                          <p:attrName>style.visibility</p:attrName>
                                        </p:attrNameLst>
                                      </p:cBhvr>
                                      <p:to>
                                        <p:strVal val="visible"/>
                                      </p:to>
                                    </p:set>
                                    <p:anim calcmode="lin" valueType="num">
                                      <p:cBhvr>
                                        <p:cTn id="42" dur="1000" fill="hold"/>
                                        <p:tgtEl>
                                          <p:spTgt spid="20489"/>
                                        </p:tgtEl>
                                        <p:attrNameLst>
                                          <p:attrName>ppt_w</p:attrName>
                                        </p:attrNameLst>
                                      </p:cBhvr>
                                      <p:tavLst>
                                        <p:tav tm="0">
                                          <p:val>
                                            <p:strVal val="#ppt_w*0.70"/>
                                          </p:val>
                                        </p:tav>
                                        <p:tav tm="100000">
                                          <p:val>
                                            <p:strVal val="#ppt_w"/>
                                          </p:val>
                                        </p:tav>
                                      </p:tavLst>
                                    </p:anim>
                                    <p:anim calcmode="lin" valueType="num">
                                      <p:cBhvr>
                                        <p:cTn id="43" dur="1000" fill="hold"/>
                                        <p:tgtEl>
                                          <p:spTgt spid="20489"/>
                                        </p:tgtEl>
                                        <p:attrNameLst>
                                          <p:attrName>ppt_h</p:attrName>
                                        </p:attrNameLst>
                                      </p:cBhvr>
                                      <p:tavLst>
                                        <p:tav tm="0">
                                          <p:val>
                                            <p:strVal val="#ppt_h"/>
                                          </p:val>
                                        </p:tav>
                                        <p:tav tm="100000">
                                          <p:val>
                                            <p:strVal val="#ppt_h"/>
                                          </p:val>
                                        </p:tav>
                                      </p:tavLst>
                                    </p:anim>
                                    <p:animEffect transition="in" filter="fade">
                                      <p:cBhvr>
                                        <p:cTn id="44" dur="1000"/>
                                        <p:tgtEl>
                                          <p:spTgt spid="204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p:bldP spid="20485" grpId="0"/>
      <p:bldP spid="8" grpId="0" animBg="1"/>
      <p:bldP spid="9" grpId="0" animBg="1"/>
      <p:bldP spid="2048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g.engadget.com/common/images/5340236256845557.JPG?0.2689954607939691"/>
          <p:cNvPicPr>
            <a:picLocks noChangeAspect="1" noChangeArrowheads="1"/>
          </p:cNvPicPr>
          <p:nvPr/>
        </p:nvPicPr>
        <p:blipFill>
          <a:blip r:embed="rId2" cstate="print"/>
          <a:srcRect/>
          <a:stretch>
            <a:fillRect/>
          </a:stretch>
        </p:blipFill>
        <p:spPr bwMode="auto">
          <a:xfrm>
            <a:off x="6444208" y="3356992"/>
            <a:ext cx="2520280" cy="2016224"/>
          </a:xfrm>
          <a:prstGeom prst="rect">
            <a:avLst/>
          </a:prstGeom>
          <a:noFill/>
        </p:spPr>
      </p:pic>
      <p:pic>
        <p:nvPicPr>
          <p:cNvPr id="1028" name="Picture 4" descr="http://blog.al.com/businessnews/2009/07/large_Lego%20store.jpg"/>
          <p:cNvPicPr>
            <a:picLocks noChangeAspect="1" noChangeArrowheads="1"/>
          </p:cNvPicPr>
          <p:nvPr/>
        </p:nvPicPr>
        <p:blipFill>
          <a:blip r:embed="rId3" cstate="print"/>
          <a:srcRect/>
          <a:stretch>
            <a:fillRect/>
          </a:stretch>
        </p:blipFill>
        <p:spPr bwMode="auto">
          <a:xfrm>
            <a:off x="3275856" y="3356992"/>
            <a:ext cx="2987824" cy="1991883"/>
          </a:xfrm>
          <a:prstGeom prst="rect">
            <a:avLst/>
          </a:prstGeom>
          <a:noFill/>
        </p:spPr>
      </p:pic>
      <p:pic>
        <p:nvPicPr>
          <p:cNvPr id="1030" name="Picture 6" descr="http://www.product-reviews.net/wp-content/userimages/2008/01/lego-brick-50th-anniversary.jpg"/>
          <p:cNvPicPr>
            <a:picLocks noChangeAspect="1" noChangeArrowheads="1"/>
          </p:cNvPicPr>
          <p:nvPr/>
        </p:nvPicPr>
        <p:blipFill>
          <a:blip r:embed="rId4" cstate="print"/>
          <a:srcRect/>
          <a:stretch>
            <a:fillRect/>
          </a:stretch>
        </p:blipFill>
        <p:spPr bwMode="auto">
          <a:xfrm>
            <a:off x="251520" y="3356992"/>
            <a:ext cx="2880320" cy="2016224"/>
          </a:xfrm>
          <a:prstGeom prst="rect">
            <a:avLst/>
          </a:prstGeom>
          <a:noFill/>
        </p:spPr>
      </p:pic>
      <p:pic>
        <p:nvPicPr>
          <p:cNvPr id="1031" name="Picture 7" descr="G:\Private &amp; Family - Luca\Foto e Video (Cipini)\vecchio\Ingrandimenti Luca e Roby (fatti)\100_3794.JPG"/>
          <p:cNvPicPr>
            <a:picLocks noChangeAspect="1" noChangeArrowheads="1"/>
          </p:cNvPicPr>
          <p:nvPr/>
        </p:nvPicPr>
        <p:blipFill>
          <a:blip r:embed="rId5" cstate="print"/>
          <a:srcRect/>
          <a:stretch>
            <a:fillRect/>
          </a:stretch>
        </p:blipFill>
        <p:spPr bwMode="auto">
          <a:xfrm>
            <a:off x="3275856" y="188641"/>
            <a:ext cx="5688632" cy="3024336"/>
          </a:xfrm>
          <a:prstGeom prst="rect">
            <a:avLst/>
          </a:prstGeom>
          <a:noFill/>
        </p:spPr>
      </p:pic>
      <p:sp>
        <p:nvSpPr>
          <p:cNvPr id="8" name="CasellaDiTesto 7"/>
          <p:cNvSpPr txBox="1"/>
          <p:nvPr/>
        </p:nvSpPr>
        <p:spPr>
          <a:xfrm>
            <a:off x="1763688" y="5661248"/>
            <a:ext cx="5904656" cy="76944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4400" b="1" spc="50" dirty="0" smtClean="0">
                <a:ln w="11430"/>
                <a:solidFill>
                  <a:schemeClr val="accent6">
                    <a:lumMod val="60000"/>
                    <a:lumOff val="40000"/>
                  </a:schemeClr>
                </a:solidFill>
                <a:effectLst>
                  <a:outerShdw blurRad="76200" dist="50800" dir="5400000" algn="tl" rotWithShape="0">
                    <a:srgbClr val="000000">
                      <a:alpha val="65000"/>
                    </a:srgbClr>
                  </a:outerShdw>
                </a:effectLst>
              </a:rPr>
              <a:t>LEGO “</a:t>
            </a:r>
            <a:r>
              <a:rPr lang="it-IT" sz="4400" b="1" spc="50" dirty="0" err="1" smtClean="0">
                <a:ln w="11430"/>
                <a:solidFill>
                  <a:schemeClr val="accent6">
                    <a:lumMod val="60000"/>
                    <a:lumOff val="40000"/>
                  </a:schemeClr>
                </a:solidFill>
                <a:effectLst>
                  <a:outerShdw blurRad="76200" dist="50800" dir="5400000" algn="tl" rotWithShape="0">
                    <a:srgbClr val="000000">
                      <a:alpha val="65000"/>
                    </a:srgbClr>
                  </a:outerShdw>
                </a:effectLst>
              </a:rPr>
              <a:t>Customization</a:t>
            </a:r>
            <a:r>
              <a:rPr lang="it-IT" sz="4400" b="1" spc="50" dirty="0" smtClean="0">
                <a:ln w="11430"/>
                <a:solidFill>
                  <a:schemeClr val="accent6">
                    <a:lumMod val="60000"/>
                    <a:lumOff val="40000"/>
                  </a:schemeClr>
                </a:solidFill>
                <a:effectLst>
                  <a:outerShdw blurRad="76200" dist="50800" dir="5400000" algn="tl" rotWithShape="0">
                    <a:srgbClr val="000000">
                      <a:alpha val="65000"/>
                    </a:srgbClr>
                  </a:outerShdw>
                </a:effectLst>
              </a:rPr>
              <a:t>”</a:t>
            </a:r>
            <a:endParaRPr lang="it-IT" sz="4400" b="1" spc="50" dirty="0">
              <a:ln w="11430"/>
              <a:solidFill>
                <a:schemeClr val="accent6">
                  <a:lumMod val="60000"/>
                  <a:lumOff val="40000"/>
                </a:schemeClr>
              </a:solidFill>
              <a:effectLst>
                <a:outerShdw blurRad="76200" dist="50800" dir="5400000" algn="tl" rotWithShape="0">
                  <a:srgbClr val="000000">
                    <a:alpha val="65000"/>
                  </a:srgbClr>
                </a:outerShdw>
              </a:effectLst>
            </a:endParaRPr>
          </a:p>
        </p:txBody>
      </p:sp>
      <p:pic>
        <p:nvPicPr>
          <p:cNvPr id="2" name="Picture 2" descr="C:\Users\notaro\Desktop\lego.jpg"/>
          <p:cNvPicPr>
            <a:picLocks noChangeAspect="1" noChangeArrowheads="1"/>
          </p:cNvPicPr>
          <p:nvPr/>
        </p:nvPicPr>
        <p:blipFill>
          <a:blip r:embed="rId6" cstate="print"/>
          <a:srcRect/>
          <a:stretch>
            <a:fillRect/>
          </a:stretch>
        </p:blipFill>
        <p:spPr bwMode="auto">
          <a:xfrm>
            <a:off x="1043608" y="1124744"/>
            <a:ext cx="1095375" cy="107632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nettore 1 14"/>
          <p:cNvCxnSpPr/>
          <p:nvPr/>
        </p:nvCxnSpPr>
        <p:spPr>
          <a:xfrm>
            <a:off x="928688" y="714375"/>
            <a:ext cx="8215312" cy="1588"/>
          </a:xfrm>
          <a:prstGeom prst="line">
            <a:avLst/>
          </a:prstGeom>
          <a:ln/>
        </p:spPr>
        <p:style>
          <a:lnRef idx="2">
            <a:schemeClr val="accent6"/>
          </a:lnRef>
          <a:fillRef idx="0">
            <a:schemeClr val="accent6"/>
          </a:fillRef>
          <a:effectRef idx="1">
            <a:schemeClr val="accent6"/>
          </a:effectRef>
          <a:fontRef idx="minor">
            <a:schemeClr val="tx1"/>
          </a:fontRef>
        </p:style>
      </p:cxnSp>
      <p:sp>
        <p:nvSpPr>
          <p:cNvPr id="16" name="CasellaDiTesto 15"/>
          <p:cNvSpPr txBox="1"/>
          <p:nvPr/>
        </p:nvSpPr>
        <p:spPr>
          <a:xfrm>
            <a:off x="1071563" y="415925"/>
            <a:ext cx="7429500" cy="584200"/>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fontAlgn="auto">
              <a:spcBef>
                <a:spcPts val="0"/>
              </a:spcBef>
              <a:spcAft>
                <a:spcPts val="0"/>
              </a:spcAft>
              <a:defRPr/>
            </a:pPr>
            <a:r>
              <a:rPr lang="it-IT" sz="3200" dirty="0" err="1"/>
              <a:t>Quality</a:t>
            </a:r>
            <a:r>
              <a:rPr lang="it-IT" sz="3200" dirty="0"/>
              <a:t> and </a:t>
            </a:r>
            <a:r>
              <a:rPr lang="it-IT" sz="3200" dirty="0" err="1"/>
              <a:t>Innovation</a:t>
            </a:r>
            <a:r>
              <a:rPr lang="it-IT" sz="3200" dirty="0"/>
              <a:t> in Service Economy</a:t>
            </a:r>
          </a:p>
        </p:txBody>
      </p:sp>
      <p:sp>
        <p:nvSpPr>
          <p:cNvPr id="4100" name="CasellaDiTesto 6"/>
          <p:cNvSpPr txBox="1">
            <a:spLocks noChangeArrowheads="1"/>
          </p:cNvSpPr>
          <p:nvPr/>
        </p:nvSpPr>
        <p:spPr bwMode="auto">
          <a:xfrm>
            <a:off x="357188" y="1268760"/>
            <a:ext cx="8429625" cy="5108575"/>
          </a:xfrm>
          <a:prstGeom prst="rect">
            <a:avLst/>
          </a:prstGeom>
          <a:noFill/>
          <a:ln w="9525">
            <a:noFill/>
            <a:miter lim="800000"/>
            <a:headEnd/>
            <a:tailEnd/>
          </a:ln>
        </p:spPr>
        <p:txBody>
          <a:bodyPr>
            <a:spAutoFit/>
          </a:bodyPr>
          <a:lstStyle/>
          <a:p>
            <a:pPr algn="just" fontAlgn="auto">
              <a:spcBef>
                <a:spcPts val="0"/>
              </a:spcBef>
              <a:spcAft>
                <a:spcPts val="0"/>
              </a:spcAft>
              <a:defRPr/>
            </a:pPr>
            <a:r>
              <a:rPr lang="en-GB" sz="2100" dirty="0"/>
              <a:t>All different forms of innovation (about products, processes, markets, organizations, strategies, etc.) and quality performances, thanks to the commonly agreed importance conferred in service economy, play a key role in every organization today, constantly searching new and more competitive management systems, finalized to quality and innovation promotion, communication and diffusion.</a:t>
            </a:r>
            <a:r>
              <a:rPr lang="it-IT" sz="2100" dirty="0"/>
              <a:t> </a:t>
            </a:r>
          </a:p>
          <a:p>
            <a:pPr algn="just" fontAlgn="auto">
              <a:spcBef>
                <a:spcPts val="0"/>
              </a:spcBef>
              <a:spcAft>
                <a:spcPts val="0"/>
              </a:spcAft>
              <a:defRPr/>
            </a:pPr>
            <a:endParaRPr lang="it-IT" sz="2000" dirty="0"/>
          </a:p>
          <a:p>
            <a:pPr algn="just" fontAlgn="auto">
              <a:spcBef>
                <a:spcPts val="0"/>
              </a:spcBef>
              <a:spcAft>
                <a:spcPts val="0"/>
              </a:spcAft>
              <a:defRPr/>
            </a:pPr>
            <a:r>
              <a:rPr lang="en-US" sz="2000" dirty="0"/>
              <a:t>Technological innovation, quality concept and evolutions in business management have now assumed importance in many socio-economic disciplines in both theoretical and empirical studies, all focused on technological progress and quality performances related in business development quantification</a:t>
            </a:r>
            <a:r>
              <a:rPr lang="en-US" sz="2300" dirty="0"/>
              <a:t>.</a:t>
            </a:r>
          </a:p>
          <a:p>
            <a:pPr algn="just" fontAlgn="auto">
              <a:spcBef>
                <a:spcPts val="0"/>
              </a:spcBef>
              <a:spcAft>
                <a:spcPts val="0"/>
              </a:spcAft>
              <a:defRPr/>
            </a:pPr>
            <a:endParaRPr lang="en-US" sz="1600" dirty="0"/>
          </a:p>
          <a:p>
            <a:pPr algn="just" fontAlgn="auto">
              <a:spcBef>
                <a:spcPts val="0"/>
              </a:spcBef>
              <a:spcAft>
                <a:spcPts val="0"/>
              </a:spcAft>
              <a:defRPr/>
            </a:pPr>
            <a:r>
              <a:rPr lang="en-GB" b="1" i="1" cap="small" dirty="0"/>
              <a:t>Main References about the theme:</a:t>
            </a:r>
          </a:p>
          <a:p>
            <a:pPr algn="just" fontAlgn="auto">
              <a:spcBef>
                <a:spcPts val="0"/>
              </a:spcBef>
              <a:spcAft>
                <a:spcPts val="0"/>
              </a:spcAft>
              <a:defRPr/>
            </a:pPr>
            <a:r>
              <a:rPr lang="en-GB" cap="small" dirty="0" err="1"/>
              <a:t>Nahapiet</a:t>
            </a:r>
            <a:r>
              <a:rPr lang="en-GB" cap="small" dirty="0"/>
              <a:t>, J., </a:t>
            </a:r>
            <a:r>
              <a:rPr lang="en-GB" cap="small" dirty="0" err="1"/>
              <a:t>Ghoshal</a:t>
            </a:r>
            <a:r>
              <a:rPr lang="en-GB" cap="small" dirty="0"/>
              <a:t>, S. </a:t>
            </a:r>
            <a:r>
              <a:rPr lang="en-GB" dirty="0"/>
              <a:t>(1997)</a:t>
            </a:r>
            <a:r>
              <a:rPr lang="it-IT" cap="small" dirty="0"/>
              <a:t> - </a:t>
            </a:r>
            <a:r>
              <a:rPr lang="it-IT" cap="small" dirty="0" err="1"/>
              <a:t>Schilling</a:t>
            </a:r>
            <a:r>
              <a:rPr lang="it-IT" cap="small" dirty="0"/>
              <a:t>, </a:t>
            </a:r>
            <a:r>
              <a:rPr lang="it-IT" cap="small" dirty="0" err="1"/>
              <a:t>M.A</a:t>
            </a:r>
            <a:r>
              <a:rPr lang="it-IT" dirty="0" err="1"/>
              <a:t>.</a:t>
            </a:r>
            <a:r>
              <a:rPr lang="it-IT" dirty="0"/>
              <a:t> (2008)</a:t>
            </a:r>
            <a:endParaRPr lang="en-US" dirty="0"/>
          </a:p>
          <a:p>
            <a:pPr algn="just" fontAlgn="auto">
              <a:spcBef>
                <a:spcPts val="0"/>
              </a:spcBef>
              <a:spcAft>
                <a:spcPts val="0"/>
              </a:spcAft>
              <a:defRPr/>
            </a:pPr>
            <a:r>
              <a:rPr lang="en-GB" cap="small" dirty="0"/>
              <a:t>Payne A., </a:t>
            </a:r>
            <a:r>
              <a:rPr lang="en-GB" cap="small" dirty="0" err="1"/>
              <a:t>Storbacka</a:t>
            </a:r>
            <a:r>
              <a:rPr lang="en-GB" cap="small" dirty="0"/>
              <a:t>, K., </a:t>
            </a:r>
            <a:r>
              <a:rPr lang="en-GB" cap="small" dirty="0" err="1"/>
              <a:t>Frow</a:t>
            </a:r>
            <a:r>
              <a:rPr lang="en-GB" cap="small" dirty="0"/>
              <a:t>, P.</a:t>
            </a:r>
            <a:r>
              <a:rPr lang="en-GB" dirty="0"/>
              <a:t> (2008) - </a:t>
            </a:r>
            <a:r>
              <a:rPr lang="en-US" cap="small" dirty="0"/>
              <a:t>Rogers, E.M.</a:t>
            </a:r>
            <a:r>
              <a:rPr lang="en-US" i="1" dirty="0"/>
              <a:t> </a:t>
            </a:r>
            <a:r>
              <a:rPr lang="en-US" dirty="0"/>
              <a:t>(1995)</a:t>
            </a:r>
          </a:p>
        </p:txBody>
      </p:sp>
      <p:sp>
        <p:nvSpPr>
          <p:cNvPr id="5" name="Segnaposto numero diapositiva 12"/>
          <p:cNvSpPr txBox="1">
            <a:spLocks/>
          </p:cNvSpPr>
          <p:nvPr/>
        </p:nvSpPr>
        <p:spPr>
          <a:xfrm rot="20399143">
            <a:off x="6802304" y="6519395"/>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2</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nettore 1 14"/>
          <p:cNvCxnSpPr/>
          <p:nvPr/>
        </p:nvCxnSpPr>
        <p:spPr>
          <a:xfrm>
            <a:off x="0" y="658813"/>
            <a:ext cx="8215313" cy="1587"/>
          </a:xfrm>
          <a:prstGeom prst="line">
            <a:avLst/>
          </a:prstGeom>
          <a:ln/>
        </p:spPr>
        <p:style>
          <a:lnRef idx="2">
            <a:schemeClr val="accent6"/>
          </a:lnRef>
          <a:fillRef idx="0">
            <a:schemeClr val="accent6"/>
          </a:fillRef>
          <a:effectRef idx="1">
            <a:schemeClr val="accent6"/>
          </a:effectRef>
          <a:fontRef idx="minor">
            <a:schemeClr val="tx1"/>
          </a:fontRef>
        </p:style>
      </p:cxnSp>
      <p:sp>
        <p:nvSpPr>
          <p:cNvPr id="16" name="CasellaDiTesto 15"/>
          <p:cNvSpPr txBox="1"/>
          <p:nvPr/>
        </p:nvSpPr>
        <p:spPr>
          <a:xfrm>
            <a:off x="500063" y="230188"/>
            <a:ext cx="3786187" cy="830262"/>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fontAlgn="auto">
              <a:spcBef>
                <a:spcPts val="0"/>
              </a:spcBef>
              <a:spcAft>
                <a:spcPts val="0"/>
              </a:spcAft>
              <a:defRPr/>
            </a:pPr>
            <a:r>
              <a:rPr lang="it-IT" sz="4800" dirty="0" err="1"/>
              <a:t>Focusing</a:t>
            </a:r>
            <a:r>
              <a:rPr lang="it-IT" sz="4800" dirty="0"/>
              <a:t> </a:t>
            </a:r>
            <a:r>
              <a:rPr lang="it-IT" sz="4800" dirty="0" err="1"/>
              <a:t>on…</a:t>
            </a:r>
            <a:endParaRPr lang="it-IT" sz="4800" dirty="0"/>
          </a:p>
        </p:txBody>
      </p:sp>
      <p:cxnSp>
        <p:nvCxnSpPr>
          <p:cNvPr id="5" name="Connettore 1 4"/>
          <p:cNvCxnSpPr/>
          <p:nvPr/>
        </p:nvCxnSpPr>
        <p:spPr>
          <a:xfrm>
            <a:off x="857250" y="1516063"/>
            <a:ext cx="5143500" cy="1587"/>
          </a:xfrm>
          <a:prstGeom prst="line">
            <a:avLst/>
          </a:prstGeom>
          <a:ln>
            <a:prstDash val="sysDot"/>
          </a:ln>
        </p:spPr>
        <p:style>
          <a:lnRef idx="2">
            <a:schemeClr val="accent6"/>
          </a:lnRef>
          <a:fillRef idx="0">
            <a:schemeClr val="accent6"/>
          </a:fillRef>
          <a:effectRef idx="1">
            <a:schemeClr val="accent6"/>
          </a:effectRef>
          <a:fontRef idx="minor">
            <a:schemeClr val="tx1"/>
          </a:fontRef>
        </p:style>
      </p:cxnSp>
      <p:cxnSp>
        <p:nvCxnSpPr>
          <p:cNvPr id="6" name="Connettore 1 5"/>
          <p:cNvCxnSpPr/>
          <p:nvPr/>
        </p:nvCxnSpPr>
        <p:spPr>
          <a:xfrm>
            <a:off x="6000750" y="1157288"/>
            <a:ext cx="3143250" cy="1587"/>
          </a:xfrm>
          <a:prstGeom prst="line">
            <a:avLst/>
          </a:prstGeom>
          <a:ln/>
        </p:spPr>
        <p:style>
          <a:lnRef idx="2">
            <a:schemeClr val="accent6"/>
          </a:lnRef>
          <a:fillRef idx="0">
            <a:schemeClr val="accent6"/>
          </a:fillRef>
          <a:effectRef idx="1">
            <a:schemeClr val="accent6"/>
          </a:effectRef>
          <a:fontRef idx="minor">
            <a:schemeClr val="tx1"/>
          </a:fontRef>
        </p:style>
      </p:cxnSp>
      <p:sp>
        <p:nvSpPr>
          <p:cNvPr id="7" name="CasellaDiTesto 6"/>
          <p:cNvSpPr txBox="1"/>
          <p:nvPr/>
        </p:nvSpPr>
        <p:spPr>
          <a:xfrm>
            <a:off x="785786" y="1087923"/>
            <a:ext cx="5357850" cy="769441"/>
          </a:xfrm>
          <a:prstGeom prst="rect">
            <a:avLst/>
          </a:prstGeom>
          <a:noFill/>
        </p:spPr>
        <p:txBody>
          <a:bodyPr>
            <a:spAutoFit/>
          </a:bodyPr>
          <a:lstStyle/>
          <a:p>
            <a:pPr fontAlgn="auto">
              <a:spcBef>
                <a:spcPts val="0"/>
              </a:spcBef>
              <a:spcAft>
                <a:spcPts val="0"/>
              </a:spcAft>
              <a:defRPr/>
            </a:pPr>
            <a:r>
              <a:rPr lang="it-IT" sz="44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Service </a:t>
            </a:r>
            <a:r>
              <a:rPr lang="it-IT" sz="44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Innovation</a:t>
            </a:r>
            <a:endParaRPr lang="it-IT" sz="44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8" name="Connettore 1 7"/>
          <p:cNvCxnSpPr/>
          <p:nvPr/>
        </p:nvCxnSpPr>
        <p:spPr>
          <a:xfrm rot="5400000">
            <a:off x="5822950" y="1320800"/>
            <a:ext cx="357188" cy="1588"/>
          </a:xfrm>
          <a:prstGeom prst="line">
            <a:avLst/>
          </a:prstGeom>
          <a:ln/>
        </p:spPr>
        <p:style>
          <a:lnRef idx="2">
            <a:schemeClr val="accent6"/>
          </a:lnRef>
          <a:fillRef idx="0">
            <a:schemeClr val="accent6"/>
          </a:fillRef>
          <a:effectRef idx="1">
            <a:schemeClr val="accent6"/>
          </a:effectRef>
          <a:fontRef idx="minor">
            <a:schemeClr val="tx1"/>
          </a:fontRef>
        </p:style>
      </p:cxnSp>
      <p:sp>
        <p:nvSpPr>
          <p:cNvPr id="7176" name="CasellaDiTesto 6"/>
          <p:cNvSpPr txBox="1">
            <a:spLocks noChangeArrowheads="1"/>
          </p:cNvSpPr>
          <p:nvPr/>
        </p:nvSpPr>
        <p:spPr bwMode="auto">
          <a:xfrm>
            <a:off x="428625" y="1928813"/>
            <a:ext cx="8358188" cy="4770437"/>
          </a:xfrm>
          <a:prstGeom prst="rect">
            <a:avLst/>
          </a:prstGeom>
          <a:noFill/>
          <a:ln w="9525">
            <a:noFill/>
            <a:miter lim="800000"/>
            <a:headEnd/>
            <a:tailEnd/>
          </a:ln>
        </p:spPr>
        <p:txBody>
          <a:bodyPr>
            <a:spAutoFit/>
          </a:bodyPr>
          <a:lstStyle/>
          <a:p>
            <a:pPr algn="just" fontAlgn="auto">
              <a:spcBef>
                <a:spcPts val="0"/>
              </a:spcBef>
              <a:spcAft>
                <a:spcPts val="0"/>
              </a:spcAft>
              <a:defRPr/>
            </a:pPr>
            <a:r>
              <a:rPr lang="en-GB" sz="2000" dirty="0"/>
              <a:t>Organizations develop, through innovation processes, their knowledge and competences, necessary to compete in new service economy, fostering the analysis of technological issues as well as organizational, relational, managerial one (e.g. KIBS), and searching correlations between continuous external changes and business performances inside new offerings service systems.</a:t>
            </a:r>
            <a:endParaRPr lang="it-IT" sz="2400" dirty="0"/>
          </a:p>
          <a:p>
            <a:pPr algn="just" fontAlgn="auto">
              <a:spcBef>
                <a:spcPts val="0"/>
              </a:spcBef>
              <a:spcAft>
                <a:spcPts val="0"/>
              </a:spcAft>
              <a:defRPr/>
            </a:pPr>
            <a:endParaRPr lang="en-GB" sz="2000" dirty="0"/>
          </a:p>
          <a:p>
            <a:pPr algn="just" fontAlgn="auto">
              <a:spcBef>
                <a:spcPts val="0"/>
              </a:spcBef>
              <a:spcAft>
                <a:spcPts val="0"/>
              </a:spcAft>
              <a:defRPr/>
            </a:pPr>
            <a:r>
              <a:rPr lang="en-GB" sz="2000" dirty="0"/>
              <a:t>Among concepts such as intangibility, interactivity, co-existence, </a:t>
            </a:r>
            <a:r>
              <a:rPr lang="en-GB" sz="2000" i="1" dirty="0"/>
              <a:t>co-</a:t>
            </a:r>
            <a:r>
              <a:rPr lang="en-GB" sz="2000" i="1" dirty="0" err="1"/>
              <a:t>terminality</a:t>
            </a:r>
            <a:r>
              <a:rPr lang="en-GB" sz="2000" dirty="0"/>
              <a:t> and information intensity, it is possible to detect: </a:t>
            </a:r>
            <a:r>
              <a:rPr lang="en-GB" sz="2000" dirty="0" err="1"/>
              <a:t>i</a:t>
            </a:r>
            <a:r>
              <a:rPr lang="en-GB" sz="2000" dirty="0"/>
              <a:t>) strategic processes; ii) knowledge intensity; iii) strategic market and supplier relations.</a:t>
            </a:r>
          </a:p>
          <a:p>
            <a:pPr algn="just" fontAlgn="auto">
              <a:spcBef>
                <a:spcPts val="0"/>
              </a:spcBef>
              <a:spcAft>
                <a:spcPts val="0"/>
              </a:spcAft>
              <a:defRPr/>
            </a:pPr>
            <a:endParaRPr lang="en-GB" sz="2000" dirty="0"/>
          </a:p>
          <a:p>
            <a:pPr algn="just" fontAlgn="auto">
              <a:spcBef>
                <a:spcPts val="0"/>
              </a:spcBef>
              <a:spcAft>
                <a:spcPts val="0"/>
              </a:spcAft>
              <a:defRPr/>
            </a:pPr>
            <a:endParaRPr lang="en-GB" sz="1000" cap="small" dirty="0"/>
          </a:p>
          <a:p>
            <a:pPr algn="just" fontAlgn="auto">
              <a:spcBef>
                <a:spcPts val="0"/>
              </a:spcBef>
              <a:spcAft>
                <a:spcPts val="0"/>
              </a:spcAft>
              <a:defRPr/>
            </a:pPr>
            <a:r>
              <a:rPr lang="en-GB" b="1" i="1" cap="small" dirty="0"/>
              <a:t>Main References about the theme:</a:t>
            </a:r>
          </a:p>
          <a:p>
            <a:pPr algn="just" fontAlgn="auto">
              <a:spcBef>
                <a:spcPts val="0"/>
              </a:spcBef>
              <a:spcAft>
                <a:spcPts val="0"/>
              </a:spcAft>
              <a:defRPr/>
            </a:pPr>
            <a:r>
              <a:rPr lang="en-GB" cap="small" dirty="0" err="1"/>
              <a:t>Maglio</a:t>
            </a:r>
            <a:r>
              <a:rPr lang="en-GB" cap="small" dirty="0"/>
              <a:t>, P.P., </a:t>
            </a:r>
            <a:r>
              <a:rPr lang="en-GB" cap="small" dirty="0" err="1"/>
              <a:t>Srinivasan</a:t>
            </a:r>
            <a:r>
              <a:rPr lang="en-GB" cap="small" dirty="0"/>
              <a:t>, S., </a:t>
            </a:r>
            <a:r>
              <a:rPr lang="en-GB" cap="small" dirty="0" err="1"/>
              <a:t>Kreulen</a:t>
            </a:r>
            <a:r>
              <a:rPr lang="en-GB" cap="small" dirty="0"/>
              <a:t>, J.T., </a:t>
            </a:r>
            <a:r>
              <a:rPr lang="en-GB" cap="small" dirty="0" err="1"/>
              <a:t>Spohrer</a:t>
            </a:r>
            <a:r>
              <a:rPr lang="en-GB" cap="small" dirty="0"/>
              <a:t>, J. (2006)</a:t>
            </a:r>
          </a:p>
          <a:p>
            <a:pPr algn="just" fontAlgn="auto">
              <a:spcBef>
                <a:spcPts val="0"/>
              </a:spcBef>
              <a:spcAft>
                <a:spcPts val="0"/>
              </a:spcAft>
              <a:defRPr/>
            </a:pPr>
            <a:r>
              <a:rPr lang="en-GB" cap="small" dirty="0"/>
              <a:t>Lay, G.</a:t>
            </a:r>
            <a:r>
              <a:rPr lang="en-GB" dirty="0"/>
              <a:t> (2002) - </a:t>
            </a:r>
            <a:r>
              <a:rPr lang="en-GB" cap="small" dirty="0" err="1"/>
              <a:t>Miozzo</a:t>
            </a:r>
            <a:r>
              <a:rPr lang="en-GB" cap="small" dirty="0"/>
              <a:t>, M., Miles, I.</a:t>
            </a:r>
            <a:r>
              <a:rPr lang="en-GB" dirty="0"/>
              <a:t> </a:t>
            </a:r>
            <a:r>
              <a:rPr lang="en-US" dirty="0"/>
              <a:t>(2002) </a:t>
            </a:r>
            <a:endParaRPr lang="en-GB" dirty="0"/>
          </a:p>
        </p:txBody>
      </p:sp>
      <p:sp>
        <p:nvSpPr>
          <p:cNvPr id="9" name="Segnaposto numero diapositiva 12"/>
          <p:cNvSpPr txBox="1">
            <a:spLocks/>
          </p:cNvSpPr>
          <p:nvPr/>
        </p:nvSpPr>
        <p:spPr>
          <a:xfrm rot="20399143">
            <a:off x="6802304" y="6519395"/>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3</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1 4"/>
          <p:cNvCxnSpPr/>
          <p:nvPr/>
        </p:nvCxnSpPr>
        <p:spPr>
          <a:xfrm>
            <a:off x="857250" y="881063"/>
            <a:ext cx="5143500" cy="1587"/>
          </a:xfrm>
          <a:prstGeom prst="line">
            <a:avLst/>
          </a:prstGeom>
          <a:ln>
            <a:prstDash val="sysDot"/>
          </a:ln>
        </p:spPr>
        <p:style>
          <a:lnRef idx="2">
            <a:schemeClr val="accent6"/>
          </a:lnRef>
          <a:fillRef idx="0">
            <a:schemeClr val="accent6"/>
          </a:fillRef>
          <a:effectRef idx="1">
            <a:schemeClr val="accent6"/>
          </a:effectRef>
          <a:fontRef idx="minor">
            <a:schemeClr val="tx1"/>
          </a:fontRef>
        </p:style>
      </p:cxnSp>
      <p:cxnSp>
        <p:nvCxnSpPr>
          <p:cNvPr id="6" name="Connettore 1 5"/>
          <p:cNvCxnSpPr/>
          <p:nvPr/>
        </p:nvCxnSpPr>
        <p:spPr>
          <a:xfrm>
            <a:off x="6000750" y="522288"/>
            <a:ext cx="3143250" cy="1587"/>
          </a:xfrm>
          <a:prstGeom prst="line">
            <a:avLst/>
          </a:prstGeom>
          <a:ln/>
        </p:spPr>
        <p:style>
          <a:lnRef idx="2">
            <a:schemeClr val="accent6"/>
          </a:lnRef>
          <a:fillRef idx="0">
            <a:schemeClr val="accent6"/>
          </a:fillRef>
          <a:effectRef idx="1">
            <a:schemeClr val="accent6"/>
          </a:effectRef>
          <a:fontRef idx="minor">
            <a:schemeClr val="tx1"/>
          </a:fontRef>
        </p:style>
      </p:cxnSp>
      <p:sp>
        <p:nvSpPr>
          <p:cNvPr id="7" name="CasellaDiTesto 6"/>
          <p:cNvSpPr txBox="1"/>
          <p:nvPr/>
        </p:nvSpPr>
        <p:spPr>
          <a:xfrm>
            <a:off x="785786" y="453151"/>
            <a:ext cx="5357850" cy="769441"/>
          </a:xfrm>
          <a:prstGeom prst="rect">
            <a:avLst/>
          </a:prstGeom>
          <a:noFill/>
        </p:spPr>
        <p:txBody>
          <a:bodyPr>
            <a:spAutoFit/>
          </a:bodyPr>
          <a:lstStyle/>
          <a:p>
            <a:pPr fontAlgn="auto">
              <a:spcBef>
                <a:spcPts val="0"/>
              </a:spcBef>
              <a:spcAft>
                <a:spcPts val="0"/>
              </a:spcAft>
              <a:defRPr/>
            </a:pPr>
            <a:r>
              <a:rPr lang="it-IT" sz="44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Service </a:t>
            </a:r>
            <a:r>
              <a:rPr lang="it-IT" sz="44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Innovation</a:t>
            </a:r>
            <a:endParaRPr lang="it-IT" sz="44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8" name="Connettore 1 7"/>
          <p:cNvCxnSpPr/>
          <p:nvPr/>
        </p:nvCxnSpPr>
        <p:spPr>
          <a:xfrm rot="5400000">
            <a:off x="5822950" y="685800"/>
            <a:ext cx="357188" cy="1588"/>
          </a:xfrm>
          <a:prstGeom prst="line">
            <a:avLst/>
          </a:prstGeom>
          <a:ln/>
        </p:spPr>
        <p:style>
          <a:lnRef idx="2">
            <a:schemeClr val="accent6"/>
          </a:lnRef>
          <a:fillRef idx="0">
            <a:schemeClr val="accent6"/>
          </a:fillRef>
          <a:effectRef idx="1">
            <a:schemeClr val="accent6"/>
          </a:effectRef>
          <a:fontRef idx="minor">
            <a:schemeClr val="tx1"/>
          </a:fontRef>
        </p:style>
      </p:cxnSp>
      <p:sp>
        <p:nvSpPr>
          <p:cNvPr id="8198" name="CasellaDiTesto 6"/>
          <p:cNvSpPr txBox="1">
            <a:spLocks noChangeArrowheads="1"/>
          </p:cNvSpPr>
          <p:nvPr/>
        </p:nvSpPr>
        <p:spPr bwMode="auto">
          <a:xfrm>
            <a:off x="428625" y="1357313"/>
            <a:ext cx="8358188" cy="5294312"/>
          </a:xfrm>
          <a:prstGeom prst="rect">
            <a:avLst/>
          </a:prstGeom>
          <a:noFill/>
          <a:ln w="9525">
            <a:noFill/>
            <a:miter lim="800000"/>
            <a:headEnd/>
            <a:tailEnd/>
          </a:ln>
        </p:spPr>
        <p:txBody>
          <a:bodyPr>
            <a:spAutoFit/>
          </a:bodyPr>
          <a:lstStyle/>
          <a:p>
            <a:pPr algn="just" fontAlgn="auto">
              <a:spcBef>
                <a:spcPts val="0"/>
              </a:spcBef>
              <a:spcAft>
                <a:spcPts val="0"/>
              </a:spcAft>
              <a:defRPr/>
            </a:pPr>
            <a:r>
              <a:rPr lang="en-GB" sz="2100" dirty="0"/>
              <a:t>Innovation may result as an experimental process fostering continuous learning obtainable </a:t>
            </a:r>
            <a:r>
              <a:rPr lang="en-US" sz="2100" i="1" dirty="0"/>
              <a:t>by doing, by using, by failing, by interacting</a:t>
            </a:r>
            <a:r>
              <a:rPr lang="en-US" sz="2100" dirty="0"/>
              <a:t> which, in service science logics, may be addressed to significant innovation dimensions such as: service definitions and related value propositions; client interfaces; service delivery systems; technologies.</a:t>
            </a:r>
          </a:p>
          <a:p>
            <a:pPr algn="just" fontAlgn="auto">
              <a:spcBef>
                <a:spcPts val="0"/>
              </a:spcBef>
              <a:spcAft>
                <a:spcPts val="0"/>
              </a:spcAft>
              <a:defRPr/>
            </a:pPr>
            <a:endParaRPr lang="en-US" sz="2100" dirty="0"/>
          </a:p>
          <a:p>
            <a:pPr algn="just" fontAlgn="auto">
              <a:spcBef>
                <a:spcPts val="0"/>
              </a:spcBef>
              <a:spcAft>
                <a:spcPts val="0"/>
              </a:spcAft>
              <a:defRPr/>
            </a:pPr>
            <a:r>
              <a:rPr lang="en-US" sz="2100" dirty="0"/>
              <a:t>Innovation thus, if well designed and managed, can enable costs reductions, quality improvements, technical performances advances through a wise management of innovation source, both internal (R&amp;D, production, engineering, marketing proposals, etc.) and external (deriving from the relationships with al actors, etc.)</a:t>
            </a:r>
            <a:r>
              <a:rPr lang="en-US" sz="2100" baseline="30000" dirty="0"/>
              <a:t> </a:t>
            </a:r>
            <a:endParaRPr lang="it-IT" sz="2100" dirty="0"/>
          </a:p>
          <a:p>
            <a:pPr algn="just" fontAlgn="auto">
              <a:spcBef>
                <a:spcPts val="0"/>
              </a:spcBef>
              <a:spcAft>
                <a:spcPts val="0"/>
              </a:spcAft>
              <a:defRPr/>
            </a:pPr>
            <a:endParaRPr lang="it-IT" sz="1600" dirty="0"/>
          </a:p>
          <a:p>
            <a:pPr algn="just" fontAlgn="auto">
              <a:spcBef>
                <a:spcPts val="0"/>
              </a:spcBef>
              <a:spcAft>
                <a:spcPts val="0"/>
              </a:spcAft>
              <a:defRPr/>
            </a:pPr>
            <a:endParaRPr lang="it-IT" sz="1600" dirty="0"/>
          </a:p>
          <a:p>
            <a:pPr algn="just" fontAlgn="auto">
              <a:spcBef>
                <a:spcPts val="0"/>
              </a:spcBef>
              <a:spcAft>
                <a:spcPts val="0"/>
              </a:spcAft>
              <a:defRPr/>
            </a:pPr>
            <a:r>
              <a:rPr lang="en-GB" b="1" i="1" cap="small" dirty="0"/>
              <a:t>Main References about the theme:</a:t>
            </a:r>
          </a:p>
          <a:p>
            <a:pPr algn="just" fontAlgn="auto">
              <a:spcBef>
                <a:spcPts val="0"/>
              </a:spcBef>
              <a:spcAft>
                <a:spcPts val="0"/>
              </a:spcAft>
              <a:defRPr/>
            </a:pPr>
            <a:r>
              <a:rPr lang="en-GB" cap="small" dirty="0" err="1"/>
              <a:t>Gronhaug</a:t>
            </a:r>
            <a:r>
              <a:rPr lang="en-GB" cap="small" dirty="0"/>
              <a:t>, K., Kaufmann, G.</a:t>
            </a:r>
            <a:r>
              <a:rPr lang="en-GB" dirty="0"/>
              <a:t> (1988)</a:t>
            </a:r>
          </a:p>
          <a:p>
            <a:pPr algn="just" fontAlgn="auto">
              <a:spcBef>
                <a:spcPts val="0"/>
              </a:spcBef>
              <a:spcAft>
                <a:spcPts val="0"/>
              </a:spcAft>
              <a:defRPr/>
            </a:pPr>
            <a:r>
              <a:rPr lang="en-GB" cap="small" dirty="0" err="1"/>
              <a:t>Möller</a:t>
            </a:r>
            <a:r>
              <a:rPr lang="en-GB" cap="small" dirty="0"/>
              <a:t>, K.</a:t>
            </a:r>
            <a:r>
              <a:rPr lang="en-GB" dirty="0"/>
              <a:t> (2006) </a:t>
            </a:r>
            <a:endParaRPr lang="it-IT" dirty="0"/>
          </a:p>
        </p:txBody>
      </p:sp>
      <p:sp>
        <p:nvSpPr>
          <p:cNvPr id="9" name="Segnaposto numero diapositiva 12"/>
          <p:cNvSpPr txBox="1">
            <a:spLocks/>
          </p:cNvSpPr>
          <p:nvPr/>
        </p:nvSpPr>
        <p:spPr>
          <a:xfrm rot="20399143">
            <a:off x="6802304" y="6519395"/>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4</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5"/>
          <p:cNvSpPr>
            <a:spLocks noChangeArrowheads="1"/>
          </p:cNvSpPr>
          <p:nvPr/>
        </p:nvSpPr>
        <p:spPr bwMode="auto">
          <a:xfrm>
            <a:off x="142844" y="5274408"/>
            <a:ext cx="1190626" cy="1058862"/>
          </a:xfrm>
          <a:prstGeom prst="ellipse">
            <a:avLst/>
          </a:prstGeom>
          <a:solidFill>
            <a:schemeClr val="accent6">
              <a:lumMod val="75000"/>
              <a:alpha val="76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21" name="Oval 5"/>
          <p:cNvSpPr>
            <a:spLocks noChangeArrowheads="1"/>
          </p:cNvSpPr>
          <p:nvPr/>
        </p:nvSpPr>
        <p:spPr bwMode="auto">
          <a:xfrm>
            <a:off x="142844" y="559500"/>
            <a:ext cx="1190626" cy="1058862"/>
          </a:xfrm>
          <a:prstGeom prst="ellipse">
            <a:avLst/>
          </a:prstGeom>
          <a:solidFill>
            <a:schemeClr val="accent6">
              <a:lumMod val="60000"/>
              <a:lumOff val="40000"/>
              <a:alpha val="76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23" name="Oval 5"/>
          <p:cNvSpPr>
            <a:spLocks noChangeArrowheads="1"/>
          </p:cNvSpPr>
          <p:nvPr/>
        </p:nvSpPr>
        <p:spPr bwMode="auto">
          <a:xfrm>
            <a:off x="7596216" y="559500"/>
            <a:ext cx="1190626" cy="1058862"/>
          </a:xfrm>
          <a:prstGeom prst="ellipse">
            <a:avLst/>
          </a:prstGeom>
          <a:solidFill>
            <a:schemeClr val="accent6">
              <a:lumMod val="20000"/>
              <a:lumOff val="80000"/>
              <a:alpha val="76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20" name="Oval 5"/>
          <p:cNvSpPr>
            <a:spLocks noChangeArrowheads="1"/>
          </p:cNvSpPr>
          <p:nvPr/>
        </p:nvSpPr>
        <p:spPr bwMode="auto">
          <a:xfrm>
            <a:off x="7500958" y="5215678"/>
            <a:ext cx="1190626" cy="1058862"/>
          </a:xfrm>
          <a:prstGeom prst="ellipse">
            <a:avLst/>
          </a:prstGeom>
          <a:solidFill>
            <a:schemeClr val="accent6">
              <a:lumMod val="40000"/>
              <a:lumOff val="60000"/>
              <a:alpha val="76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5" name="Rectangle 2"/>
          <p:cNvSpPr txBox="1">
            <a:spLocks noChangeArrowheads="1"/>
          </p:cNvSpPr>
          <p:nvPr/>
        </p:nvSpPr>
        <p:spPr>
          <a:xfrm>
            <a:off x="1541463" y="130894"/>
            <a:ext cx="5816600" cy="341313"/>
          </a:xfrm>
          <a:prstGeom prst="rect">
            <a:avLst/>
          </a:prstGeom>
        </p:spPr>
        <p:txBody>
          <a:bodyPr anchor="ctr">
            <a:normAutofit fontScale="40000" lnSpcReduction="20000"/>
          </a:bodyPr>
          <a:lstStyle/>
          <a:p>
            <a:pPr algn="ctr" fontAlgn="auto">
              <a:spcBef>
                <a:spcPts val="0"/>
              </a:spcBef>
              <a:spcAft>
                <a:spcPts val="0"/>
              </a:spcAft>
              <a:defRPr/>
            </a:pPr>
            <a:r>
              <a:rPr lang="en-US" sz="4400" b="1" dirty="0">
                <a:latin typeface="+mj-lt"/>
                <a:ea typeface="+mj-ea"/>
                <a:cs typeface="+mj-cs"/>
              </a:rPr>
              <a:t>Service innovation is inherently multidisciplinary</a:t>
            </a:r>
          </a:p>
        </p:txBody>
      </p:sp>
      <p:sp>
        <p:nvSpPr>
          <p:cNvPr id="6" name="Oval 3"/>
          <p:cNvSpPr>
            <a:spLocks noChangeArrowheads="1"/>
          </p:cNvSpPr>
          <p:nvPr/>
        </p:nvSpPr>
        <p:spPr bwMode="auto">
          <a:xfrm>
            <a:off x="1625019" y="880181"/>
            <a:ext cx="3389905" cy="3088565"/>
          </a:xfrm>
          <a:prstGeom prst="ellipse">
            <a:avLst/>
          </a:prstGeom>
          <a:solidFill>
            <a:schemeClr val="accent6">
              <a:lumMod val="60000"/>
              <a:lumOff val="40000"/>
              <a:alpha val="73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7" name="Oval 4"/>
          <p:cNvSpPr>
            <a:spLocks noChangeArrowheads="1"/>
          </p:cNvSpPr>
          <p:nvPr/>
        </p:nvSpPr>
        <p:spPr bwMode="auto">
          <a:xfrm>
            <a:off x="1728776" y="2880445"/>
            <a:ext cx="3184536" cy="3086111"/>
          </a:xfrm>
          <a:prstGeom prst="ellipse">
            <a:avLst/>
          </a:prstGeom>
          <a:solidFill>
            <a:schemeClr val="accent6">
              <a:lumMod val="75000"/>
              <a:alpha val="73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8" name="Oval 5"/>
          <p:cNvSpPr>
            <a:spLocks noChangeArrowheads="1"/>
          </p:cNvSpPr>
          <p:nvPr/>
        </p:nvSpPr>
        <p:spPr bwMode="auto">
          <a:xfrm>
            <a:off x="4229106" y="2902677"/>
            <a:ext cx="3184536" cy="3086111"/>
          </a:xfrm>
          <a:prstGeom prst="ellipse">
            <a:avLst/>
          </a:prstGeom>
          <a:solidFill>
            <a:schemeClr val="accent6">
              <a:lumMod val="40000"/>
              <a:lumOff val="60000"/>
              <a:alpha val="76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9" name="Oval 6"/>
          <p:cNvSpPr>
            <a:spLocks noChangeArrowheads="1"/>
          </p:cNvSpPr>
          <p:nvPr/>
        </p:nvSpPr>
        <p:spPr bwMode="auto">
          <a:xfrm>
            <a:off x="4157668" y="951619"/>
            <a:ext cx="3184536" cy="3086111"/>
          </a:xfrm>
          <a:prstGeom prst="ellipse">
            <a:avLst/>
          </a:prstGeom>
          <a:solidFill>
            <a:schemeClr val="accent6">
              <a:lumMod val="20000"/>
              <a:lumOff val="80000"/>
              <a:alpha val="73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12315" name="Text Box 7"/>
          <p:cNvSpPr txBox="1">
            <a:spLocks noChangeArrowheads="1"/>
          </p:cNvSpPr>
          <p:nvPr/>
        </p:nvSpPr>
        <p:spPr bwMode="auto">
          <a:xfrm>
            <a:off x="214313" y="845269"/>
            <a:ext cx="939800" cy="431800"/>
          </a:xfrm>
          <a:prstGeom prst="rect">
            <a:avLst/>
          </a:prstGeom>
          <a:noFill/>
          <a:ln w="9525" algn="ctr">
            <a:noFill/>
            <a:miter lim="800000"/>
            <a:headEnd/>
            <a:tailEnd/>
          </a:ln>
        </p:spPr>
        <p:txBody>
          <a:bodyPr wrap="none" lIns="61448" tIns="30724" rIns="61448" bIns="30724">
            <a:spAutoFit/>
          </a:bodyPr>
          <a:lstStyle/>
          <a:p>
            <a:pPr algn="ctr" defTabSz="614363"/>
            <a:r>
              <a:rPr lang="en-US" sz="1200" i="1">
                <a:latin typeface="Calibri" pitchFamily="34" charset="0"/>
              </a:rPr>
              <a:t>Science &amp;  </a:t>
            </a:r>
          </a:p>
          <a:p>
            <a:pPr algn="ctr" defTabSz="614363"/>
            <a:r>
              <a:rPr lang="en-US" sz="1200" i="1">
                <a:latin typeface="Calibri" pitchFamily="34" charset="0"/>
              </a:rPr>
              <a:t>Engineering</a:t>
            </a:r>
          </a:p>
        </p:txBody>
      </p:sp>
      <p:sp>
        <p:nvSpPr>
          <p:cNvPr id="12316" name="Text Box 8"/>
          <p:cNvSpPr txBox="1">
            <a:spLocks noChangeArrowheads="1"/>
          </p:cNvSpPr>
          <p:nvPr/>
        </p:nvSpPr>
        <p:spPr bwMode="auto">
          <a:xfrm>
            <a:off x="7596188" y="729382"/>
            <a:ext cx="1138237" cy="615950"/>
          </a:xfrm>
          <a:prstGeom prst="rect">
            <a:avLst/>
          </a:prstGeom>
          <a:noFill/>
          <a:ln w="9525" algn="ctr">
            <a:noFill/>
            <a:miter lim="800000"/>
            <a:headEnd/>
            <a:tailEnd/>
          </a:ln>
        </p:spPr>
        <p:txBody>
          <a:bodyPr wrap="none" lIns="61448" tIns="30724" rIns="61448" bIns="30724">
            <a:spAutoFit/>
          </a:bodyPr>
          <a:lstStyle/>
          <a:p>
            <a:pPr algn="ctr" defTabSz="614363"/>
            <a:r>
              <a:rPr lang="en-US" sz="1200" i="1">
                <a:latin typeface="Calibri" pitchFamily="34" charset="0"/>
              </a:rPr>
              <a:t>Business </a:t>
            </a:r>
          </a:p>
          <a:p>
            <a:pPr algn="ctr" defTabSz="614363"/>
            <a:r>
              <a:rPr lang="en-US" sz="1200" i="1">
                <a:latin typeface="Calibri" pitchFamily="34" charset="0"/>
              </a:rPr>
              <a:t>Administration </a:t>
            </a:r>
          </a:p>
          <a:p>
            <a:pPr algn="ctr" defTabSz="614363"/>
            <a:r>
              <a:rPr lang="en-US" sz="1200" i="1">
                <a:latin typeface="Calibri" pitchFamily="34" charset="0"/>
              </a:rPr>
              <a:t>Management</a:t>
            </a:r>
          </a:p>
        </p:txBody>
      </p:sp>
      <p:sp>
        <p:nvSpPr>
          <p:cNvPr id="12317" name="Text Box 9"/>
          <p:cNvSpPr txBox="1">
            <a:spLocks noChangeArrowheads="1"/>
          </p:cNvSpPr>
          <p:nvPr/>
        </p:nvSpPr>
        <p:spPr bwMode="auto">
          <a:xfrm>
            <a:off x="285750" y="5556969"/>
            <a:ext cx="857250" cy="431800"/>
          </a:xfrm>
          <a:prstGeom prst="rect">
            <a:avLst/>
          </a:prstGeom>
          <a:noFill/>
          <a:ln w="9525" algn="ctr">
            <a:noFill/>
            <a:miter lim="800000"/>
            <a:headEnd/>
            <a:tailEnd/>
          </a:ln>
        </p:spPr>
        <p:txBody>
          <a:bodyPr lIns="61448" tIns="30724" rIns="61448" bIns="30724">
            <a:spAutoFit/>
          </a:bodyPr>
          <a:lstStyle/>
          <a:p>
            <a:pPr algn="ctr" defTabSz="614363"/>
            <a:r>
              <a:rPr lang="en-US" sz="1200" i="1">
                <a:latin typeface="Calibri" pitchFamily="34" charset="0"/>
              </a:rPr>
              <a:t>Social Sciences</a:t>
            </a:r>
          </a:p>
        </p:txBody>
      </p:sp>
      <p:sp>
        <p:nvSpPr>
          <p:cNvPr id="12318" name="Text Box 10"/>
          <p:cNvSpPr txBox="1">
            <a:spLocks noChangeArrowheads="1"/>
          </p:cNvSpPr>
          <p:nvPr/>
        </p:nvSpPr>
        <p:spPr bwMode="auto">
          <a:xfrm>
            <a:off x="7729538" y="5452194"/>
            <a:ext cx="852487" cy="608013"/>
          </a:xfrm>
          <a:prstGeom prst="rect">
            <a:avLst/>
          </a:prstGeom>
          <a:noFill/>
          <a:ln w="9525" algn="ctr">
            <a:noFill/>
            <a:miter lim="800000"/>
            <a:headEnd/>
            <a:tailEnd/>
          </a:ln>
        </p:spPr>
        <p:txBody>
          <a:bodyPr wrap="none" lIns="61448" tIns="30724" rIns="61448" bIns="30724">
            <a:spAutoFit/>
          </a:bodyPr>
          <a:lstStyle/>
          <a:p>
            <a:pPr defTabSz="614363"/>
            <a:r>
              <a:rPr lang="en-US" sz="1200" i="1">
                <a:latin typeface="Calibri" pitchFamily="34" charset="0"/>
              </a:rPr>
              <a:t>Global</a:t>
            </a:r>
          </a:p>
          <a:p>
            <a:pPr defTabSz="614363"/>
            <a:r>
              <a:rPr lang="en-US" sz="1200" i="1">
                <a:latin typeface="Calibri" pitchFamily="34" charset="0"/>
              </a:rPr>
              <a:t> Economy</a:t>
            </a:r>
          </a:p>
          <a:p>
            <a:pPr defTabSz="614363"/>
            <a:r>
              <a:rPr lang="en-US" sz="1200" i="1">
                <a:latin typeface="Calibri" pitchFamily="34" charset="0"/>
              </a:rPr>
              <a:t>&amp; Markets</a:t>
            </a:r>
          </a:p>
        </p:txBody>
      </p:sp>
      <p:sp>
        <p:nvSpPr>
          <p:cNvPr id="12319" name="Text Box 11"/>
          <p:cNvSpPr txBox="1">
            <a:spLocks noChangeArrowheads="1"/>
          </p:cNvSpPr>
          <p:nvPr/>
        </p:nvSpPr>
        <p:spPr bwMode="auto">
          <a:xfrm>
            <a:off x="5014913" y="2023194"/>
            <a:ext cx="1468437" cy="677863"/>
          </a:xfrm>
          <a:prstGeom prst="rect">
            <a:avLst/>
          </a:prstGeom>
          <a:noFill/>
          <a:ln w="9525" algn="ctr">
            <a:noFill/>
            <a:miter lim="800000"/>
            <a:headEnd/>
            <a:tailEnd/>
          </a:ln>
        </p:spPr>
        <p:txBody>
          <a:bodyPr lIns="61448" tIns="30724" rIns="61448" bIns="30724">
            <a:spAutoFit/>
          </a:bodyPr>
          <a:lstStyle/>
          <a:p>
            <a:pPr algn="ctr" defTabSz="614363"/>
            <a:r>
              <a:rPr lang="en-US" sz="2000" i="1">
                <a:latin typeface="Calibri" pitchFamily="34" charset="0"/>
              </a:rPr>
              <a:t>Business</a:t>
            </a:r>
          </a:p>
          <a:p>
            <a:pPr algn="ctr" defTabSz="614363"/>
            <a:r>
              <a:rPr lang="en-US" sz="2000" i="1">
                <a:latin typeface="Calibri" pitchFamily="34" charset="0"/>
              </a:rPr>
              <a:t>Innovation</a:t>
            </a:r>
          </a:p>
        </p:txBody>
      </p:sp>
      <p:sp>
        <p:nvSpPr>
          <p:cNvPr id="12320" name="Text Box 12"/>
          <p:cNvSpPr txBox="1">
            <a:spLocks noChangeArrowheads="1"/>
          </p:cNvSpPr>
          <p:nvPr/>
        </p:nvSpPr>
        <p:spPr bwMode="auto">
          <a:xfrm>
            <a:off x="2479675" y="1988269"/>
            <a:ext cx="1606550" cy="677863"/>
          </a:xfrm>
          <a:prstGeom prst="rect">
            <a:avLst/>
          </a:prstGeom>
          <a:noFill/>
          <a:ln w="9525" algn="ctr">
            <a:noFill/>
            <a:miter lim="800000"/>
            <a:headEnd/>
            <a:tailEnd/>
          </a:ln>
        </p:spPr>
        <p:txBody>
          <a:bodyPr lIns="61448" tIns="30724" rIns="61448" bIns="30724">
            <a:spAutoFit/>
          </a:bodyPr>
          <a:lstStyle/>
          <a:p>
            <a:pPr algn="ctr" defTabSz="614363"/>
            <a:r>
              <a:rPr lang="en-US" sz="2000" i="1">
                <a:latin typeface="Calibri" pitchFamily="34" charset="0"/>
              </a:rPr>
              <a:t>Technology</a:t>
            </a:r>
          </a:p>
          <a:p>
            <a:pPr algn="ctr" defTabSz="614363"/>
            <a:r>
              <a:rPr lang="en-US" sz="2000" i="1">
                <a:latin typeface="Calibri" pitchFamily="34" charset="0"/>
              </a:rPr>
              <a:t>Innovation</a:t>
            </a:r>
          </a:p>
        </p:txBody>
      </p:sp>
      <p:sp>
        <p:nvSpPr>
          <p:cNvPr id="12321" name="Text Box 13"/>
          <p:cNvSpPr txBox="1">
            <a:spLocks noChangeArrowheads="1"/>
          </p:cNvSpPr>
          <p:nvPr/>
        </p:nvSpPr>
        <p:spPr bwMode="auto">
          <a:xfrm>
            <a:off x="1943100" y="3952007"/>
            <a:ext cx="2757488" cy="985837"/>
          </a:xfrm>
          <a:prstGeom prst="rect">
            <a:avLst/>
          </a:prstGeom>
          <a:noFill/>
          <a:ln w="9525" algn="ctr">
            <a:noFill/>
            <a:miter lim="800000"/>
            <a:headEnd/>
            <a:tailEnd/>
          </a:ln>
        </p:spPr>
        <p:txBody>
          <a:bodyPr lIns="61448" tIns="30724" rIns="61448" bIns="30724">
            <a:spAutoFit/>
          </a:bodyPr>
          <a:lstStyle/>
          <a:p>
            <a:pPr algn="ctr" defTabSz="614363"/>
            <a:r>
              <a:rPr lang="en-US" sz="2000" i="1">
                <a:latin typeface="Calibri" pitchFamily="34" charset="0"/>
              </a:rPr>
              <a:t>Social </a:t>
            </a:r>
          </a:p>
          <a:p>
            <a:pPr algn="ctr" defTabSz="614363"/>
            <a:r>
              <a:rPr lang="en-US" sz="2000" i="1">
                <a:latin typeface="Calibri" pitchFamily="34" charset="0"/>
              </a:rPr>
              <a:t>Organizational</a:t>
            </a:r>
          </a:p>
          <a:p>
            <a:pPr algn="ctr" defTabSz="614363"/>
            <a:r>
              <a:rPr lang="en-US" sz="2000" i="1">
                <a:latin typeface="Calibri" pitchFamily="34" charset="0"/>
              </a:rPr>
              <a:t>Innovation</a:t>
            </a:r>
          </a:p>
        </p:txBody>
      </p:sp>
      <p:sp>
        <p:nvSpPr>
          <p:cNvPr id="12322" name="Text Box 14"/>
          <p:cNvSpPr txBox="1">
            <a:spLocks noChangeArrowheads="1"/>
          </p:cNvSpPr>
          <p:nvPr/>
        </p:nvSpPr>
        <p:spPr bwMode="auto">
          <a:xfrm>
            <a:off x="5086350" y="4023444"/>
            <a:ext cx="1452563" cy="677863"/>
          </a:xfrm>
          <a:prstGeom prst="rect">
            <a:avLst/>
          </a:prstGeom>
          <a:noFill/>
          <a:ln w="9525" algn="ctr">
            <a:noFill/>
            <a:miter lim="800000"/>
            <a:headEnd/>
            <a:tailEnd/>
          </a:ln>
        </p:spPr>
        <p:txBody>
          <a:bodyPr lIns="61448" tIns="30724" rIns="61448" bIns="30724">
            <a:spAutoFit/>
          </a:bodyPr>
          <a:lstStyle/>
          <a:p>
            <a:pPr algn="ctr" defTabSz="614363"/>
            <a:r>
              <a:rPr lang="en-US" sz="2000" i="1">
                <a:latin typeface="Calibri" pitchFamily="34" charset="0"/>
              </a:rPr>
              <a:t>Demand</a:t>
            </a:r>
          </a:p>
          <a:p>
            <a:pPr algn="ctr" defTabSz="614363"/>
            <a:r>
              <a:rPr lang="en-US" sz="2000" i="1">
                <a:latin typeface="Calibri" pitchFamily="34" charset="0"/>
              </a:rPr>
              <a:t>Innovation</a:t>
            </a:r>
          </a:p>
        </p:txBody>
      </p:sp>
      <p:sp>
        <p:nvSpPr>
          <p:cNvPr id="131107" name="Text Box 16"/>
          <p:cNvSpPr txBox="1">
            <a:spLocks noChangeArrowheads="1"/>
          </p:cNvSpPr>
          <p:nvPr/>
        </p:nvSpPr>
        <p:spPr bwMode="auto">
          <a:xfrm>
            <a:off x="2714625" y="6274519"/>
            <a:ext cx="3557588" cy="250825"/>
          </a:xfrm>
          <a:prstGeom prst="rect">
            <a:avLst/>
          </a:prstGeom>
          <a:noFill/>
          <a:ln w="9525" algn="ctr">
            <a:noFill/>
            <a:miter lim="800000"/>
            <a:headEnd/>
            <a:tailEnd/>
          </a:ln>
        </p:spPr>
        <p:txBody>
          <a:bodyPr lIns="61448" tIns="30724" rIns="61448" bIns="30724">
            <a:spAutoFit/>
          </a:bodyPr>
          <a:lstStyle/>
          <a:p>
            <a:pPr defTabSz="614363"/>
            <a:r>
              <a:rPr lang="en-US" sz="1200" i="1">
                <a:latin typeface="Calibri" pitchFamily="34" charset="0"/>
              </a:rPr>
              <a:t>Knowledge sources driving service innovations…</a:t>
            </a:r>
          </a:p>
        </p:txBody>
      </p:sp>
      <p:cxnSp>
        <p:nvCxnSpPr>
          <p:cNvPr id="25" name="Connettore 1 24"/>
          <p:cNvCxnSpPr/>
          <p:nvPr/>
        </p:nvCxnSpPr>
        <p:spPr>
          <a:xfrm rot="16200000" flipH="1">
            <a:off x="71438" y="1488207"/>
            <a:ext cx="2071687" cy="1785937"/>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Connettore 1 26"/>
          <p:cNvCxnSpPr/>
          <p:nvPr/>
        </p:nvCxnSpPr>
        <p:spPr>
          <a:xfrm>
            <a:off x="857250" y="559519"/>
            <a:ext cx="2571750" cy="28575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rot="10800000" flipV="1">
            <a:off x="5357813" y="559519"/>
            <a:ext cx="2643187" cy="428625"/>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 name="Connettore 1 36"/>
          <p:cNvCxnSpPr/>
          <p:nvPr/>
        </p:nvCxnSpPr>
        <p:spPr>
          <a:xfrm rot="5400000" flipH="1" flipV="1">
            <a:off x="214313" y="3559894"/>
            <a:ext cx="1928812" cy="1785938"/>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Connettore 1 43"/>
          <p:cNvCxnSpPr/>
          <p:nvPr/>
        </p:nvCxnSpPr>
        <p:spPr>
          <a:xfrm flipV="1">
            <a:off x="714375" y="5917332"/>
            <a:ext cx="3000375" cy="428625"/>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Connettore 1 47"/>
          <p:cNvCxnSpPr/>
          <p:nvPr/>
        </p:nvCxnSpPr>
        <p:spPr>
          <a:xfrm rot="16200000" flipH="1">
            <a:off x="6822282" y="3667050"/>
            <a:ext cx="2071688" cy="1571625"/>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Connettore 1 49"/>
          <p:cNvCxnSpPr/>
          <p:nvPr/>
        </p:nvCxnSpPr>
        <p:spPr>
          <a:xfrm>
            <a:off x="5357813" y="5917332"/>
            <a:ext cx="2714625" cy="357187"/>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Connettore 1 53"/>
          <p:cNvCxnSpPr/>
          <p:nvPr/>
        </p:nvCxnSpPr>
        <p:spPr>
          <a:xfrm rot="5400000">
            <a:off x="6858000" y="1488207"/>
            <a:ext cx="2071688" cy="1643062"/>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29" name="Rettangolo arrotondato 28"/>
          <p:cNvSpPr/>
          <p:nvPr/>
        </p:nvSpPr>
        <p:spPr>
          <a:xfrm>
            <a:off x="1428750" y="702394"/>
            <a:ext cx="6143625" cy="5429250"/>
          </a:xfrm>
          <a:prstGeom prst="roundRect">
            <a:avLst/>
          </a:prstGeom>
          <a:noFill/>
          <a:ln w="28575">
            <a:solidFill>
              <a:schemeClr val="accent6">
                <a:lumMod val="50000"/>
              </a:schemeClr>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30" name="Segnaposto numero diapositiva 12"/>
          <p:cNvSpPr txBox="1">
            <a:spLocks/>
          </p:cNvSpPr>
          <p:nvPr/>
        </p:nvSpPr>
        <p:spPr>
          <a:xfrm rot="20399143">
            <a:off x="6802304" y="6519395"/>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5</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315"/>
                                        </p:tgtEl>
                                        <p:attrNameLst>
                                          <p:attrName>style.visibility</p:attrName>
                                        </p:attrNameLst>
                                      </p:cBhvr>
                                      <p:to>
                                        <p:strVal val="visible"/>
                                      </p:to>
                                    </p:set>
                                    <p:animEffect transition="in" filter="fade">
                                      <p:cBhvr>
                                        <p:cTn id="7" dur="2000"/>
                                        <p:tgtEl>
                                          <p:spTgt spid="12315"/>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2000"/>
                                        <p:tgtEl>
                                          <p:spTgt spid="21"/>
                                        </p:tgtEl>
                                      </p:cBhvr>
                                    </p:animEffect>
                                  </p:childTnLst>
                                </p:cTn>
                              </p:par>
                              <p:par>
                                <p:cTn id="11" presetID="10"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2000"/>
                                        <p:tgtEl>
                                          <p:spTgt spid="27"/>
                                        </p:tgtEl>
                                      </p:cBhvr>
                                    </p:animEffect>
                                  </p:childTnLst>
                                </p:cTn>
                              </p:par>
                              <p:par>
                                <p:cTn id="14" presetID="10" presetClass="entr" presetSubtype="0" fill="hold"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2000"/>
                                        <p:tgtEl>
                                          <p:spTgt spid="25"/>
                                        </p:tgtEl>
                                      </p:cBhvr>
                                    </p:animEffect>
                                  </p:childTnLst>
                                </p:cTn>
                              </p:par>
                            </p:childTnLst>
                          </p:cTn>
                        </p:par>
                        <p:par>
                          <p:cTn id="17" fill="hold">
                            <p:stCondLst>
                              <p:cond delay="2000"/>
                            </p:stCondLst>
                            <p:childTnLst>
                              <p:par>
                                <p:cTn id="18" presetID="2" presetClass="entr" presetSubtype="9"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0-#ppt_w/2"/>
                                          </p:val>
                                        </p:tav>
                                        <p:tav tm="100000">
                                          <p:val>
                                            <p:strVal val="#ppt_x"/>
                                          </p:val>
                                        </p:tav>
                                      </p:tavLst>
                                    </p:anim>
                                    <p:anim calcmode="lin" valueType="num">
                                      <p:cBhvr additive="base">
                                        <p:cTn id="21" dur="500" fill="hold"/>
                                        <p:tgtEl>
                                          <p:spTgt spid="6"/>
                                        </p:tgtEl>
                                        <p:attrNameLst>
                                          <p:attrName>ppt_y</p:attrName>
                                        </p:attrNameLst>
                                      </p:cBhvr>
                                      <p:tavLst>
                                        <p:tav tm="0">
                                          <p:val>
                                            <p:strVal val="0-#ppt_h/2"/>
                                          </p:val>
                                        </p:tav>
                                        <p:tav tm="100000">
                                          <p:val>
                                            <p:strVal val="#ppt_y"/>
                                          </p:val>
                                        </p:tav>
                                      </p:tavLst>
                                    </p:anim>
                                  </p:childTnLst>
                                </p:cTn>
                              </p:par>
                              <p:par>
                                <p:cTn id="22" presetID="2" presetClass="entr" presetSubtype="9" fill="hold" grpId="0" nodeType="withEffect">
                                  <p:stCondLst>
                                    <p:cond delay="0"/>
                                  </p:stCondLst>
                                  <p:childTnLst>
                                    <p:set>
                                      <p:cBhvr>
                                        <p:cTn id="23" dur="1" fill="hold">
                                          <p:stCondLst>
                                            <p:cond delay="0"/>
                                          </p:stCondLst>
                                        </p:cTn>
                                        <p:tgtEl>
                                          <p:spTgt spid="12320"/>
                                        </p:tgtEl>
                                        <p:attrNameLst>
                                          <p:attrName>style.visibility</p:attrName>
                                        </p:attrNameLst>
                                      </p:cBhvr>
                                      <p:to>
                                        <p:strVal val="visible"/>
                                      </p:to>
                                    </p:set>
                                    <p:anim calcmode="lin" valueType="num">
                                      <p:cBhvr additive="base">
                                        <p:cTn id="24" dur="500" fill="hold"/>
                                        <p:tgtEl>
                                          <p:spTgt spid="12320"/>
                                        </p:tgtEl>
                                        <p:attrNameLst>
                                          <p:attrName>ppt_x</p:attrName>
                                        </p:attrNameLst>
                                      </p:cBhvr>
                                      <p:tavLst>
                                        <p:tav tm="0">
                                          <p:val>
                                            <p:strVal val="0-#ppt_w/2"/>
                                          </p:val>
                                        </p:tav>
                                        <p:tav tm="100000">
                                          <p:val>
                                            <p:strVal val="#ppt_x"/>
                                          </p:val>
                                        </p:tav>
                                      </p:tavLst>
                                    </p:anim>
                                    <p:anim calcmode="lin" valueType="num">
                                      <p:cBhvr additive="base">
                                        <p:cTn id="25" dur="500" fill="hold"/>
                                        <p:tgtEl>
                                          <p:spTgt spid="12320"/>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2316"/>
                                        </p:tgtEl>
                                        <p:attrNameLst>
                                          <p:attrName>style.visibility</p:attrName>
                                        </p:attrNameLst>
                                      </p:cBhvr>
                                      <p:to>
                                        <p:strVal val="visible"/>
                                      </p:to>
                                    </p:set>
                                    <p:animEffect transition="in" filter="fade">
                                      <p:cBhvr>
                                        <p:cTn id="30" dur="2000"/>
                                        <p:tgtEl>
                                          <p:spTgt spid="12316"/>
                                        </p:tgtEl>
                                      </p:cBhvr>
                                    </p:animEffect>
                                  </p:childTnLst>
                                </p:cTn>
                              </p:par>
                              <p:par>
                                <p:cTn id="31" presetID="10" presetClass="entr" presetSubtype="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2000"/>
                                        <p:tgtEl>
                                          <p:spTgt spid="23"/>
                                        </p:tgtEl>
                                      </p:cBhvr>
                                    </p:animEffect>
                                  </p:childTnLst>
                                </p:cTn>
                              </p:par>
                              <p:par>
                                <p:cTn id="34" presetID="10" presetClass="entr" presetSubtype="0" fill="hold" nodeType="withEffect">
                                  <p:stCondLst>
                                    <p:cond delay="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2000"/>
                                        <p:tgtEl>
                                          <p:spTgt spid="54"/>
                                        </p:tgtEl>
                                      </p:cBhvr>
                                    </p:animEffect>
                                  </p:childTnLst>
                                </p:cTn>
                              </p:par>
                              <p:par>
                                <p:cTn id="37" presetID="10" presetClass="entr" presetSubtype="0"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2000"/>
                                        <p:tgtEl>
                                          <p:spTgt spid="32"/>
                                        </p:tgtEl>
                                      </p:cBhvr>
                                    </p:animEffect>
                                  </p:childTnLst>
                                </p:cTn>
                              </p:par>
                            </p:childTnLst>
                          </p:cTn>
                        </p:par>
                        <p:par>
                          <p:cTn id="40" fill="hold">
                            <p:stCondLst>
                              <p:cond delay="2000"/>
                            </p:stCondLst>
                            <p:childTnLst>
                              <p:par>
                                <p:cTn id="41" presetID="2" presetClass="entr" presetSubtype="3"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1+#ppt_w/2"/>
                                          </p:val>
                                        </p:tav>
                                        <p:tav tm="100000">
                                          <p:val>
                                            <p:strVal val="#ppt_x"/>
                                          </p:val>
                                        </p:tav>
                                      </p:tavLst>
                                    </p:anim>
                                    <p:anim calcmode="lin" valueType="num">
                                      <p:cBhvr additive="base">
                                        <p:cTn id="44" dur="500" fill="hold"/>
                                        <p:tgtEl>
                                          <p:spTgt spid="9"/>
                                        </p:tgtEl>
                                        <p:attrNameLst>
                                          <p:attrName>ppt_y</p:attrName>
                                        </p:attrNameLst>
                                      </p:cBhvr>
                                      <p:tavLst>
                                        <p:tav tm="0">
                                          <p:val>
                                            <p:strVal val="0-#ppt_h/2"/>
                                          </p:val>
                                        </p:tav>
                                        <p:tav tm="100000">
                                          <p:val>
                                            <p:strVal val="#ppt_y"/>
                                          </p:val>
                                        </p:tav>
                                      </p:tavLst>
                                    </p:anim>
                                  </p:childTnLst>
                                </p:cTn>
                              </p:par>
                              <p:par>
                                <p:cTn id="45" presetID="2" presetClass="entr" presetSubtype="3" fill="hold" grpId="0" nodeType="withEffect">
                                  <p:stCondLst>
                                    <p:cond delay="0"/>
                                  </p:stCondLst>
                                  <p:childTnLst>
                                    <p:set>
                                      <p:cBhvr>
                                        <p:cTn id="46" dur="1" fill="hold">
                                          <p:stCondLst>
                                            <p:cond delay="0"/>
                                          </p:stCondLst>
                                        </p:cTn>
                                        <p:tgtEl>
                                          <p:spTgt spid="12319"/>
                                        </p:tgtEl>
                                        <p:attrNameLst>
                                          <p:attrName>style.visibility</p:attrName>
                                        </p:attrNameLst>
                                      </p:cBhvr>
                                      <p:to>
                                        <p:strVal val="visible"/>
                                      </p:to>
                                    </p:set>
                                    <p:anim calcmode="lin" valueType="num">
                                      <p:cBhvr additive="base">
                                        <p:cTn id="47" dur="500" fill="hold"/>
                                        <p:tgtEl>
                                          <p:spTgt spid="12319"/>
                                        </p:tgtEl>
                                        <p:attrNameLst>
                                          <p:attrName>ppt_x</p:attrName>
                                        </p:attrNameLst>
                                      </p:cBhvr>
                                      <p:tavLst>
                                        <p:tav tm="0">
                                          <p:val>
                                            <p:strVal val="1+#ppt_w/2"/>
                                          </p:val>
                                        </p:tav>
                                        <p:tav tm="100000">
                                          <p:val>
                                            <p:strVal val="#ppt_x"/>
                                          </p:val>
                                        </p:tav>
                                      </p:tavLst>
                                    </p:anim>
                                    <p:anim calcmode="lin" valueType="num">
                                      <p:cBhvr additive="base">
                                        <p:cTn id="48" dur="500" fill="hold"/>
                                        <p:tgtEl>
                                          <p:spTgt spid="12319"/>
                                        </p:tgtEl>
                                        <p:attrNameLst>
                                          <p:attrName>ppt_y</p:attrName>
                                        </p:attrNameLst>
                                      </p:cBhvr>
                                      <p:tavLst>
                                        <p:tav tm="0">
                                          <p:val>
                                            <p:strVal val="0-#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2318"/>
                                        </p:tgtEl>
                                        <p:attrNameLst>
                                          <p:attrName>style.visibility</p:attrName>
                                        </p:attrNameLst>
                                      </p:cBhvr>
                                      <p:to>
                                        <p:strVal val="visible"/>
                                      </p:to>
                                    </p:set>
                                    <p:animEffect transition="in" filter="fade">
                                      <p:cBhvr>
                                        <p:cTn id="53" dur="2000"/>
                                        <p:tgtEl>
                                          <p:spTgt spid="12318"/>
                                        </p:tgtEl>
                                      </p:cBhvr>
                                    </p:animEffect>
                                  </p:childTnLst>
                                </p:cTn>
                              </p:par>
                              <p:par>
                                <p:cTn id="54" presetID="10" presetClass="entr" presetSubtype="0"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2000"/>
                                        <p:tgtEl>
                                          <p:spTgt spid="20"/>
                                        </p:tgtEl>
                                      </p:cBhvr>
                                    </p:animEffect>
                                  </p:childTnLst>
                                </p:cTn>
                              </p:par>
                              <p:par>
                                <p:cTn id="57" presetID="10" presetClass="entr" presetSubtype="0" fill="hold"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2000"/>
                                        <p:tgtEl>
                                          <p:spTgt spid="48"/>
                                        </p:tgtEl>
                                      </p:cBhvr>
                                    </p:animEffect>
                                  </p:childTnLst>
                                </p:cTn>
                              </p:par>
                              <p:par>
                                <p:cTn id="60" presetID="10" presetClass="entr" presetSubtype="0" fill="hold" nodeType="withEffect">
                                  <p:stCondLst>
                                    <p:cond delay="0"/>
                                  </p:stCondLst>
                                  <p:childTnLst>
                                    <p:set>
                                      <p:cBhvr>
                                        <p:cTn id="61" dur="1" fill="hold">
                                          <p:stCondLst>
                                            <p:cond delay="0"/>
                                          </p:stCondLst>
                                        </p:cTn>
                                        <p:tgtEl>
                                          <p:spTgt spid="50"/>
                                        </p:tgtEl>
                                        <p:attrNameLst>
                                          <p:attrName>style.visibility</p:attrName>
                                        </p:attrNameLst>
                                      </p:cBhvr>
                                      <p:to>
                                        <p:strVal val="visible"/>
                                      </p:to>
                                    </p:set>
                                    <p:animEffect transition="in" filter="fade">
                                      <p:cBhvr>
                                        <p:cTn id="62" dur="2000"/>
                                        <p:tgtEl>
                                          <p:spTgt spid="50"/>
                                        </p:tgtEl>
                                      </p:cBhvr>
                                    </p:animEffect>
                                  </p:childTnLst>
                                </p:cTn>
                              </p:par>
                            </p:childTnLst>
                          </p:cTn>
                        </p:par>
                        <p:par>
                          <p:cTn id="63" fill="hold">
                            <p:stCondLst>
                              <p:cond delay="2000"/>
                            </p:stCondLst>
                            <p:childTnLst>
                              <p:par>
                                <p:cTn id="64" presetID="2" presetClass="entr" presetSubtype="6"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fill="hold"/>
                                        <p:tgtEl>
                                          <p:spTgt spid="8"/>
                                        </p:tgtEl>
                                        <p:attrNameLst>
                                          <p:attrName>ppt_x</p:attrName>
                                        </p:attrNameLst>
                                      </p:cBhvr>
                                      <p:tavLst>
                                        <p:tav tm="0">
                                          <p:val>
                                            <p:strVal val="1+#ppt_w/2"/>
                                          </p:val>
                                        </p:tav>
                                        <p:tav tm="100000">
                                          <p:val>
                                            <p:strVal val="#ppt_x"/>
                                          </p:val>
                                        </p:tav>
                                      </p:tavLst>
                                    </p:anim>
                                    <p:anim calcmode="lin" valueType="num">
                                      <p:cBhvr additive="base">
                                        <p:cTn id="67" dur="500" fill="hold"/>
                                        <p:tgtEl>
                                          <p:spTgt spid="8"/>
                                        </p:tgtEl>
                                        <p:attrNameLst>
                                          <p:attrName>ppt_y</p:attrName>
                                        </p:attrNameLst>
                                      </p:cBhvr>
                                      <p:tavLst>
                                        <p:tav tm="0">
                                          <p:val>
                                            <p:strVal val="1+#ppt_h/2"/>
                                          </p:val>
                                        </p:tav>
                                        <p:tav tm="100000">
                                          <p:val>
                                            <p:strVal val="#ppt_y"/>
                                          </p:val>
                                        </p:tav>
                                      </p:tavLst>
                                    </p:anim>
                                  </p:childTnLst>
                                </p:cTn>
                              </p:par>
                              <p:par>
                                <p:cTn id="68" presetID="2" presetClass="entr" presetSubtype="6" fill="hold" grpId="0" nodeType="withEffect">
                                  <p:stCondLst>
                                    <p:cond delay="0"/>
                                  </p:stCondLst>
                                  <p:childTnLst>
                                    <p:set>
                                      <p:cBhvr>
                                        <p:cTn id="69" dur="1" fill="hold">
                                          <p:stCondLst>
                                            <p:cond delay="0"/>
                                          </p:stCondLst>
                                        </p:cTn>
                                        <p:tgtEl>
                                          <p:spTgt spid="12322"/>
                                        </p:tgtEl>
                                        <p:attrNameLst>
                                          <p:attrName>style.visibility</p:attrName>
                                        </p:attrNameLst>
                                      </p:cBhvr>
                                      <p:to>
                                        <p:strVal val="visible"/>
                                      </p:to>
                                    </p:set>
                                    <p:anim calcmode="lin" valueType="num">
                                      <p:cBhvr additive="base">
                                        <p:cTn id="70" dur="500" fill="hold"/>
                                        <p:tgtEl>
                                          <p:spTgt spid="12322"/>
                                        </p:tgtEl>
                                        <p:attrNameLst>
                                          <p:attrName>ppt_x</p:attrName>
                                        </p:attrNameLst>
                                      </p:cBhvr>
                                      <p:tavLst>
                                        <p:tav tm="0">
                                          <p:val>
                                            <p:strVal val="1+#ppt_w/2"/>
                                          </p:val>
                                        </p:tav>
                                        <p:tav tm="100000">
                                          <p:val>
                                            <p:strVal val="#ppt_x"/>
                                          </p:val>
                                        </p:tav>
                                      </p:tavLst>
                                    </p:anim>
                                    <p:anim calcmode="lin" valueType="num">
                                      <p:cBhvr additive="base">
                                        <p:cTn id="71" dur="500" fill="hold"/>
                                        <p:tgtEl>
                                          <p:spTgt spid="12322"/>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2000"/>
                                        <p:tgtEl>
                                          <p:spTgt spid="44"/>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2317"/>
                                        </p:tgtEl>
                                        <p:attrNameLst>
                                          <p:attrName>style.visibility</p:attrName>
                                        </p:attrNameLst>
                                      </p:cBhvr>
                                      <p:to>
                                        <p:strVal val="visible"/>
                                      </p:to>
                                    </p:set>
                                    <p:animEffect transition="in" filter="fade">
                                      <p:cBhvr>
                                        <p:cTn id="79" dur="2000"/>
                                        <p:tgtEl>
                                          <p:spTgt spid="12317"/>
                                        </p:tgtEl>
                                      </p:cBhvr>
                                    </p:animEffect>
                                  </p:childTnLst>
                                </p:cTn>
                              </p:par>
                              <p:par>
                                <p:cTn id="80" presetID="10" presetClass="entr" presetSubtype="0" fill="hold" nodeType="with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2000"/>
                                        <p:tgtEl>
                                          <p:spTgt spid="22"/>
                                        </p:tgtEl>
                                      </p:cBhvr>
                                    </p:animEffect>
                                  </p:childTnLst>
                                </p:cTn>
                              </p:par>
                              <p:par>
                                <p:cTn id="83" presetID="10" presetClass="entr" presetSubtype="0" fill="hold" nodeType="with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2000"/>
                                        <p:tgtEl>
                                          <p:spTgt spid="37"/>
                                        </p:tgtEl>
                                      </p:cBhvr>
                                    </p:animEffect>
                                  </p:childTnLst>
                                </p:cTn>
                              </p:par>
                            </p:childTnLst>
                          </p:cTn>
                        </p:par>
                        <p:par>
                          <p:cTn id="86" fill="hold">
                            <p:stCondLst>
                              <p:cond delay="2000"/>
                            </p:stCondLst>
                            <p:childTnLst>
                              <p:par>
                                <p:cTn id="87" presetID="2" presetClass="entr" presetSubtype="12" fill="hold" nodeType="afterEffect">
                                  <p:stCondLst>
                                    <p:cond delay="0"/>
                                  </p:stCondLst>
                                  <p:childTnLst>
                                    <p:set>
                                      <p:cBhvr>
                                        <p:cTn id="88" dur="1" fill="hold">
                                          <p:stCondLst>
                                            <p:cond delay="0"/>
                                          </p:stCondLst>
                                        </p:cTn>
                                        <p:tgtEl>
                                          <p:spTgt spid="7"/>
                                        </p:tgtEl>
                                        <p:attrNameLst>
                                          <p:attrName>style.visibility</p:attrName>
                                        </p:attrNameLst>
                                      </p:cBhvr>
                                      <p:to>
                                        <p:strVal val="visible"/>
                                      </p:to>
                                    </p:set>
                                    <p:anim calcmode="lin" valueType="num">
                                      <p:cBhvr additive="base">
                                        <p:cTn id="89" dur="500" fill="hold"/>
                                        <p:tgtEl>
                                          <p:spTgt spid="7"/>
                                        </p:tgtEl>
                                        <p:attrNameLst>
                                          <p:attrName>ppt_x</p:attrName>
                                        </p:attrNameLst>
                                      </p:cBhvr>
                                      <p:tavLst>
                                        <p:tav tm="0">
                                          <p:val>
                                            <p:strVal val="0-#ppt_w/2"/>
                                          </p:val>
                                        </p:tav>
                                        <p:tav tm="100000">
                                          <p:val>
                                            <p:strVal val="#ppt_x"/>
                                          </p:val>
                                        </p:tav>
                                      </p:tavLst>
                                    </p:anim>
                                    <p:anim calcmode="lin" valueType="num">
                                      <p:cBhvr additive="base">
                                        <p:cTn id="90" dur="500" fill="hold"/>
                                        <p:tgtEl>
                                          <p:spTgt spid="7"/>
                                        </p:tgtEl>
                                        <p:attrNameLst>
                                          <p:attrName>ppt_y</p:attrName>
                                        </p:attrNameLst>
                                      </p:cBhvr>
                                      <p:tavLst>
                                        <p:tav tm="0">
                                          <p:val>
                                            <p:strVal val="1+#ppt_h/2"/>
                                          </p:val>
                                        </p:tav>
                                        <p:tav tm="100000">
                                          <p:val>
                                            <p:strVal val="#ppt_y"/>
                                          </p:val>
                                        </p:tav>
                                      </p:tavLst>
                                    </p:anim>
                                  </p:childTnLst>
                                </p:cTn>
                              </p:par>
                              <p:par>
                                <p:cTn id="91" presetID="2" presetClass="entr" presetSubtype="12" fill="hold" grpId="0" nodeType="withEffect">
                                  <p:stCondLst>
                                    <p:cond delay="0"/>
                                  </p:stCondLst>
                                  <p:childTnLst>
                                    <p:set>
                                      <p:cBhvr>
                                        <p:cTn id="92" dur="1" fill="hold">
                                          <p:stCondLst>
                                            <p:cond delay="0"/>
                                          </p:stCondLst>
                                        </p:cTn>
                                        <p:tgtEl>
                                          <p:spTgt spid="12321"/>
                                        </p:tgtEl>
                                        <p:attrNameLst>
                                          <p:attrName>style.visibility</p:attrName>
                                        </p:attrNameLst>
                                      </p:cBhvr>
                                      <p:to>
                                        <p:strVal val="visible"/>
                                      </p:to>
                                    </p:set>
                                    <p:anim calcmode="lin" valueType="num">
                                      <p:cBhvr additive="base">
                                        <p:cTn id="93" dur="500" fill="hold"/>
                                        <p:tgtEl>
                                          <p:spTgt spid="12321"/>
                                        </p:tgtEl>
                                        <p:attrNameLst>
                                          <p:attrName>ppt_x</p:attrName>
                                        </p:attrNameLst>
                                      </p:cBhvr>
                                      <p:tavLst>
                                        <p:tav tm="0">
                                          <p:val>
                                            <p:strVal val="0-#ppt_w/2"/>
                                          </p:val>
                                        </p:tav>
                                        <p:tav tm="100000">
                                          <p:val>
                                            <p:strVal val="#ppt_x"/>
                                          </p:val>
                                        </p:tav>
                                      </p:tavLst>
                                    </p:anim>
                                    <p:anim calcmode="lin" valueType="num">
                                      <p:cBhvr additive="base">
                                        <p:cTn id="94" dur="500" fill="hold"/>
                                        <p:tgtEl>
                                          <p:spTgt spid="12321"/>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grpId="0" nodeType="clickEffect">
                                  <p:stCondLst>
                                    <p:cond delay="0"/>
                                  </p:stCondLst>
                                  <p:childTnLst>
                                    <p:set>
                                      <p:cBhvr>
                                        <p:cTn id="98" dur="1" fill="hold">
                                          <p:stCondLst>
                                            <p:cond delay="0"/>
                                          </p:stCondLst>
                                        </p:cTn>
                                        <p:tgtEl>
                                          <p:spTgt spid="29"/>
                                        </p:tgtEl>
                                        <p:attrNameLst>
                                          <p:attrName>style.visibility</p:attrName>
                                        </p:attrNameLst>
                                      </p:cBhvr>
                                      <p:to>
                                        <p:strVal val="visible"/>
                                      </p:to>
                                    </p:set>
                                    <p:animEffect transition="in" filter="fade">
                                      <p:cBhvr>
                                        <p:cTn id="99"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15" grpId="0"/>
      <p:bldP spid="12316" grpId="0"/>
      <p:bldP spid="12317" grpId="0"/>
      <p:bldP spid="12318" grpId="0"/>
      <p:bldP spid="12319" grpId="0"/>
      <p:bldP spid="12320" grpId="0"/>
      <p:bldP spid="12321" grpId="0"/>
      <p:bldP spid="12322" grpId="0"/>
      <p:bldP spid="2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nettore 1 14"/>
          <p:cNvCxnSpPr/>
          <p:nvPr/>
        </p:nvCxnSpPr>
        <p:spPr>
          <a:xfrm>
            <a:off x="0" y="714375"/>
            <a:ext cx="8215313" cy="1588"/>
          </a:xfrm>
          <a:prstGeom prst="line">
            <a:avLst/>
          </a:prstGeom>
          <a:ln/>
        </p:spPr>
        <p:style>
          <a:lnRef idx="2">
            <a:schemeClr val="accent6"/>
          </a:lnRef>
          <a:fillRef idx="0">
            <a:schemeClr val="accent6"/>
          </a:fillRef>
          <a:effectRef idx="1">
            <a:schemeClr val="accent6"/>
          </a:effectRef>
          <a:fontRef idx="minor">
            <a:schemeClr val="tx1"/>
          </a:fontRef>
        </p:style>
      </p:cxnSp>
      <p:sp>
        <p:nvSpPr>
          <p:cNvPr id="16" name="CasellaDiTesto 15"/>
          <p:cNvSpPr txBox="1"/>
          <p:nvPr/>
        </p:nvSpPr>
        <p:spPr>
          <a:xfrm>
            <a:off x="500063" y="285750"/>
            <a:ext cx="3786187" cy="830263"/>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fontAlgn="auto">
              <a:spcBef>
                <a:spcPts val="0"/>
              </a:spcBef>
              <a:spcAft>
                <a:spcPts val="0"/>
              </a:spcAft>
              <a:defRPr/>
            </a:pPr>
            <a:r>
              <a:rPr lang="it-IT" sz="4800" dirty="0" err="1"/>
              <a:t>Focusing</a:t>
            </a:r>
            <a:r>
              <a:rPr lang="it-IT" sz="4800" dirty="0"/>
              <a:t> </a:t>
            </a:r>
            <a:r>
              <a:rPr lang="it-IT" sz="4800" dirty="0" err="1"/>
              <a:t>on…</a:t>
            </a:r>
            <a:endParaRPr lang="it-IT" sz="4800" dirty="0"/>
          </a:p>
        </p:txBody>
      </p:sp>
      <p:cxnSp>
        <p:nvCxnSpPr>
          <p:cNvPr id="5" name="Connettore 1 4"/>
          <p:cNvCxnSpPr/>
          <p:nvPr/>
        </p:nvCxnSpPr>
        <p:spPr>
          <a:xfrm>
            <a:off x="857250" y="1571625"/>
            <a:ext cx="5143500" cy="1588"/>
          </a:xfrm>
          <a:prstGeom prst="line">
            <a:avLst/>
          </a:prstGeom>
          <a:ln>
            <a:prstDash val="sysDot"/>
          </a:ln>
        </p:spPr>
        <p:style>
          <a:lnRef idx="2">
            <a:schemeClr val="accent6"/>
          </a:lnRef>
          <a:fillRef idx="0">
            <a:schemeClr val="accent6"/>
          </a:fillRef>
          <a:effectRef idx="1">
            <a:schemeClr val="accent6"/>
          </a:effectRef>
          <a:fontRef idx="minor">
            <a:schemeClr val="tx1"/>
          </a:fontRef>
        </p:style>
      </p:cxnSp>
      <p:cxnSp>
        <p:nvCxnSpPr>
          <p:cNvPr id="6" name="Connettore 1 5"/>
          <p:cNvCxnSpPr/>
          <p:nvPr/>
        </p:nvCxnSpPr>
        <p:spPr>
          <a:xfrm>
            <a:off x="6000750" y="1212850"/>
            <a:ext cx="3143250" cy="1588"/>
          </a:xfrm>
          <a:prstGeom prst="line">
            <a:avLst/>
          </a:prstGeom>
          <a:ln/>
        </p:spPr>
        <p:style>
          <a:lnRef idx="2">
            <a:schemeClr val="accent6"/>
          </a:lnRef>
          <a:fillRef idx="0">
            <a:schemeClr val="accent6"/>
          </a:fillRef>
          <a:effectRef idx="1">
            <a:schemeClr val="accent6"/>
          </a:effectRef>
          <a:fontRef idx="minor">
            <a:schemeClr val="tx1"/>
          </a:fontRef>
        </p:style>
      </p:cxnSp>
      <p:sp>
        <p:nvSpPr>
          <p:cNvPr id="7" name="CasellaDiTesto 6"/>
          <p:cNvSpPr txBox="1"/>
          <p:nvPr/>
        </p:nvSpPr>
        <p:spPr>
          <a:xfrm>
            <a:off x="285720" y="1142984"/>
            <a:ext cx="5715040" cy="769441"/>
          </a:xfrm>
          <a:prstGeom prst="rect">
            <a:avLst/>
          </a:prstGeom>
          <a:noFill/>
        </p:spPr>
        <p:txBody>
          <a:bodyPr>
            <a:spAutoFit/>
          </a:bodyPr>
          <a:lstStyle/>
          <a:p>
            <a:pPr fontAlgn="auto">
              <a:spcBef>
                <a:spcPts val="0"/>
              </a:spcBef>
              <a:spcAft>
                <a:spcPts val="0"/>
              </a:spcAft>
              <a:defRPr/>
            </a:pPr>
            <a:r>
              <a:rPr lang="it-IT" sz="44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Quality</a:t>
            </a:r>
            <a:r>
              <a:rPr lang="it-IT" sz="44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Management</a:t>
            </a:r>
          </a:p>
        </p:txBody>
      </p:sp>
      <p:cxnSp>
        <p:nvCxnSpPr>
          <p:cNvPr id="8" name="Connettore 1 7"/>
          <p:cNvCxnSpPr/>
          <p:nvPr/>
        </p:nvCxnSpPr>
        <p:spPr>
          <a:xfrm rot="5400000">
            <a:off x="5822950" y="1376363"/>
            <a:ext cx="357187" cy="1588"/>
          </a:xfrm>
          <a:prstGeom prst="line">
            <a:avLst/>
          </a:prstGeom>
          <a:ln/>
        </p:spPr>
        <p:style>
          <a:lnRef idx="2">
            <a:schemeClr val="accent6"/>
          </a:lnRef>
          <a:fillRef idx="0">
            <a:schemeClr val="accent6"/>
          </a:fillRef>
          <a:effectRef idx="1">
            <a:schemeClr val="accent6"/>
          </a:effectRef>
          <a:fontRef idx="minor">
            <a:schemeClr val="tx1"/>
          </a:fontRef>
        </p:style>
      </p:cxnSp>
      <p:sp>
        <p:nvSpPr>
          <p:cNvPr id="10248" name="CasellaDiTesto 6"/>
          <p:cNvSpPr txBox="1">
            <a:spLocks noChangeArrowheads="1"/>
          </p:cNvSpPr>
          <p:nvPr/>
        </p:nvSpPr>
        <p:spPr bwMode="auto">
          <a:xfrm>
            <a:off x="428625" y="2149475"/>
            <a:ext cx="8429625" cy="4678363"/>
          </a:xfrm>
          <a:prstGeom prst="rect">
            <a:avLst/>
          </a:prstGeom>
          <a:noFill/>
          <a:ln w="9525">
            <a:noFill/>
            <a:miter lim="800000"/>
            <a:headEnd/>
            <a:tailEnd/>
          </a:ln>
        </p:spPr>
        <p:txBody>
          <a:bodyPr>
            <a:spAutoFit/>
          </a:bodyPr>
          <a:lstStyle/>
          <a:p>
            <a:pPr algn="just" fontAlgn="auto">
              <a:spcBef>
                <a:spcPts val="0"/>
              </a:spcBef>
              <a:spcAft>
                <a:spcPts val="0"/>
              </a:spcAft>
              <a:defRPr/>
            </a:pPr>
            <a:r>
              <a:rPr lang="en-US" sz="2200" dirty="0"/>
              <a:t>In last decades, quality concept has changed. Starting from compliance and quality in products, it has shifted to quality of the process and quality assurance, rapidly going towards Total Quality Management and CRM. </a:t>
            </a:r>
          </a:p>
          <a:p>
            <a:pPr algn="just" fontAlgn="auto">
              <a:spcBef>
                <a:spcPts val="0"/>
              </a:spcBef>
              <a:spcAft>
                <a:spcPts val="0"/>
              </a:spcAft>
              <a:defRPr/>
            </a:pPr>
            <a:endParaRPr lang="en-US" sz="1600" dirty="0"/>
          </a:p>
          <a:p>
            <a:pPr algn="just" fontAlgn="auto">
              <a:spcBef>
                <a:spcPts val="0"/>
              </a:spcBef>
              <a:spcAft>
                <a:spcPts val="0"/>
              </a:spcAft>
              <a:defRPr/>
            </a:pPr>
            <a:r>
              <a:rPr lang="en-US" sz="2200" dirty="0"/>
              <a:t>Hence every product may be seen as a set of resources, knowledge, and procedures, organized and coordinated by a specific structure (Quality Management) in order to avoid general mistakes and “non quality” costs, first of all related to customer “non satisfaction”.</a:t>
            </a:r>
          </a:p>
          <a:p>
            <a:pPr algn="just" fontAlgn="auto">
              <a:spcBef>
                <a:spcPts val="0"/>
              </a:spcBef>
              <a:spcAft>
                <a:spcPts val="0"/>
              </a:spcAft>
              <a:defRPr/>
            </a:pPr>
            <a:endParaRPr lang="en-US" sz="2400" dirty="0"/>
          </a:p>
          <a:p>
            <a:pPr algn="just" fontAlgn="auto">
              <a:spcBef>
                <a:spcPts val="0"/>
              </a:spcBef>
              <a:spcAft>
                <a:spcPts val="0"/>
              </a:spcAft>
              <a:defRPr/>
            </a:pPr>
            <a:r>
              <a:rPr lang="en-GB" b="1" i="1" cap="small" dirty="0"/>
              <a:t>Main References about the theme:</a:t>
            </a:r>
          </a:p>
          <a:p>
            <a:pPr algn="just" fontAlgn="auto">
              <a:spcBef>
                <a:spcPts val="0"/>
              </a:spcBef>
              <a:spcAft>
                <a:spcPts val="0"/>
              </a:spcAft>
              <a:defRPr/>
            </a:pPr>
            <a:r>
              <a:rPr lang="en-GB" cap="small" dirty="0" err="1"/>
              <a:t>Tien</a:t>
            </a:r>
            <a:r>
              <a:rPr lang="en-GB" cap="small" dirty="0"/>
              <a:t>, J.M., Berg, D.</a:t>
            </a:r>
            <a:r>
              <a:rPr lang="en-GB" i="1" dirty="0"/>
              <a:t> </a:t>
            </a:r>
            <a:r>
              <a:rPr lang="en-GB" dirty="0"/>
              <a:t>(2003)</a:t>
            </a:r>
          </a:p>
          <a:p>
            <a:pPr algn="just" fontAlgn="auto">
              <a:spcBef>
                <a:spcPts val="0"/>
              </a:spcBef>
              <a:spcAft>
                <a:spcPts val="0"/>
              </a:spcAft>
              <a:defRPr/>
            </a:pPr>
            <a:r>
              <a:rPr lang="en-GB" cap="small" dirty="0" err="1"/>
              <a:t>Glushko</a:t>
            </a:r>
            <a:r>
              <a:rPr lang="en-GB" cap="small" dirty="0"/>
              <a:t>, R.J. (2008)</a:t>
            </a:r>
          </a:p>
        </p:txBody>
      </p:sp>
      <p:sp>
        <p:nvSpPr>
          <p:cNvPr id="9" name="Segnaposto numero diapositiva 12"/>
          <p:cNvSpPr txBox="1">
            <a:spLocks/>
          </p:cNvSpPr>
          <p:nvPr/>
        </p:nvSpPr>
        <p:spPr>
          <a:xfrm rot="20399143">
            <a:off x="6802304" y="6519395"/>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6</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1 4"/>
          <p:cNvCxnSpPr/>
          <p:nvPr/>
        </p:nvCxnSpPr>
        <p:spPr>
          <a:xfrm>
            <a:off x="857250" y="928688"/>
            <a:ext cx="5143500" cy="1587"/>
          </a:xfrm>
          <a:prstGeom prst="line">
            <a:avLst/>
          </a:prstGeom>
          <a:ln>
            <a:prstDash val="sysDot"/>
          </a:ln>
        </p:spPr>
        <p:style>
          <a:lnRef idx="2">
            <a:schemeClr val="accent6"/>
          </a:lnRef>
          <a:fillRef idx="0">
            <a:schemeClr val="accent6"/>
          </a:fillRef>
          <a:effectRef idx="1">
            <a:schemeClr val="accent6"/>
          </a:effectRef>
          <a:fontRef idx="minor">
            <a:schemeClr val="tx1"/>
          </a:fontRef>
        </p:style>
      </p:cxnSp>
      <p:cxnSp>
        <p:nvCxnSpPr>
          <p:cNvPr id="6" name="Connettore 1 5"/>
          <p:cNvCxnSpPr/>
          <p:nvPr/>
        </p:nvCxnSpPr>
        <p:spPr>
          <a:xfrm>
            <a:off x="6000750" y="569913"/>
            <a:ext cx="3143250" cy="1587"/>
          </a:xfrm>
          <a:prstGeom prst="line">
            <a:avLst/>
          </a:prstGeom>
          <a:ln/>
        </p:spPr>
        <p:style>
          <a:lnRef idx="2">
            <a:schemeClr val="accent6"/>
          </a:lnRef>
          <a:fillRef idx="0">
            <a:schemeClr val="accent6"/>
          </a:fillRef>
          <a:effectRef idx="1">
            <a:schemeClr val="accent6"/>
          </a:effectRef>
          <a:fontRef idx="minor">
            <a:schemeClr val="tx1"/>
          </a:fontRef>
        </p:style>
      </p:cxnSp>
      <p:cxnSp>
        <p:nvCxnSpPr>
          <p:cNvPr id="8" name="Connettore 1 7"/>
          <p:cNvCxnSpPr/>
          <p:nvPr/>
        </p:nvCxnSpPr>
        <p:spPr>
          <a:xfrm rot="5400000">
            <a:off x="5822950" y="733425"/>
            <a:ext cx="357188" cy="1588"/>
          </a:xfrm>
          <a:prstGeom prst="line">
            <a:avLst/>
          </a:prstGeom>
          <a:ln/>
        </p:spPr>
        <p:style>
          <a:lnRef idx="2">
            <a:schemeClr val="accent6"/>
          </a:lnRef>
          <a:fillRef idx="0">
            <a:schemeClr val="accent6"/>
          </a:fillRef>
          <a:effectRef idx="1">
            <a:schemeClr val="accent6"/>
          </a:effectRef>
          <a:fontRef idx="minor">
            <a:schemeClr val="tx1"/>
          </a:fontRef>
        </p:style>
      </p:cxnSp>
      <p:sp>
        <p:nvSpPr>
          <p:cNvPr id="11269" name="CasellaDiTesto 6"/>
          <p:cNvSpPr txBox="1">
            <a:spLocks noChangeArrowheads="1"/>
          </p:cNvSpPr>
          <p:nvPr/>
        </p:nvSpPr>
        <p:spPr bwMode="auto">
          <a:xfrm>
            <a:off x="500063" y="1627188"/>
            <a:ext cx="8215312" cy="4862512"/>
          </a:xfrm>
          <a:prstGeom prst="rect">
            <a:avLst/>
          </a:prstGeom>
          <a:noFill/>
          <a:ln w="9525">
            <a:noFill/>
            <a:miter lim="800000"/>
            <a:headEnd/>
            <a:tailEnd/>
          </a:ln>
        </p:spPr>
        <p:txBody>
          <a:bodyPr>
            <a:spAutoFit/>
          </a:bodyPr>
          <a:lstStyle/>
          <a:p>
            <a:pPr algn="just" fontAlgn="auto">
              <a:spcBef>
                <a:spcPts val="0"/>
              </a:spcBef>
              <a:spcAft>
                <a:spcPts val="0"/>
              </a:spcAft>
              <a:defRPr/>
            </a:pPr>
            <a:r>
              <a:rPr lang="en-US" sz="2400" dirty="0"/>
              <a:t>According to SSME, </a:t>
            </a:r>
            <a:r>
              <a:rPr lang="en-US" sz="2400" i="1" dirty="0"/>
              <a:t>quality management </a:t>
            </a:r>
            <a:r>
              <a:rPr lang="en-US" sz="2400" dirty="0"/>
              <a:t>may be observed in several perspectives, being it a multidimensional topic as well, therefore quality research can discuss about: </a:t>
            </a:r>
          </a:p>
          <a:p>
            <a:pPr algn="just" fontAlgn="auto">
              <a:spcBef>
                <a:spcPts val="0"/>
              </a:spcBef>
              <a:spcAft>
                <a:spcPts val="0"/>
              </a:spcAft>
              <a:defRPr/>
            </a:pPr>
            <a:endParaRPr lang="en-US" sz="2400" dirty="0"/>
          </a:p>
          <a:p>
            <a:pPr marL="723900" indent="-447675" algn="just" fontAlgn="auto">
              <a:spcBef>
                <a:spcPts val="0"/>
              </a:spcBef>
              <a:spcAft>
                <a:spcPts val="0"/>
              </a:spcAft>
              <a:buFontTx/>
              <a:buAutoNum type="romanLcParenR"/>
              <a:defRPr/>
            </a:pPr>
            <a:r>
              <a:rPr lang="en-US" sz="2400" u="sng" dirty="0"/>
              <a:t>proposed quality </a:t>
            </a:r>
            <a:r>
              <a:rPr lang="en-US" sz="2400" dirty="0"/>
              <a:t>offerings (related to production); </a:t>
            </a:r>
          </a:p>
          <a:p>
            <a:pPr marL="723900" indent="-447675" algn="just" fontAlgn="auto">
              <a:spcBef>
                <a:spcPts val="0"/>
              </a:spcBef>
              <a:spcAft>
                <a:spcPts val="0"/>
              </a:spcAft>
              <a:buFontTx/>
              <a:buAutoNum type="romanLcParenR"/>
              <a:defRPr/>
            </a:pPr>
            <a:r>
              <a:rPr lang="en-US" sz="2400" dirty="0"/>
              <a:t>customers’ </a:t>
            </a:r>
            <a:r>
              <a:rPr lang="en-US" sz="2400" u="sng" dirty="0"/>
              <a:t>quality perceptions </a:t>
            </a:r>
            <a:r>
              <a:rPr lang="en-US" sz="2400" dirty="0"/>
              <a:t>(product/services delivery, co-production); </a:t>
            </a:r>
          </a:p>
          <a:p>
            <a:pPr marL="723900" indent="-447675" algn="just" fontAlgn="auto">
              <a:spcBef>
                <a:spcPts val="0"/>
              </a:spcBef>
              <a:spcAft>
                <a:spcPts val="0"/>
              </a:spcAft>
              <a:buFontTx/>
              <a:buAutoNum type="romanLcParenR"/>
              <a:defRPr/>
            </a:pPr>
            <a:r>
              <a:rPr lang="en-US" sz="2400" u="sng" dirty="0"/>
              <a:t>quality certification </a:t>
            </a:r>
            <a:r>
              <a:rPr lang="en-US" sz="2400" dirty="0"/>
              <a:t>(formal quality levels exposure); </a:t>
            </a:r>
          </a:p>
          <a:p>
            <a:pPr marL="723900" indent="-447675" algn="just" fontAlgn="auto">
              <a:spcBef>
                <a:spcPts val="0"/>
              </a:spcBef>
              <a:spcAft>
                <a:spcPts val="0"/>
              </a:spcAft>
              <a:buFontTx/>
              <a:buAutoNum type="romanLcParenR"/>
              <a:defRPr/>
            </a:pPr>
            <a:r>
              <a:rPr lang="en-US" sz="2400" u="sng" dirty="0"/>
              <a:t>organizational quality</a:t>
            </a:r>
            <a:r>
              <a:rPr lang="en-US" sz="2400" dirty="0"/>
              <a:t>.</a:t>
            </a:r>
          </a:p>
          <a:p>
            <a:pPr algn="just" fontAlgn="auto">
              <a:spcBef>
                <a:spcPts val="0"/>
              </a:spcBef>
              <a:spcAft>
                <a:spcPts val="0"/>
              </a:spcAft>
              <a:defRPr/>
            </a:pPr>
            <a:endParaRPr lang="en-US" sz="2000" dirty="0"/>
          </a:p>
          <a:p>
            <a:pPr algn="just" fontAlgn="auto">
              <a:spcBef>
                <a:spcPts val="0"/>
              </a:spcBef>
              <a:spcAft>
                <a:spcPts val="0"/>
              </a:spcAft>
              <a:defRPr/>
            </a:pPr>
            <a:endParaRPr lang="en-US" sz="2000" dirty="0"/>
          </a:p>
          <a:p>
            <a:pPr algn="just" fontAlgn="auto">
              <a:spcBef>
                <a:spcPts val="0"/>
              </a:spcBef>
              <a:spcAft>
                <a:spcPts val="0"/>
              </a:spcAft>
              <a:defRPr/>
            </a:pPr>
            <a:r>
              <a:rPr lang="en-GB" b="1" i="1" cap="small" dirty="0"/>
              <a:t>Main References about the theme:</a:t>
            </a:r>
          </a:p>
          <a:p>
            <a:pPr algn="just" fontAlgn="auto">
              <a:spcBef>
                <a:spcPts val="0"/>
              </a:spcBef>
              <a:spcAft>
                <a:spcPts val="0"/>
              </a:spcAft>
              <a:defRPr/>
            </a:pPr>
            <a:r>
              <a:rPr lang="en-GB" cap="small" dirty="0" err="1"/>
              <a:t>Padmore</a:t>
            </a:r>
            <a:r>
              <a:rPr lang="en-GB" cap="small" dirty="0"/>
              <a:t>, T., </a:t>
            </a:r>
            <a:r>
              <a:rPr lang="en-GB" cap="small" dirty="0" err="1"/>
              <a:t>Schuetze</a:t>
            </a:r>
            <a:r>
              <a:rPr lang="en-GB" cap="small" dirty="0"/>
              <a:t> H., Gibson, H</a:t>
            </a:r>
            <a:r>
              <a:rPr lang="en-GB" i="1" cap="small" dirty="0"/>
              <a:t>.</a:t>
            </a:r>
            <a:r>
              <a:rPr lang="en-GB" i="1" dirty="0"/>
              <a:t> </a:t>
            </a:r>
            <a:r>
              <a:rPr lang="en-GB" dirty="0"/>
              <a:t>(1998)</a:t>
            </a:r>
          </a:p>
          <a:p>
            <a:pPr algn="just" fontAlgn="auto">
              <a:spcBef>
                <a:spcPts val="0"/>
              </a:spcBef>
              <a:spcAft>
                <a:spcPts val="0"/>
              </a:spcAft>
              <a:defRPr/>
            </a:pPr>
            <a:r>
              <a:rPr lang="en-US" cap="small" dirty="0" err="1"/>
              <a:t>Zeithaml</a:t>
            </a:r>
            <a:r>
              <a:rPr lang="en-US" cap="small" dirty="0"/>
              <a:t>,</a:t>
            </a:r>
            <a:r>
              <a:rPr lang="en-US" dirty="0"/>
              <a:t> </a:t>
            </a:r>
            <a:r>
              <a:rPr lang="it-IT" dirty="0" err="1"/>
              <a:t>V.A.</a:t>
            </a:r>
            <a:r>
              <a:rPr lang="it-IT" dirty="0"/>
              <a:t> (1988)</a:t>
            </a:r>
            <a:endParaRPr lang="en-US" dirty="0"/>
          </a:p>
        </p:txBody>
      </p:sp>
      <p:sp>
        <p:nvSpPr>
          <p:cNvPr id="9" name="CasellaDiTesto 8"/>
          <p:cNvSpPr txBox="1"/>
          <p:nvPr/>
        </p:nvSpPr>
        <p:spPr>
          <a:xfrm>
            <a:off x="285720" y="500042"/>
            <a:ext cx="5715040" cy="769441"/>
          </a:xfrm>
          <a:prstGeom prst="rect">
            <a:avLst/>
          </a:prstGeom>
          <a:noFill/>
        </p:spPr>
        <p:txBody>
          <a:bodyPr>
            <a:spAutoFit/>
          </a:bodyPr>
          <a:lstStyle/>
          <a:p>
            <a:pPr fontAlgn="auto">
              <a:spcBef>
                <a:spcPts val="0"/>
              </a:spcBef>
              <a:spcAft>
                <a:spcPts val="0"/>
              </a:spcAft>
              <a:defRPr/>
            </a:pPr>
            <a:r>
              <a:rPr lang="it-IT" sz="4400" b="1" i="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Quality</a:t>
            </a:r>
            <a:r>
              <a:rPr lang="it-IT" sz="44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Management</a:t>
            </a:r>
          </a:p>
        </p:txBody>
      </p:sp>
      <p:sp>
        <p:nvSpPr>
          <p:cNvPr id="7" name="Segnaposto numero diapositiva 12"/>
          <p:cNvSpPr txBox="1">
            <a:spLocks/>
          </p:cNvSpPr>
          <p:nvPr/>
        </p:nvSpPr>
        <p:spPr>
          <a:xfrm rot="20399143">
            <a:off x="6802304" y="6519395"/>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7</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nettore 1 14"/>
          <p:cNvCxnSpPr/>
          <p:nvPr/>
        </p:nvCxnSpPr>
        <p:spPr>
          <a:xfrm>
            <a:off x="928688" y="727075"/>
            <a:ext cx="8215312" cy="1588"/>
          </a:xfrm>
          <a:prstGeom prst="line">
            <a:avLst/>
          </a:prstGeom>
          <a:ln/>
        </p:spPr>
        <p:style>
          <a:lnRef idx="2">
            <a:schemeClr val="accent6"/>
          </a:lnRef>
          <a:fillRef idx="0">
            <a:schemeClr val="accent6"/>
          </a:fillRef>
          <a:effectRef idx="1">
            <a:schemeClr val="accent6"/>
          </a:effectRef>
          <a:fontRef idx="minor">
            <a:schemeClr val="tx1"/>
          </a:fontRef>
        </p:style>
      </p:cxnSp>
      <p:sp>
        <p:nvSpPr>
          <p:cNvPr id="16" name="CasellaDiTesto 15"/>
          <p:cNvSpPr txBox="1"/>
          <p:nvPr/>
        </p:nvSpPr>
        <p:spPr>
          <a:xfrm>
            <a:off x="1500188" y="428625"/>
            <a:ext cx="7000875" cy="584200"/>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fontAlgn="auto">
              <a:spcBef>
                <a:spcPts val="0"/>
              </a:spcBef>
              <a:spcAft>
                <a:spcPts val="0"/>
              </a:spcAft>
              <a:defRPr/>
            </a:pPr>
            <a:r>
              <a:rPr lang="it-IT" sz="3200" dirty="0"/>
              <a:t>The </a:t>
            </a:r>
            <a:r>
              <a:rPr lang="it-IT" sz="3200" dirty="0" err="1"/>
              <a:t>Quality-Service-Innovation</a:t>
            </a:r>
            <a:r>
              <a:rPr lang="it-IT" sz="3200" dirty="0"/>
              <a:t> </a:t>
            </a:r>
            <a:r>
              <a:rPr lang="it-IT" sz="3200" b="1" dirty="0" err="1"/>
              <a:t>evolution</a:t>
            </a:r>
            <a:endParaRPr lang="it-IT" sz="3200" b="1" dirty="0"/>
          </a:p>
        </p:txBody>
      </p:sp>
      <p:sp>
        <p:nvSpPr>
          <p:cNvPr id="6148" name="CasellaDiTesto 6"/>
          <p:cNvSpPr txBox="1">
            <a:spLocks noChangeArrowheads="1"/>
          </p:cNvSpPr>
          <p:nvPr/>
        </p:nvSpPr>
        <p:spPr bwMode="auto">
          <a:xfrm>
            <a:off x="500063" y="1357313"/>
            <a:ext cx="8143875" cy="5448300"/>
          </a:xfrm>
          <a:prstGeom prst="rect">
            <a:avLst/>
          </a:prstGeom>
          <a:noFill/>
          <a:ln w="9525">
            <a:noFill/>
            <a:miter lim="800000"/>
            <a:headEnd/>
            <a:tailEnd/>
          </a:ln>
        </p:spPr>
        <p:txBody>
          <a:bodyPr>
            <a:spAutoFit/>
          </a:bodyPr>
          <a:lstStyle/>
          <a:p>
            <a:pPr algn="just" fontAlgn="auto">
              <a:spcBef>
                <a:spcPts val="0"/>
              </a:spcBef>
              <a:spcAft>
                <a:spcPts val="0"/>
              </a:spcAft>
              <a:defRPr/>
            </a:pPr>
            <a:r>
              <a:rPr lang="it-IT" sz="2400" dirty="0" err="1"/>
              <a:t>There</a:t>
            </a:r>
            <a:r>
              <a:rPr lang="it-IT" sz="2400" dirty="0"/>
              <a:t> </a:t>
            </a:r>
            <a:r>
              <a:rPr lang="it-IT" sz="2400" dirty="0" err="1"/>
              <a:t>was</a:t>
            </a:r>
            <a:r>
              <a:rPr lang="it-IT" sz="2400" dirty="0"/>
              <a:t> a </a:t>
            </a:r>
            <a:r>
              <a:rPr lang="it-IT" sz="2400" dirty="0" err="1"/>
              <a:t>sort</a:t>
            </a:r>
            <a:r>
              <a:rPr lang="it-IT" sz="2400" dirty="0"/>
              <a:t> </a:t>
            </a:r>
            <a:r>
              <a:rPr lang="it-IT" sz="2400" dirty="0" err="1"/>
              <a:t>of</a:t>
            </a:r>
            <a:r>
              <a:rPr lang="it-IT" sz="2400" dirty="0"/>
              <a:t> </a:t>
            </a:r>
            <a:r>
              <a:rPr lang="it-IT" sz="2400" dirty="0" err="1"/>
              <a:t>evolution</a:t>
            </a:r>
            <a:r>
              <a:rPr lang="it-IT" sz="2400" dirty="0"/>
              <a:t> in interpretative </a:t>
            </a:r>
            <a:r>
              <a:rPr lang="it-IT" sz="2400" dirty="0" err="1"/>
              <a:t>approach</a:t>
            </a:r>
            <a:r>
              <a:rPr lang="it-IT" sz="2400" dirty="0"/>
              <a:t> </a:t>
            </a:r>
            <a:r>
              <a:rPr lang="it-IT" sz="2400" dirty="0" err="1"/>
              <a:t>to</a:t>
            </a:r>
            <a:r>
              <a:rPr lang="it-IT" sz="2400" dirty="0"/>
              <a:t> service </a:t>
            </a:r>
            <a:r>
              <a:rPr lang="it-IT" sz="2400" dirty="0" err="1"/>
              <a:t>quality</a:t>
            </a:r>
            <a:r>
              <a:rPr lang="it-IT" sz="2400" dirty="0"/>
              <a:t> and service </a:t>
            </a:r>
            <a:r>
              <a:rPr lang="it-IT" sz="2400" dirty="0" err="1"/>
              <a:t>innovation</a:t>
            </a:r>
            <a:r>
              <a:rPr lang="it-IT" sz="2400" dirty="0"/>
              <a:t> in </a:t>
            </a:r>
            <a:r>
              <a:rPr lang="it-IT" sz="2400" dirty="0" err="1"/>
              <a:t>international</a:t>
            </a:r>
            <a:r>
              <a:rPr lang="it-IT" sz="2400" dirty="0"/>
              <a:t> </a:t>
            </a:r>
            <a:r>
              <a:rPr lang="it-IT" sz="2400" dirty="0" err="1"/>
              <a:t>literature</a:t>
            </a:r>
            <a:r>
              <a:rPr lang="it-IT" sz="2400" dirty="0"/>
              <a:t>.</a:t>
            </a:r>
          </a:p>
          <a:p>
            <a:pPr algn="just" fontAlgn="auto">
              <a:spcBef>
                <a:spcPts val="0"/>
              </a:spcBef>
              <a:spcAft>
                <a:spcPts val="0"/>
              </a:spcAft>
              <a:defRPr/>
            </a:pPr>
            <a:endParaRPr lang="it-IT" sz="2400" b="1" dirty="0"/>
          </a:p>
          <a:p>
            <a:pPr algn="just" fontAlgn="auto">
              <a:spcBef>
                <a:spcPts val="0"/>
              </a:spcBef>
              <a:spcAft>
                <a:spcPts val="0"/>
              </a:spcAft>
              <a:defRPr/>
            </a:pPr>
            <a:r>
              <a:rPr lang="it-IT" sz="2400" b="1" dirty="0"/>
              <a:t>At first:</a:t>
            </a:r>
          </a:p>
          <a:p>
            <a:pPr algn="just" fontAlgn="auto">
              <a:spcBef>
                <a:spcPts val="0"/>
              </a:spcBef>
              <a:spcAft>
                <a:spcPts val="0"/>
              </a:spcAft>
              <a:defRPr/>
            </a:pPr>
            <a:r>
              <a:rPr lang="en-GB" sz="2400" dirty="0"/>
              <a:t>A </a:t>
            </a:r>
            <a:r>
              <a:rPr lang="en-GB" sz="2400" i="1" dirty="0"/>
              <a:t>technologist approach </a:t>
            </a:r>
            <a:r>
              <a:rPr lang="en-GB" sz="2400" dirty="0"/>
              <a:t>supposed that innovation concept, as well as of service quality, were fundamentally similar to manufacturing firms dynamics, therefore suggesting that technological development represented the only key factor of innovation and quality improvement processes.</a:t>
            </a:r>
          </a:p>
          <a:p>
            <a:pPr algn="just" fontAlgn="auto">
              <a:spcBef>
                <a:spcPts val="0"/>
              </a:spcBef>
              <a:spcAft>
                <a:spcPts val="0"/>
              </a:spcAft>
              <a:defRPr/>
            </a:pPr>
            <a:endParaRPr lang="en-US" sz="2400" cap="small" dirty="0"/>
          </a:p>
          <a:p>
            <a:pPr algn="just" fontAlgn="auto">
              <a:spcBef>
                <a:spcPts val="0"/>
              </a:spcBef>
              <a:spcAft>
                <a:spcPts val="0"/>
              </a:spcAft>
              <a:defRPr/>
            </a:pPr>
            <a:r>
              <a:rPr lang="en-GB" b="1" i="1" cap="small" dirty="0"/>
              <a:t>Main References about the theme:</a:t>
            </a:r>
          </a:p>
          <a:p>
            <a:pPr algn="just" fontAlgn="auto">
              <a:spcBef>
                <a:spcPts val="0"/>
              </a:spcBef>
              <a:spcAft>
                <a:spcPts val="0"/>
              </a:spcAft>
              <a:defRPr/>
            </a:pPr>
            <a:r>
              <a:rPr lang="en-US" cap="small" dirty="0"/>
              <a:t>Bryson, J.R., </a:t>
            </a:r>
            <a:r>
              <a:rPr lang="en-US" cap="small" dirty="0" err="1"/>
              <a:t>Monnoyer</a:t>
            </a:r>
            <a:r>
              <a:rPr lang="en-US" cap="small" dirty="0"/>
              <a:t> C. (2004)</a:t>
            </a:r>
            <a:endParaRPr lang="en-GB" dirty="0"/>
          </a:p>
          <a:p>
            <a:pPr algn="just" fontAlgn="auto">
              <a:spcBef>
                <a:spcPts val="0"/>
              </a:spcBef>
              <a:spcAft>
                <a:spcPts val="0"/>
              </a:spcAft>
              <a:defRPr/>
            </a:pPr>
            <a:r>
              <a:rPr lang="en-US" cap="small" dirty="0"/>
              <a:t>Coombs, R., Miles, I.</a:t>
            </a:r>
            <a:r>
              <a:rPr lang="en-GB" dirty="0"/>
              <a:t> (2000)</a:t>
            </a:r>
            <a:endParaRPr lang="it-IT" dirty="0"/>
          </a:p>
        </p:txBody>
      </p:sp>
      <p:sp>
        <p:nvSpPr>
          <p:cNvPr id="5" name="Segnaposto numero diapositiva 12"/>
          <p:cNvSpPr txBox="1">
            <a:spLocks/>
          </p:cNvSpPr>
          <p:nvPr/>
        </p:nvSpPr>
        <p:spPr>
          <a:xfrm rot="20399143">
            <a:off x="6802304" y="6519395"/>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8</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Connettore 1 14"/>
          <p:cNvCxnSpPr/>
          <p:nvPr/>
        </p:nvCxnSpPr>
        <p:spPr>
          <a:xfrm>
            <a:off x="928688" y="655638"/>
            <a:ext cx="8215312" cy="1587"/>
          </a:xfrm>
          <a:prstGeom prst="line">
            <a:avLst/>
          </a:prstGeom>
          <a:ln/>
        </p:spPr>
        <p:style>
          <a:lnRef idx="2">
            <a:schemeClr val="accent6"/>
          </a:lnRef>
          <a:fillRef idx="0">
            <a:schemeClr val="accent6"/>
          </a:fillRef>
          <a:effectRef idx="1">
            <a:schemeClr val="accent6"/>
          </a:effectRef>
          <a:fontRef idx="minor">
            <a:schemeClr val="tx1"/>
          </a:fontRef>
        </p:style>
      </p:cxnSp>
      <p:sp>
        <p:nvSpPr>
          <p:cNvPr id="16" name="CasellaDiTesto 15"/>
          <p:cNvSpPr txBox="1"/>
          <p:nvPr/>
        </p:nvSpPr>
        <p:spPr>
          <a:xfrm>
            <a:off x="1500188" y="357188"/>
            <a:ext cx="7000875" cy="584200"/>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fontAlgn="auto">
              <a:spcBef>
                <a:spcPts val="0"/>
              </a:spcBef>
              <a:spcAft>
                <a:spcPts val="0"/>
              </a:spcAft>
              <a:defRPr/>
            </a:pPr>
            <a:r>
              <a:rPr lang="it-IT" sz="3200" dirty="0"/>
              <a:t>The </a:t>
            </a:r>
            <a:r>
              <a:rPr lang="it-IT" sz="3200" dirty="0" err="1"/>
              <a:t>Quality-Service-Innovation</a:t>
            </a:r>
            <a:r>
              <a:rPr lang="it-IT" sz="3200" dirty="0"/>
              <a:t> </a:t>
            </a:r>
            <a:r>
              <a:rPr lang="it-IT" sz="3200" b="1" dirty="0" err="1"/>
              <a:t>evolution</a:t>
            </a:r>
            <a:endParaRPr lang="it-IT" sz="3200" b="1" dirty="0"/>
          </a:p>
        </p:txBody>
      </p:sp>
      <p:sp>
        <p:nvSpPr>
          <p:cNvPr id="6148" name="CasellaDiTesto 6"/>
          <p:cNvSpPr txBox="1">
            <a:spLocks noChangeArrowheads="1"/>
          </p:cNvSpPr>
          <p:nvPr/>
        </p:nvSpPr>
        <p:spPr bwMode="auto">
          <a:xfrm>
            <a:off x="357188" y="1214438"/>
            <a:ext cx="8429625" cy="5262979"/>
          </a:xfrm>
          <a:prstGeom prst="rect">
            <a:avLst/>
          </a:prstGeom>
          <a:noFill/>
          <a:ln w="9525">
            <a:noFill/>
            <a:miter lim="800000"/>
            <a:headEnd/>
            <a:tailEnd/>
          </a:ln>
        </p:spPr>
        <p:txBody>
          <a:bodyPr>
            <a:spAutoFit/>
          </a:bodyPr>
          <a:lstStyle/>
          <a:p>
            <a:pPr algn="just" fontAlgn="auto">
              <a:spcBef>
                <a:spcPts val="0"/>
              </a:spcBef>
              <a:spcAft>
                <a:spcPts val="0"/>
              </a:spcAft>
              <a:defRPr/>
            </a:pPr>
            <a:r>
              <a:rPr lang="it-IT" sz="2400" b="1" dirty="0" err="1"/>
              <a:t>Later</a:t>
            </a:r>
            <a:r>
              <a:rPr lang="it-IT" sz="2400" b="1" dirty="0"/>
              <a:t>:</a:t>
            </a:r>
          </a:p>
          <a:p>
            <a:pPr algn="just" fontAlgn="auto">
              <a:spcBef>
                <a:spcPts val="0"/>
              </a:spcBef>
              <a:spcAft>
                <a:spcPts val="0"/>
              </a:spcAft>
              <a:defRPr/>
            </a:pPr>
            <a:r>
              <a:rPr lang="en-GB" sz="2200" dirty="0"/>
              <a:t>A</a:t>
            </a:r>
            <a:r>
              <a:rPr lang="en-GB" sz="2200" i="1" dirty="0"/>
              <a:t> service-oriented approach</a:t>
            </a:r>
            <a:r>
              <a:rPr lang="en-GB" sz="2200" dirty="0"/>
              <a:t> observes how Innovation and Quality in services differ substantially from manufacturing archetype, due to the specific nature of services and to the related implications.</a:t>
            </a:r>
          </a:p>
          <a:p>
            <a:pPr algn="just" fontAlgn="auto">
              <a:spcBef>
                <a:spcPts val="0"/>
              </a:spcBef>
              <a:spcAft>
                <a:spcPts val="0"/>
              </a:spcAft>
              <a:defRPr/>
            </a:pPr>
            <a:endParaRPr lang="en-GB" sz="2400" b="1" dirty="0"/>
          </a:p>
          <a:p>
            <a:pPr algn="just" fontAlgn="auto">
              <a:spcBef>
                <a:spcPts val="0"/>
              </a:spcBef>
              <a:spcAft>
                <a:spcPts val="0"/>
              </a:spcAft>
              <a:defRPr/>
            </a:pPr>
            <a:r>
              <a:rPr lang="en-GB" sz="2400" b="1" dirty="0"/>
              <a:t>Today:</a:t>
            </a:r>
          </a:p>
          <a:p>
            <a:pPr algn="just" fontAlgn="auto">
              <a:spcBef>
                <a:spcPts val="0"/>
              </a:spcBef>
              <a:spcAft>
                <a:spcPts val="0"/>
              </a:spcAft>
              <a:defRPr/>
            </a:pPr>
            <a:r>
              <a:rPr lang="en-GB" sz="2200" dirty="0"/>
              <a:t>An </a:t>
            </a:r>
            <a:r>
              <a:rPr lang="en-GB" sz="2200" i="1" dirty="0"/>
              <a:t>integrative approach </a:t>
            </a:r>
            <a:r>
              <a:rPr lang="en-GB" sz="2200" dirty="0"/>
              <a:t>which, in line with the growing relevance of services in nowadays economy, tends to abandon the manufacture and service dichotomy in order to conceptualize a new approach to quality and innovation, basically independent from the production context in which they are observed.</a:t>
            </a:r>
          </a:p>
          <a:p>
            <a:pPr algn="just" fontAlgn="auto">
              <a:spcBef>
                <a:spcPts val="0"/>
              </a:spcBef>
              <a:spcAft>
                <a:spcPts val="0"/>
              </a:spcAft>
              <a:defRPr/>
            </a:pPr>
            <a:endParaRPr lang="en-GB" sz="1600" dirty="0"/>
          </a:p>
          <a:p>
            <a:pPr algn="just" fontAlgn="auto">
              <a:spcBef>
                <a:spcPts val="0"/>
              </a:spcBef>
              <a:spcAft>
                <a:spcPts val="0"/>
              </a:spcAft>
              <a:defRPr/>
            </a:pPr>
            <a:r>
              <a:rPr lang="en-GB" b="1" i="1" cap="small" dirty="0"/>
              <a:t>Main References about the theme:</a:t>
            </a:r>
          </a:p>
          <a:p>
            <a:pPr algn="just" fontAlgn="auto">
              <a:spcBef>
                <a:spcPts val="0"/>
              </a:spcBef>
              <a:spcAft>
                <a:spcPts val="0"/>
              </a:spcAft>
              <a:defRPr/>
            </a:pPr>
            <a:r>
              <a:rPr lang="it-IT" cap="small" dirty="0" err="1"/>
              <a:t>Rullani</a:t>
            </a:r>
            <a:r>
              <a:rPr lang="it-IT" cap="small" dirty="0"/>
              <a:t> E.</a:t>
            </a:r>
            <a:r>
              <a:rPr lang="it-IT" dirty="0"/>
              <a:t> (2006)</a:t>
            </a:r>
            <a:r>
              <a:rPr lang="en-GB" cap="small" dirty="0"/>
              <a:t> </a:t>
            </a:r>
          </a:p>
          <a:p>
            <a:pPr algn="just" fontAlgn="auto">
              <a:spcBef>
                <a:spcPts val="0"/>
              </a:spcBef>
              <a:spcAft>
                <a:spcPts val="0"/>
              </a:spcAft>
              <a:defRPr/>
            </a:pPr>
            <a:r>
              <a:rPr lang="en-GB" cap="small" dirty="0"/>
              <a:t>Sheehan, J.</a:t>
            </a:r>
            <a:r>
              <a:rPr lang="en-US" dirty="0"/>
              <a:t> (2005)</a:t>
            </a:r>
            <a:r>
              <a:rPr lang="en-US" cap="small" dirty="0"/>
              <a:t> </a:t>
            </a:r>
          </a:p>
          <a:p>
            <a:pPr algn="just" fontAlgn="auto">
              <a:spcBef>
                <a:spcPts val="0"/>
              </a:spcBef>
              <a:spcAft>
                <a:spcPts val="0"/>
              </a:spcAft>
              <a:defRPr/>
            </a:pPr>
            <a:r>
              <a:rPr lang="en-US" cap="small" dirty="0" err="1"/>
              <a:t>Sundbo</a:t>
            </a:r>
            <a:r>
              <a:rPr lang="en-US" cap="small" dirty="0"/>
              <a:t>, J., </a:t>
            </a:r>
            <a:r>
              <a:rPr lang="en-US" cap="small" dirty="0" err="1"/>
              <a:t>Gallouj</a:t>
            </a:r>
            <a:r>
              <a:rPr lang="en-US" cap="small" dirty="0"/>
              <a:t>, F.</a:t>
            </a:r>
            <a:r>
              <a:rPr lang="en-GB" dirty="0"/>
              <a:t> (2000)</a:t>
            </a:r>
            <a:endParaRPr lang="it-IT" dirty="0"/>
          </a:p>
        </p:txBody>
      </p:sp>
      <p:sp>
        <p:nvSpPr>
          <p:cNvPr id="5" name="Segnaposto numero diapositiva 12"/>
          <p:cNvSpPr txBox="1">
            <a:spLocks/>
          </p:cNvSpPr>
          <p:nvPr/>
        </p:nvSpPr>
        <p:spPr>
          <a:xfrm rot="20399143">
            <a:off x="6802304" y="6519395"/>
            <a:ext cx="2133600" cy="365125"/>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C4D296E4-FE67-40D7-A4DD-824427C4DE0A}" type="slidenum">
              <a:rPr lang="it-IT" sz="1200">
                <a:solidFill>
                  <a:schemeClr val="tx1">
                    <a:tint val="75000"/>
                  </a:schemeClr>
                </a:solidFill>
                <a:latin typeface="+mn-lt"/>
                <a:cs typeface="+mn-cs"/>
              </a:rPr>
              <a:pPr algn="r" fontAlgn="auto">
                <a:spcBef>
                  <a:spcPts val="0"/>
                </a:spcBef>
                <a:spcAft>
                  <a:spcPts val="0"/>
                </a:spcAft>
                <a:defRPr/>
              </a:pPr>
              <a:t>9</a:t>
            </a:fld>
            <a:endParaRPr lang="it-IT" sz="1200" dirty="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2087</Words>
  <Application>Microsoft Office PowerPoint</Application>
  <PresentationFormat>Presentazione su schermo (4:3)</PresentationFormat>
  <Paragraphs>251</Paragraphs>
  <Slides>18</Slides>
  <Notes>16</Notes>
  <HiddenSlides>0</HiddenSlides>
  <MMClips>0</MMClips>
  <ScaleCrop>false</ScaleCrop>
  <HeadingPairs>
    <vt:vector size="4" baseType="variant">
      <vt:variant>
        <vt:lpstr>Tema</vt:lpstr>
      </vt:variant>
      <vt:variant>
        <vt:i4>1</vt:i4>
      </vt:variant>
      <vt:variant>
        <vt:lpstr>Titoli diapositive</vt:lpstr>
      </vt:variant>
      <vt:variant>
        <vt:i4>18</vt:i4>
      </vt:variant>
    </vt:vector>
  </HeadingPairs>
  <TitlesOfParts>
    <vt:vector size="19" baseType="lpstr">
      <vt:lpstr>Tema di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notaro</dc:creator>
  <cp:lastModifiedBy>AMMINISTRATORE</cp:lastModifiedBy>
  <cp:revision>10</cp:revision>
  <dcterms:created xsi:type="dcterms:W3CDTF">2012-02-05T12:11:23Z</dcterms:created>
  <dcterms:modified xsi:type="dcterms:W3CDTF">2013-02-22T10:52:11Z</dcterms:modified>
</cp:coreProperties>
</file>