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theme/themeOverride4.xml" ContentType="application/vnd.openxmlformats-officedocument.themeOverride+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12"/>
  </p:notesMasterIdLst>
  <p:sldIdLst>
    <p:sldId id="256" r:id="rId3"/>
    <p:sldId id="263" r:id="rId4"/>
    <p:sldId id="264" r:id="rId5"/>
    <p:sldId id="261" r:id="rId6"/>
    <p:sldId id="257" r:id="rId7"/>
    <p:sldId id="258" r:id="rId8"/>
    <p:sldId id="259" r:id="rId9"/>
    <p:sldId id="260" r:id="rId10"/>
    <p:sldId id="262" r:id="rId11"/>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286" autoAdjust="0"/>
    <p:restoredTop sz="94660"/>
  </p:normalViewPr>
  <p:slideViewPr>
    <p:cSldViewPr>
      <p:cViewPr varScale="1">
        <p:scale>
          <a:sx n="106" d="100"/>
          <a:sy n="106" d="100"/>
        </p:scale>
        <p:origin x="-84"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it-IT"/>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97E62A7F-50F3-4EBA-AFE5-C48E38DA0BFB}" type="datetimeFigureOut">
              <a:rPr lang="it-IT" smtClean="0"/>
              <a:pPr/>
              <a:t>22/02/2013</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it-IT"/>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72BD0467-7619-46ED-AA97-FC12A1EE27F5}"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5155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smtClean="0"/>
              <a:t>La S-D Logic si ispira ai fondamenti delle network theories e si focalizza sullo studio dei nuovi processi di generazione del valore, sulle moderne interazioni imprenditoriali, sulle nuove forme di integrazione reticolare delle risorse.</a:t>
            </a:r>
          </a:p>
          <a:p>
            <a:pPr eaLnBrk="1" hangingPunct="1">
              <a:spcBef>
                <a:spcPct val="0"/>
              </a:spcBef>
            </a:pPr>
            <a:r>
              <a:rPr lang="it-IT" smtClean="0"/>
              <a:t>La SSMED rappresenta un progetto “open source”, basato su variegate fondamenta, rappresentate tra le altre dalla computer science, dalle teoria organizzative, dall’ingegneria industriale, dalle scienze manageriali, da quelli sociali, cognitive, legali.</a:t>
            </a:r>
          </a:p>
          <a:p>
            <a:pPr eaLnBrk="1" hangingPunct="1">
              <a:spcBef>
                <a:spcPct val="0"/>
              </a:spcBef>
            </a:pPr>
            <a:r>
              <a:rPr lang="it-IT" smtClean="0"/>
              <a:t>L’ASV risulta inevitabilmente correlato con lo studio delle reti ed è basato sulla teoria generale dei sistemi.</a:t>
            </a:r>
          </a:p>
        </p:txBody>
      </p:sp>
      <p:sp>
        <p:nvSpPr>
          <p:cNvPr id="188420"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FCC907-03E7-4084-ABB6-F8135C11ACE9}" type="slidenum">
              <a:rPr lang="it-IT" smtClean="0"/>
              <a:pPr fontAlgn="base">
                <a:spcBef>
                  <a:spcPct val="0"/>
                </a:spcBef>
                <a:spcAft>
                  <a:spcPct val="0"/>
                </a:spcAft>
                <a:defRPr/>
              </a:pPr>
              <a:t>4</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4848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Service Economy markets are emerging globally as increasingly interconnected, dynamic and continuously developing.</a:t>
            </a:r>
            <a:endParaRPr lang="it-IT" smtClean="0"/>
          </a:p>
          <a:p>
            <a:pPr eaLnBrk="1" hangingPunct="1">
              <a:spcBef>
                <a:spcPct val="0"/>
              </a:spcBef>
            </a:pPr>
            <a:r>
              <a:rPr lang="en-GB" smtClean="0"/>
              <a:t>A growing number of services in all production sectors can be detected, and the classical dichotomy between goods and services is disintegrating and losing significance; in its place, a new logic, the service-dominant logic or S-D logic , is coming to the fore within international debate.</a:t>
            </a:r>
            <a:endParaRPr lang="it-IT" smtClean="0"/>
          </a:p>
          <a:p>
            <a:pPr eaLnBrk="1" hangingPunct="1">
              <a:spcBef>
                <a:spcPct val="0"/>
              </a:spcBef>
            </a:pPr>
            <a:r>
              <a:rPr lang="en-GB" smtClean="0"/>
              <a:t>All businesses enrich their offerings by including services to increase their competitiveness; at the same time, they also attempt to strengthen their capacities and competencies through interactions and relationships that can improve the value creation processes. This cements new approaches to service design and management, to service engineering and service experiences, and to service operations and service marketing.</a:t>
            </a:r>
          </a:p>
          <a:p>
            <a:pPr eaLnBrk="1" hangingPunct="1">
              <a:spcBef>
                <a:spcPct val="0"/>
              </a:spcBef>
            </a:pPr>
            <a:endParaRPr lang="it-IT" smtClean="0"/>
          </a:p>
        </p:txBody>
      </p:sp>
      <p:sp>
        <p:nvSpPr>
          <p:cNvPr id="14848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286FFB2-CD68-4F35-B304-C78140F4C56C}" type="slidenum">
              <a:rPr lang="it-IT" smtClean="0">
                <a:latin typeface="Arial" charset="0"/>
                <a:cs typeface="Arial" charset="0"/>
              </a:rPr>
              <a:pPr fontAlgn="base">
                <a:spcBef>
                  <a:spcPct val="0"/>
                </a:spcBef>
                <a:spcAft>
                  <a:spcPct val="0"/>
                </a:spcAft>
              </a:pPr>
              <a:t>5</a:t>
            </a:fld>
            <a:endParaRPr lang="it-IT"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4950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4950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7C1AA58-43A9-4994-B620-4085F6C8AC7F}" type="slidenum">
              <a:rPr lang="it-IT" smtClean="0">
                <a:latin typeface="Arial" charset="0"/>
                <a:cs typeface="Arial" charset="0"/>
              </a:rPr>
              <a:pPr fontAlgn="base">
                <a:spcBef>
                  <a:spcPct val="0"/>
                </a:spcBef>
                <a:spcAft>
                  <a:spcPct val="0"/>
                </a:spcAft>
              </a:pPr>
              <a:t>6</a:t>
            </a:fld>
            <a:endParaRPr lang="it-IT"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5053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In Service Age, many factors (actors policies, business strategies, individual behaviours, people interactions organizations perspectives, enabling tools, delivery systems, supply chains) are related to service logics. </a:t>
            </a:r>
          </a:p>
          <a:p>
            <a:pPr eaLnBrk="1" hangingPunct="1">
              <a:spcBef>
                <a:spcPct val="0"/>
              </a:spcBef>
            </a:pPr>
            <a:endParaRPr lang="en-GB" b="1" smtClean="0"/>
          </a:p>
          <a:p>
            <a:pPr eaLnBrk="1" hangingPunct="1">
              <a:spcBef>
                <a:spcPct val="0"/>
              </a:spcBef>
            </a:pPr>
            <a:r>
              <a:rPr lang="en-GB" b="1" smtClean="0"/>
              <a:t>With the growing relevance of services in all business activities </a:t>
            </a:r>
            <a:r>
              <a:rPr lang="en-GB" smtClean="0"/>
              <a:t>(referred also to manufacturing productions) </a:t>
            </a:r>
            <a:r>
              <a:rPr lang="en-GB" b="1" smtClean="0"/>
              <a:t>and</a:t>
            </a:r>
            <a:r>
              <a:rPr lang="en-GB" smtClean="0"/>
              <a:t> considering </a:t>
            </a:r>
            <a:r>
              <a:rPr lang="en-GB" b="1" smtClean="0"/>
              <a:t>the possible shift of dominant logics, much more oriented to service</a:t>
            </a:r>
            <a:r>
              <a:rPr lang="en-GB" smtClean="0"/>
              <a:t>, today </a:t>
            </a:r>
            <a:r>
              <a:rPr lang="en-GB" b="1" smtClean="0"/>
              <a:t>firms oriented their core on service, focusing all business functions on service logics and basing their competitiveness also on service quality performances and service innovations</a:t>
            </a:r>
            <a:r>
              <a:rPr lang="en-GB" smtClean="0"/>
              <a:t>. </a:t>
            </a:r>
          </a:p>
          <a:p>
            <a:pPr eaLnBrk="1" hangingPunct="1">
              <a:spcBef>
                <a:spcPct val="0"/>
              </a:spcBef>
            </a:pPr>
            <a:endParaRPr lang="en-GB" smtClean="0"/>
          </a:p>
          <a:p>
            <a:pPr eaLnBrk="1" hangingPunct="1">
              <a:spcBef>
                <a:spcPct val="0"/>
              </a:spcBef>
            </a:pPr>
            <a:r>
              <a:rPr lang="en-GB" smtClean="0"/>
              <a:t>This framework service-oriented </a:t>
            </a:r>
            <a:r>
              <a:rPr lang="en-GB" b="1" smtClean="0"/>
              <a:t>influences their models, decision making, relationships and leads to </a:t>
            </a:r>
            <a:r>
              <a:rPr lang="en-GB" smtClean="0"/>
              <a:t>an continuous updating of </a:t>
            </a:r>
            <a:r>
              <a:rPr lang="en-GB" b="1" smtClean="0"/>
              <a:t>new</a:t>
            </a:r>
            <a:r>
              <a:rPr lang="en-GB" smtClean="0"/>
              <a:t> </a:t>
            </a:r>
            <a:r>
              <a:rPr lang="en-GB" b="1" smtClean="0"/>
              <a:t>interpretations about business management, strategies and governance</a:t>
            </a:r>
            <a:r>
              <a:rPr lang="en-GB" smtClean="0"/>
              <a:t>.</a:t>
            </a:r>
          </a:p>
          <a:p>
            <a:pPr eaLnBrk="1" hangingPunct="1">
              <a:spcBef>
                <a:spcPct val="0"/>
              </a:spcBef>
            </a:pPr>
            <a:endParaRPr lang="en-US" smtClean="0"/>
          </a:p>
          <a:p>
            <a:pPr eaLnBrk="1" hangingPunct="1">
              <a:spcBef>
                <a:spcPct val="0"/>
              </a:spcBef>
            </a:pPr>
            <a:r>
              <a:rPr lang="en-US" smtClean="0"/>
              <a:t>In nowadays competitive context, then we can note several elements, all referred to Service Age. All of activities can be related to this, staring from more confident enabling ICTs, moving towards marketing and management logics, going to service R&amp;S, legal services, financial services, recruiting services, accounting and auditing activities, and so on. </a:t>
            </a:r>
          </a:p>
          <a:p>
            <a:pPr eaLnBrk="1" hangingPunct="1">
              <a:spcBef>
                <a:spcPct val="0"/>
              </a:spcBef>
            </a:pPr>
            <a:endParaRPr lang="en-US" smtClean="0"/>
          </a:p>
          <a:p>
            <a:pPr eaLnBrk="1" hangingPunct="1">
              <a:spcBef>
                <a:spcPct val="0"/>
              </a:spcBef>
            </a:pPr>
            <a:r>
              <a:rPr lang="en-US" b="1" smtClean="0"/>
              <a:t>All of these elements are also referable to each other, considering direct traditional relationships and also indirect interactions, in a interpretative over system, continuously upgrading, called Service Age.</a:t>
            </a:r>
            <a:endParaRPr lang="it-IT" b="1" smtClean="0"/>
          </a:p>
          <a:p>
            <a:pPr eaLnBrk="1" hangingPunct="1">
              <a:spcBef>
                <a:spcPct val="0"/>
              </a:spcBef>
            </a:pPr>
            <a:endParaRPr lang="it-IT" smtClean="0"/>
          </a:p>
          <a:p>
            <a:pPr eaLnBrk="1" hangingPunct="1">
              <a:spcBef>
                <a:spcPct val="0"/>
              </a:spcBef>
            </a:pPr>
            <a:endParaRPr lang="it-IT" smtClean="0"/>
          </a:p>
        </p:txBody>
      </p:sp>
      <p:sp>
        <p:nvSpPr>
          <p:cNvPr id="15053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F16DE78-DF37-4266-A473-71669B511DC7}" type="slidenum">
              <a:rPr lang="it-IT" smtClean="0">
                <a:latin typeface="Arial" charset="0"/>
                <a:cs typeface="Arial" charset="0"/>
              </a:rPr>
              <a:pPr fontAlgn="base">
                <a:spcBef>
                  <a:spcPct val="0"/>
                </a:spcBef>
                <a:spcAft>
                  <a:spcPct val="0"/>
                </a:spcAft>
              </a:pPr>
              <a:t>8</a:t>
            </a:fld>
            <a:endParaRPr lang="it-IT"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5257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40644"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FCC449-D270-44DD-81EC-B3114969EA24}" type="slidenum">
              <a:rPr lang="it-IT" smtClean="0"/>
              <a:pPr fontAlgn="base">
                <a:spcBef>
                  <a:spcPct val="0"/>
                </a:spcBef>
                <a:spcAft>
                  <a:spcPct val="0"/>
                </a:spcAft>
                <a:defRPr/>
              </a:pPr>
              <a:t>9</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7_Titolo e contenuto">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a:t>19/09/2011</a:t>
            </a:r>
          </a:p>
        </p:txBody>
      </p:sp>
      <p:sp>
        <p:nvSpPr>
          <p:cNvPr id="4" name="Segnaposto piè di pagina 2"/>
          <p:cNvSpPr>
            <a:spLocks noGrp="1"/>
          </p:cNvSpPr>
          <p:nvPr>
            <p:ph type="ftr" sz="quarter" idx="11"/>
          </p:nvPr>
        </p:nvSpPr>
        <p:spPr/>
        <p:txBody>
          <a:bodyPr/>
          <a:lstStyle>
            <a:lvl1pPr>
              <a:defRPr/>
            </a:lvl1pPr>
          </a:lstStyle>
          <a:p>
            <a:pPr>
              <a:defRPr/>
            </a:pPr>
            <a:r>
              <a:rPr lang="it-IT"/>
              <a:t>Francesco Polese</a:t>
            </a:r>
          </a:p>
        </p:txBody>
      </p:sp>
      <p:sp>
        <p:nvSpPr>
          <p:cNvPr id="5" name="Segnaposto numero diapositiva 22"/>
          <p:cNvSpPr>
            <a:spLocks noGrp="1"/>
          </p:cNvSpPr>
          <p:nvPr>
            <p:ph type="sldNum" sz="quarter" idx="12"/>
          </p:nvPr>
        </p:nvSpPr>
        <p:spPr/>
        <p:txBody>
          <a:bodyPr/>
          <a:lstStyle>
            <a:lvl1pPr>
              <a:defRPr/>
            </a:lvl1pPr>
          </a:lstStyle>
          <a:p>
            <a:pPr>
              <a:defRPr/>
            </a:pPr>
            <a:fld id="{595B7383-086E-450A-95C1-EE57A91EC4FA}" type="slidenum">
              <a:rPr lang="it-IT"/>
              <a:pPr>
                <a:defRPr/>
              </a:pPr>
              <a:t>‹N›</a:t>
            </a:fld>
            <a:endParaRPr lang="it-I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apositiva titolo">
    <p:spTree>
      <p:nvGrpSpPr>
        <p:cNvPr id="1" name=""/>
        <p:cNvGrpSpPr/>
        <p:nvPr/>
      </p:nvGrpSpPr>
      <p:grpSpPr>
        <a:xfrm>
          <a:off x="0" y="0"/>
          <a:ext cx="0" cy="0"/>
          <a:chOff x="0" y="0"/>
          <a:chExt cx="0" cy="0"/>
        </a:xfrm>
      </p:grpSpPr>
      <p:pic>
        <p:nvPicPr>
          <p:cNvPr id="2" name="Picture 7"/>
          <p:cNvPicPr>
            <a:picLocks noChangeAspect="1" noChangeArrowheads="1"/>
          </p:cNvPicPr>
          <p:nvPr/>
        </p:nvPicPr>
        <p:blipFill>
          <a:blip r:embed="rId2" cstate="print"/>
          <a:srcRect/>
          <a:stretch>
            <a:fillRect/>
          </a:stretch>
        </p:blipFill>
        <p:spPr bwMode="auto">
          <a:xfrm>
            <a:off x="142877" y="3731520"/>
            <a:ext cx="8929719" cy="3126480"/>
          </a:xfrm>
          <a:prstGeom prst="rect">
            <a:avLst/>
          </a:prstGeom>
          <a:gradFill>
            <a:gsLst>
              <a:gs pos="63000">
                <a:schemeClr val="accent1">
                  <a:tint val="66000"/>
                  <a:satMod val="160000"/>
                  <a:alpha val="18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a:scene3d>
            <a:camera prst="perspectiveRelaxedModerately"/>
            <a:lightRig rig="threePt" dir="t"/>
          </a:scene3d>
        </p:spPr>
      </p:pic>
      <p:cxnSp>
        <p:nvCxnSpPr>
          <p:cNvPr id="3" name="Connettore 1 2"/>
          <p:cNvCxnSpPr/>
          <p:nvPr/>
        </p:nvCxnSpPr>
        <p:spPr>
          <a:xfrm>
            <a:off x="785813" y="4071938"/>
            <a:ext cx="7786687" cy="158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386258" y="142852"/>
            <a:ext cx="4614898" cy="274654"/>
          </a:xfrm>
        </p:spPr>
        <p:txBody>
          <a:bodyPr/>
          <a:lstStyle>
            <a:lvl1pPr marL="0" marR="0" indent="0" algn="ctr" defTabSz="914400" rtl="0" eaLnBrk="0" fontAlgn="base" latinLnBrk="0" hangingPunct="0">
              <a:lnSpc>
                <a:spcPct val="100000"/>
              </a:lnSpc>
              <a:spcBef>
                <a:spcPct val="0"/>
              </a:spcBef>
              <a:spcAft>
                <a:spcPct val="0"/>
              </a:spcAft>
              <a:buClrTx/>
              <a:buSzTx/>
              <a:buFontTx/>
              <a:buNone/>
              <a:tabLst/>
              <a:defRPr sz="4400"/>
            </a:lvl1pPr>
          </a:lstStyle>
          <a:p>
            <a:pPr lvl="0"/>
            <a:r>
              <a:rPr lang="it-IT" smtClean="0"/>
              <a:t>Fare clic per modificare lo stile del titolo</a:t>
            </a:r>
            <a:endParaRPr lang="it-IT" dirty="0"/>
          </a:p>
        </p:txBody>
      </p:sp>
      <p:sp>
        <p:nvSpPr>
          <p:cNvPr id="3" name="Segnaposto contenuto 2"/>
          <p:cNvSpPr>
            <a:spLocks noGrp="1"/>
          </p:cNvSpPr>
          <p:nvPr>
            <p:ph idx="1"/>
          </p:nvPr>
        </p:nvSpPr>
        <p:spPr/>
        <p:txBody>
          <a:bodyPr/>
          <a:lstStyle>
            <a:lvl1pPr>
              <a:defRPr sz="3200"/>
            </a:lvl1pPr>
          </a:lstStyle>
          <a:p>
            <a:pPr lvl="0"/>
            <a:endParaRPr lang="it-IT" dirty="0"/>
          </a:p>
        </p:txBody>
      </p: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a:xfrm>
            <a:off x="3124200" y="6356350"/>
            <a:ext cx="3948113" cy="365125"/>
          </a:xfrm>
        </p:spPr>
        <p:txBody>
          <a:bodyPr/>
          <a:lstStyle>
            <a:lvl1pPr>
              <a:defRPr/>
            </a:lvl1pPr>
          </a:lstStyle>
          <a:p>
            <a:endParaRPr lang="it-IT"/>
          </a:p>
        </p:txBody>
      </p:sp>
      <p:sp>
        <p:nvSpPr>
          <p:cNvPr id="6" name="Segnaposto numero diapositiva 5"/>
          <p:cNvSpPr>
            <a:spLocks noGrp="1"/>
          </p:cNvSpPr>
          <p:nvPr>
            <p:ph type="sldNum" sz="quarter" idx="12"/>
          </p:nvPr>
        </p:nvSpPr>
        <p:spPr>
          <a:xfrm rot="20399143">
            <a:off x="6856413" y="6569075"/>
            <a:ext cx="2133600" cy="365125"/>
          </a:xfrm>
        </p:spPr>
        <p:txBody>
          <a:bodyPr/>
          <a:lstStyle>
            <a:lvl1pPr>
              <a:defRPr sz="2000" b="1"/>
            </a:lvl1pPr>
          </a:lstStyle>
          <a:p>
            <a:fld id="{B007B441-5312-499D-93C3-6E37886527FA}" type="slidenum">
              <a:rPr lang="it-IT" smtClean="0"/>
              <a:pPr/>
              <a:t>‹N›</a:t>
            </a:fld>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4" name="Titolo 1"/>
          <p:cNvSpPr txBox="1">
            <a:spLocks/>
          </p:cNvSpPr>
          <p:nvPr/>
        </p:nvSpPr>
        <p:spPr bwMode="auto">
          <a:xfrm>
            <a:off x="4386263" y="142875"/>
            <a:ext cx="4614862" cy="274638"/>
          </a:xfrm>
          <a:prstGeom prst="rect">
            <a:avLst/>
          </a:prstGeom>
          <a:noFill/>
          <a:ln w="9525">
            <a:noFill/>
            <a:miter lim="800000"/>
            <a:headEnd/>
            <a:tailEnd/>
          </a:ln>
        </p:spPr>
        <p:txBody>
          <a:bodyPr anchor="ctr"/>
          <a:lstStyle>
            <a:lvl1pPr marL="0" marR="0" indent="0" algn="ctr" defTabSz="914400" rtl="0" eaLnBrk="0" fontAlgn="base" latinLnBrk="0" hangingPunct="0">
              <a:lnSpc>
                <a:spcPct val="100000"/>
              </a:lnSpc>
              <a:spcBef>
                <a:spcPct val="0"/>
              </a:spcBef>
              <a:spcAft>
                <a:spcPct val="0"/>
              </a:spcAft>
              <a:buClrTx/>
              <a:buSzTx/>
              <a:buFontTx/>
              <a:buNone/>
              <a:tabLst/>
              <a:defRPr sz="4400"/>
            </a:lvl1pPr>
          </a:lstStyle>
          <a:p>
            <a:pPr>
              <a:defRPr/>
            </a:pPr>
            <a:r>
              <a:rPr lang="it-IT" sz="1400" smtClean="0">
                <a:solidFill>
                  <a:schemeClr val="bg1">
                    <a:lumMod val="50000"/>
                  </a:schemeClr>
                </a:solidFill>
                <a:latin typeface="Arial" pitchFamily="34" charset="0"/>
                <a:ea typeface="Calibri" pitchFamily="34" charset="0"/>
                <a:cs typeface="Times New Roman" pitchFamily="18" charset="0"/>
              </a:rPr>
              <a:t>Tesi di Dottorato in Direzione Aziendale (XXIII° CICLO)</a:t>
            </a:r>
            <a:endParaRPr lang="it-IT" dirty="0">
              <a:latin typeface="+mj-lt"/>
              <a:ea typeface="+mj-ea"/>
              <a:cs typeface="+mj-cs"/>
            </a:endParaRPr>
          </a:p>
        </p:txBody>
      </p:sp>
      <p:sp>
        <p:nvSpPr>
          <p:cNvPr id="5" name="Segnaposto data 3"/>
          <p:cNvSpPr txBox="1">
            <a:spLocks/>
          </p:cNvSpPr>
          <p:nvPr/>
        </p:nvSpPr>
        <p:spPr>
          <a:xfrm>
            <a:off x="457200" y="6356350"/>
            <a:ext cx="2133600" cy="365125"/>
          </a:xfrm>
          <a:prstGeom prst="rect">
            <a:avLst/>
          </a:prstGeom>
        </p:spPr>
        <p:txBody>
          <a:bodyPr anchor="ctr"/>
          <a:lstStyle>
            <a:lvl1pPr>
              <a:defRPr/>
            </a:lvl1pPr>
          </a:lstStyle>
          <a:p>
            <a:pPr fontAlgn="auto">
              <a:spcBef>
                <a:spcPts val="0"/>
              </a:spcBef>
              <a:spcAft>
                <a:spcPts val="0"/>
              </a:spcAft>
              <a:defRPr/>
            </a:pPr>
            <a:r>
              <a:rPr lang="it-IT" sz="1200" smtClean="0">
                <a:solidFill>
                  <a:schemeClr val="tx1">
                    <a:tint val="75000"/>
                  </a:schemeClr>
                </a:solidFill>
                <a:latin typeface="+mn-lt"/>
                <a:cs typeface="+mn-cs"/>
              </a:rPr>
              <a:t>DIAM Dept. UniCAS</a:t>
            </a:r>
            <a:endParaRPr lang="it-IT" sz="1200" dirty="0">
              <a:solidFill>
                <a:schemeClr val="tx1">
                  <a:tint val="75000"/>
                </a:schemeClr>
              </a:solidFill>
              <a:latin typeface="+mn-lt"/>
              <a:cs typeface="+mn-cs"/>
            </a:endParaRPr>
          </a:p>
        </p:txBody>
      </p:sp>
      <p:sp>
        <p:nvSpPr>
          <p:cNvPr id="6" name="Segnaposto piè di pagina 4"/>
          <p:cNvSpPr txBox="1">
            <a:spLocks/>
          </p:cNvSpPr>
          <p:nvPr/>
        </p:nvSpPr>
        <p:spPr>
          <a:xfrm>
            <a:off x="3124200" y="6356350"/>
            <a:ext cx="3948113" cy="365125"/>
          </a:xfrm>
          <a:prstGeom prst="rect">
            <a:avLst/>
          </a:prstGeom>
        </p:spPr>
        <p:txBody>
          <a:bodyPr anchor="ctr"/>
          <a:lstStyle>
            <a:lvl1pPr>
              <a:defRPr/>
            </a:lvl1pPr>
          </a:lstStyle>
          <a:p>
            <a:pPr algn="ctr" fontAlgn="auto">
              <a:spcBef>
                <a:spcPts val="0"/>
              </a:spcBef>
              <a:spcAft>
                <a:spcPts val="0"/>
              </a:spcAft>
              <a:defRPr/>
            </a:pPr>
            <a:r>
              <a:rPr lang="it-IT" sz="1200" smtClean="0">
                <a:solidFill>
                  <a:schemeClr val="tx1">
                    <a:tint val="75000"/>
                  </a:schemeClr>
                </a:solidFill>
                <a:latin typeface="+mn-lt"/>
                <a:cs typeface="+mn-cs"/>
              </a:rPr>
              <a:t>Luca Carrubbo – Ph.D Candidate in Business Management</a:t>
            </a:r>
            <a:endParaRPr lang="it-IT" sz="1200" dirty="0">
              <a:solidFill>
                <a:schemeClr val="tx1">
                  <a:tint val="75000"/>
                </a:schemeClr>
              </a:solidFill>
              <a:latin typeface="+mn-lt"/>
              <a:cs typeface="+mn-cs"/>
            </a:endParaRPr>
          </a:p>
        </p:txBody>
      </p:sp>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7"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8" name="Segnaposto piè di pagina 4"/>
          <p:cNvSpPr>
            <a:spLocks noGrp="1"/>
          </p:cNvSpPr>
          <p:nvPr>
            <p:ph type="ftr" sz="quarter" idx="11"/>
          </p:nvPr>
        </p:nvSpPr>
        <p:spPr/>
        <p:txBody>
          <a:bodyPr/>
          <a:lstStyle>
            <a:lvl1pPr>
              <a:defRPr/>
            </a:lvl1pPr>
          </a:lstStyle>
          <a:p>
            <a:endParaRPr lang="it-IT"/>
          </a:p>
        </p:txBody>
      </p:sp>
      <p:sp>
        <p:nvSpPr>
          <p:cNvPr id="9"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6" name="Segnaposto piè di pagina 4"/>
          <p:cNvSpPr>
            <a:spLocks noGrp="1"/>
          </p:cNvSpPr>
          <p:nvPr>
            <p:ph type="ftr" sz="quarter" idx="11"/>
          </p:nvPr>
        </p:nvSpPr>
        <p:spPr/>
        <p:txBody>
          <a:bodyPr/>
          <a:lstStyle>
            <a:lvl1pPr>
              <a:defRPr/>
            </a:lvl1pPr>
          </a:lstStyle>
          <a:p>
            <a:endParaRPr lang="it-IT"/>
          </a:p>
        </p:txBody>
      </p:sp>
      <p:sp>
        <p:nvSpPr>
          <p:cNvPr id="7"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8" name="Segnaposto piè di pagina 4"/>
          <p:cNvSpPr>
            <a:spLocks noGrp="1"/>
          </p:cNvSpPr>
          <p:nvPr>
            <p:ph type="ftr" sz="quarter" idx="11"/>
          </p:nvPr>
        </p:nvSpPr>
        <p:spPr/>
        <p:txBody>
          <a:bodyPr/>
          <a:lstStyle>
            <a:lvl1pPr>
              <a:defRPr/>
            </a:lvl1pPr>
          </a:lstStyle>
          <a:p>
            <a:endParaRPr lang="it-IT"/>
          </a:p>
        </p:txBody>
      </p:sp>
      <p:sp>
        <p:nvSpPr>
          <p:cNvPr id="9"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4" name="Segnaposto piè di pagina 4"/>
          <p:cNvSpPr>
            <a:spLocks noGrp="1"/>
          </p:cNvSpPr>
          <p:nvPr>
            <p:ph type="ftr" sz="quarter" idx="11"/>
          </p:nvPr>
        </p:nvSpPr>
        <p:spPr/>
        <p:txBody>
          <a:bodyPr/>
          <a:lstStyle>
            <a:lvl1pPr>
              <a:defRPr/>
            </a:lvl1pPr>
          </a:lstStyle>
          <a:p>
            <a:endParaRPr lang="it-IT"/>
          </a:p>
        </p:txBody>
      </p:sp>
      <p:sp>
        <p:nvSpPr>
          <p:cNvPr id="5"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piè di pagina 4"/>
          <p:cNvSpPr>
            <a:spLocks noGrp="1"/>
          </p:cNvSpPr>
          <p:nvPr>
            <p:ph type="ftr" sz="quarter" idx="10"/>
          </p:nvPr>
        </p:nvSpPr>
        <p:spPr/>
        <p:txBody>
          <a:bodyPr/>
          <a:lstStyle>
            <a:lvl1pPr>
              <a:defRPr/>
            </a:lvl1pPr>
          </a:lstStyle>
          <a:p>
            <a:endParaRPr lang="it-IT"/>
          </a:p>
        </p:txBody>
      </p:sp>
      <p:sp>
        <p:nvSpPr>
          <p:cNvPr id="3" name="Segnaposto numero diapositiva 5"/>
          <p:cNvSpPr>
            <a:spLocks noGrp="1"/>
          </p:cNvSpPr>
          <p:nvPr>
            <p:ph type="sldNum" sz="quarter" idx="11"/>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piè di pagina 4"/>
          <p:cNvSpPr>
            <a:spLocks noGrp="1"/>
          </p:cNvSpPr>
          <p:nvPr>
            <p:ph type="ftr" sz="quarter" idx="10"/>
          </p:nvPr>
        </p:nvSpPr>
        <p:spPr>
          <a:xfrm>
            <a:off x="2571750" y="6072188"/>
            <a:ext cx="2895600" cy="365125"/>
          </a:xfrm>
        </p:spPr>
        <p:txBody>
          <a:bodyPr/>
          <a:lstStyle>
            <a:lvl1pPr>
              <a:defRPr/>
            </a:lvl1pPr>
          </a:lstStyle>
          <a:p>
            <a:endParaRPr lang="it-IT"/>
          </a:p>
        </p:txBody>
      </p:sp>
      <p:sp>
        <p:nvSpPr>
          <p:cNvPr id="6" name="Segnaposto numero diapositiva 5"/>
          <p:cNvSpPr>
            <a:spLocks noGrp="1"/>
          </p:cNvSpPr>
          <p:nvPr>
            <p:ph type="sldNum" sz="quarter" idx="11"/>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1"/>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a:xfrm>
            <a:off x="142875" y="5572125"/>
            <a:ext cx="2133600" cy="365125"/>
          </a:xfrm>
        </p:spPr>
        <p:txBody>
          <a:bodyPr/>
          <a:lstStyle>
            <a:lvl1pPr>
              <a:defRPr/>
            </a:lvl1pPr>
          </a:lstStyle>
          <a:p>
            <a:fld id="{4B6055F8-1D02-4417-9241-55C834FD9970}" type="datetimeFigureOut">
              <a:rPr lang="it-IT" smtClean="0"/>
              <a:pPr/>
              <a:t>22/02/2013</a:t>
            </a:fld>
            <a:endParaRPr lang="it-IT"/>
          </a:p>
        </p:txBody>
      </p:sp>
      <p:sp>
        <p:nvSpPr>
          <p:cNvPr id="6" name="Segnaposto piè di pagina 4"/>
          <p:cNvSpPr>
            <a:spLocks noGrp="1"/>
          </p:cNvSpPr>
          <p:nvPr>
            <p:ph type="ftr" sz="quarter" idx="11"/>
          </p:nvPr>
        </p:nvSpPr>
        <p:spPr/>
        <p:txBody>
          <a:bodyPr/>
          <a:lstStyle>
            <a:lvl1pPr>
              <a:defRPr/>
            </a:lvl1pPr>
          </a:lstStyle>
          <a:p>
            <a:endParaRPr lang="it-IT"/>
          </a:p>
        </p:txBody>
      </p:sp>
      <p:sp>
        <p:nvSpPr>
          <p:cNvPr id="7"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1143000" y="6357938"/>
            <a:ext cx="2133600" cy="365125"/>
          </a:xfrm>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9"/>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9"/>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1_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piè di pagina 4"/>
          <p:cNvSpPr>
            <a:spLocks noGrp="1"/>
          </p:cNvSpPr>
          <p:nvPr>
            <p:ph type="ftr" sz="quarter" idx="10"/>
          </p:nvPr>
        </p:nvSpPr>
        <p:spPr/>
        <p:txBody>
          <a:bodyPr/>
          <a:lstStyle>
            <a:lvl1pPr>
              <a:defRPr/>
            </a:lvl1pPr>
          </a:lstStyle>
          <a:p>
            <a:endParaRPr lang="it-IT"/>
          </a:p>
        </p:txBody>
      </p:sp>
      <p:sp>
        <p:nvSpPr>
          <p:cNvPr id="5" name="Segnaposto numero diapositiva 5"/>
          <p:cNvSpPr>
            <a:spLocks noGrp="1"/>
          </p:cNvSpPr>
          <p:nvPr>
            <p:ph type="sldNum" sz="quarter" idx="11"/>
          </p:nvPr>
        </p:nvSpPr>
        <p:spPr/>
        <p:txBody>
          <a:bodyPr/>
          <a:lstStyle>
            <a:lvl1pPr>
              <a:defRPr/>
            </a:lvl1pPr>
          </a:lstStyle>
          <a:p>
            <a:fld id="{B007B441-5312-499D-93C3-6E37886527FA}" type="slidenum">
              <a:rPr lang="it-IT" smtClean="0"/>
              <a:pPr/>
              <a:t>‹N›</a:t>
            </a:fld>
            <a:endParaRPr lang="it-IT"/>
          </a:p>
        </p:txBody>
      </p:sp>
      <p:sp>
        <p:nvSpPr>
          <p:cNvPr id="6" name="CasellaDiTesto 5"/>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pPr>
              <a:defRPr/>
            </a:pPr>
            <a:r>
              <a:rPr lang="it-IT" smtClean="0"/>
              <a:t>19/09/2011</a:t>
            </a:r>
            <a:endParaRPr lang="it-IT"/>
          </a:p>
        </p:txBody>
      </p:sp>
      <p:sp>
        <p:nvSpPr>
          <p:cNvPr id="4" name="Segnaposto piè di pagina 2"/>
          <p:cNvSpPr>
            <a:spLocks noGrp="1"/>
          </p:cNvSpPr>
          <p:nvPr>
            <p:ph type="ftr" sz="quarter" idx="11"/>
          </p:nvPr>
        </p:nvSpPr>
        <p:spPr/>
        <p:txBody>
          <a:bodyPr/>
          <a:lstStyle>
            <a:lvl1pPr>
              <a:defRPr/>
            </a:lvl1pPr>
          </a:lstStyle>
          <a:p>
            <a:pPr>
              <a:defRPr/>
            </a:pPr>
            <a:r>
              <a:rPr lang="it-IT" smtClean="0"/>
              <a:t>Francesco Polese</a:t>
            </a:r>
            <a:endParaRPr lang="it-IT"/>
          </a:p>
        </p:txBody>
      </p:sp>
      <p:sp>
        <p:nvSpPr>
          <p:cNvPr id="5" name="Segnaposto numero diapositiva 22"/>
          <p:cNvSpPr>
            <a:spLocks noGrp="1"/>
          </p:cNvSpPr>
          <p:nvPr>
            <p:ph type="sldNum" sz="quarter" idx="12"/>
          </p:nvPr>
        </p:nvSpPr>
        <p:spPr/>
        <p:txBody>
          <a:bodyPr/>
          <a:lstStyle>
            <a:lvl1pPr>
              <a:defRPr/>
            </a:lvl1pPr>
          </a:lstStyle>
          <a:p>
            <a:pPr>
              <a:defRPr/>
            </a:pPr>
            <a:fld id="{595B7383-086E-450A-95C1-EE57A91EC4FA}" type="slidenum">
              <a:rPr lang="it-IT" smtClean="0"/>
              <a:pPr>
                <a:defRPr/>
              </a:pPr>
              <a:t>‹N›</a:t>
            </a:fld>
            <a:endParaRPr lang="it-IT"/>
          </a:p>
        </p:txBody>
      </p:sp>
      <p:sp>
        <p:nvSpPr>
          <p:cNvPr id="6" name="CasellaDiTesto 5"/>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7_Titolo e contenuto">
    <p:spTree>
      <p:nvGrpSpPr>
        <p:cNvPr id="1" name=""/>
        <p:cNvGrpSpPr/>
        <p:nvPr/>
      </p:nvGrpSpPr>
      <p:grpSpPr>
        <a:xfrm>
          <a:off x="0" y="0"/>
          <a:ext cx="0" cy="0"/>
          <a:chOff x="0" y="0"/>
          <a:chExt cx="0" cy="0"/>
        </a:xfrm>
      </p:grpSpPr>
      <p:sp>
        <p:nvSpPr>
          <p:cNvPr id="2" name="CasellaDiTesto 1"/>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5_Titolo e contenuto">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5.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5.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5.xml"/><Relationship Id="rId1" Type="http://schemas.openxmlformats.org/officeDocument/2006/relationships/themeOverride" Target="../theme/themeOverride3.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slideLayout" Target="../slideLayouts/slideLayout27.xml"/><Relationship Id="rId1" Type="http://schemas.openxmlformats.org/officeDocument/2006/relationships/themeOverride" Target="../theme/themeOverride4.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hemeOverride" Target="../theme/themeOverride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6.xml"/><Relationship Id="rId1" Type="http://schemas.openxmlformats.org/officeDocument/2006/relationships/themeOverride" Target="../theme/themeOverride6.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rot="20861221">
            <a:off x="750166" y="174739"/>
            <a:ext cx="2790375" cy="2646878"/>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it-IT" sz="1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1</a:t>
            </a:r>
            <a:r>
              <a:rPr lang="it-IT" sz="88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b</a:t>
            </a:r>
            <a:r>
              <a:rPr lang="it-IT" sz="1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t>
            </a:r>
            <a:endParaRPr lang="it-IT" sz="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endParaRPr>
          </a:p>
        </p:txBody>
      </p:sp>
      <p:sp>
        <p:nvSpPr>
          <p:cNvPr id="7" name="Rectangle 1"/>
          <p:cNvSpPr>
            <a:spLocks noChangeArrowheads="1"/>
          </p:cNvSpPr>
          <p:nvPr/>
        </p:nvSpPr>
        <p:spPr bwMode="auto">
          <a:xfrm>
            <a:off x="857250" y="2847975"/>
            <a:ext cx="7858125" cy="1630363"/>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en-US" sz="3600" b="1" dirty="0">
                <a:solidFill>
                  <a:schemeClr val="bg1">
                    <a:lumMod val="50000"/>
                  </a:schemeClr>
                </a:solidFill>
                <a:latin typeface="Arial" pitchFamily="34" charset="0"/>
                <a:ea typeface="Calibri" pitchFamily="34" charset="0"/>
                <a:cs typeface="Times New Roman" pitchFamily="18" charset="0"/>
              </a:rPr>
              <a:t>Understanding service markets, products, customers </a:t>
            </a:r>
          </a:p>
          <a:p>
            <a:pPr fontAlgn="auto">
              <a:spcBef>
                <a:spcPts val="0"/>
              </a:spcBef>
              <a:spcAft>
                <a:spcPts val="0"/>
              </a:spcAft>
              <a:tabLst>
                <a:tab pos="3060700" algn="ctr"/>
                <a:tab pos="6119813" algn="r"/>
              </a:tabLst>
              <a:defRPr/>
            </a:pPr>
            <a:r>
              <a:rPr lang="en-US" sz="2800" i="1" dirty="0">
                <a:solidFill>
                  <a:schemeClr val="bg1">
                    <a:lumMod val="50000"/>
                  </a:schemeClr>
                </a:solidFill>
                <a:latin typeface="Arial" pitchFamily="34" charset="0"/>
                <a:ea typeface="Calibri" pitchFamily="34" charset="0"/>
                <a:cs typeface="Times New Roman" pitchFamily="18" charset="0"/>
              </a:rPr>
              <a:t>(role, rules and constraints in service context)</a:t>
            </a:r>
          </a:p>
        </p:txBody>
      </p:sp>
      <p:sp>
        <p:nvSpPr>
          <p:cNvPr id="4" name="Figura a mano libera 3"/>
          <p:cNvSpPr/>
          <p:nvPr/>
        </p:nvSpPr>
        <p:spPr>
          <a:xfrm>
            <a:off x="4521200" y="4262438"/>
            <a:ext cx="4692650" cy="2446337"/>
          </a:xfrm>
          <a:custGeom>
            <a:avLst/>
            <a:gdLst>
              <a:gd name="connsiteX0" fmla="*/ 41413 w 4692926"/>
              <a:gd name="connsiteY0" fmla="*/ 2387047 h 2445854"/>
              <a:gd name="connsiteX1" fmla="*/ 180561 w 4692926"/>
              <a:gd name="connsiteY1" fmla="*/ 2178326 h 2445854"/>
              <a:gd name="connsiteX2" fmla="*/ 1373256 w 4692926"/>
              <a:gd name="connsiteY2" fmla="*/ 429039 h 2445854"/>
              <a:gd name="connsiteX3" fmla="*/ 1750943 w 4692926"/>
              <a:gd name="connsiteY3" fmla="*/ 1313621 h 2445854"/>
              <a:gd name="connsiteX4" fmla="*/ 4036943 w 4692926"/>
              <a:gd name="connsiteY4" fmla="*/ 200439 h 2445854"/>
              <a:gd name="connsiteX5" fmla="*/ 4692926 w 4692926"/>
              <a:gd name="connsiteY5" fmla="*/ 110986 h 2445854"/>
              <a:gd name="connsiteX6" fmla="*/ 4692926 w 4692926"/>
              <a:gd name="connsiteY6" fmla="*/ 110986 h 244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926" h="2445854">
                <a:moveTo>
                  <a:pt x="41413" y="2387047"/>
                </a:moveTo>
                <a:cubicBezTo>
                  <a:pt x="0" y="2445854"/>
                  <a:pt x="180561" y="2178326"/>
                  <a:pt x="180561" y="2178326"/>
                </a:cubicBezTo>
                <a:cubicBezTo>
                  <a:pt x="402535" y="1851991"/>
                  <a:pt x="1111526" y="573157"/>
                  <a:pt x="1373256" y="429039"/>
                </a:cubicBezTo>
                <a:cubicBezTo>
                  <a:pt x="1634986" y="284921"/>
                  <a:pt x="1306995" y="1351721"/>
                  <a:pt x="1750943" y="1313621"/>
                </a:cubicBezTo>
                <a:cubicBezTo>
                  <a:pt x="2194891" y="1275521"/>
                  <a:pt x="3546613" y="400878"/>
                  <a:pt x="4036943" y="200439"/>
                </a:cubicBezTo>
                <a:cubicBezTo>
                  <a:pt x="4527273" y="0"/>
                  <a:pt x="4692926" y="110986"/>
                  <a:pt x="4692926" y="110986"/>
                </a:cubicBezTo>
                <a:lnTo>
                  <a:pt x="4692926" y="110986"/>
                </a:lnTo>
              </a:path>
            </a:pathLst>
          </a:custGeom>
        </p:spPr>
        <p:style>
          <a:lnRef idx="3">
            <a:schemeClr val="accent1"/>
          </a:lnRef>
          <a:fillRef idx="0">
            <a:schemeClr val="accent1"/>
          </a:fillRef>
          <a:effectRef idx="2">
            <a:schemeClr val="accent1"/>
          </a:effectRef>
          <a:fontRef idx="minor">
            <a:schemeClr val="tx1"/>
          </a:fontRef>
        </p:style>
        <p:txBody>
          <a:bodyPr anchor="ctr"/>
          <a:lstStyle/>
          <a:p>
            <a:pPr algn="ctr">
              <a:defRPr/>
            </a:pPr>
            <a:endParaRPr lang="it-IT"/>
          </a:p>
        </p:txBody>
      </p:sp>
      <p:sp>
        <p:nvSpPr>
          <p:cNvPr id="6" name="Rettangolo 5"/>
          <p:cNvSpPr/>
          <p:nvPr/>
        </p:nvSpPr>
        <p:spPr>
          <a:xfrm>
            <a:off x="3347864" y="6381328"/>
            <a:ext cx="2376264" cy="4046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MMINISTRATORE\Desktop\libro-gif2.gif"/>
          <p:cNvPicPr>
            <a:picLocks noChangeAspect="1" noChangeArrowheads="1"/>
          </p:cNvPicPr>
          <p:nvPr/>
        </p:nvPicPr>
        <p:blipFill>
          <a:blip r:embed="rId2" cstate="print"/>
          <a:srcRect/>
          <a:stretch>
            <a:fillRect/>
          </a:stretch>
        </p:blipFill>
        <p:spPr bwMode="auto">
          <a:xfrm>
            <a:off x="395536" y="404664"/>
            <a:ext cx="8318500" cy="5557837"/>
          </a:xfrm>
          <a:prstGeom prst="rect">
            <a:avLst/>
          </a:prstGeom>
          <a:noFill/>
          <a:ln w="9525">
            <a:noFill/>
            <a:miter lim="800000"/>
            <a:headEnd/>
            <a:tailEnd/>
          </a:ln>
        </p:spPr>
      </p:pic>
      <p:pic>
        <p:nvPicPr>
          <p:cNvPr id="2051" name="Picture 4" descr="C:\Users\AMMINISTRATORE\Desktop\Image5.gif"/>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70411" y="974576"/>
            <a:ext cx="6000750" cy="4359275"/>
          </a:xfrm>
          <a:prstGeom prst="rect">
            <a:avLst/>
          </a:prstGeom>
          <a:noFill/>
          <a:ln w="9525">
            <a:noFill/>
            <a:miter lim="800000"/>
            <a:headEnd/>
            <a:tailEnd/>
          </a:ln>
        </p:spPr>
      </p:pic>
      <p:sp>
        <p:nvSpPr>
          <p:cNvPr id="2052" name="CasellaDiTesto 6"/>
          <p:cNvSpPr txBox="1">
            <a:spLocks noChangeArrowheads="1"/>
          </p:cNvSpPr>
          <p:nvPr/>
        </p:nvSpPr>
        <p:spPr bwMode="auto">
          <a:xfrm>
            <a:off x="1427411" y="2262039"/>
            <a:ext cx="2643188" cy="369887"/>
          </a:xfrm>
          <a:prstGeom prst="rect">
            <a:avLst/>
          </a:prstGeom>
          <a:noFill/>
          <a:ln w="9525">
            <a:noFill/>
            <a:miter lim="800000"/>
            <a:headEnd/>
            <a:tailEnd/>
          </a:ln>
        </p:spPr>
        <p:txBody>
          <a:bodyPr>
            <a:spAutoFit/>
          </a:bodyPr>
          <a:lstStyle/>
          <a:p>
            <a:pPr algn="ctr"/>
            <a:r>
              <a:rPr lang="it-IT">
                <a:latin typeface="Calibri" pitchFamily="34" charset="0"/>
              </a:rPr>
              <a:t>Service Dominant Logic</a:t>
            </a:r>
          </a:p>
        </p:txBody>
      </p:sp>
      <p:sp>
        <p:nvSpPr>
          <p:cNvPr id="2053" name="CasellaDiTesto 7"/>
          <p:cNvSpPr txBox="1">
            <a:spLocks noChangeArrowheads="1"/>
          </p:cNvSpPr>
          <p:nvPr/>
        </p:nvSpPr>
        <p:spPr bwMode="auto">
          <a:xfrm>
            <a:off x="5427911" y="1690539"/>
            <a:ext cx="2714625" cy="2308225"/>
          </a:xfrm>
          <a:prstGeom prst="rect">
            <a:avLst/>
          </a:prstGeom>
          <a:noFill/>
          <a:ln w="9525">
            <a:noFill/>
            <a:miter lim="800000"/>
            <a:headEnd/>
            <a:tailEnd/>
          </a:ln>
        </p:spPr>
        <p:txBody>
          <a:bodyPr>
            <a:spAutoFit/>
          </a:bodyPr>
          <a:lstStyle/>
          <a:p>
            <a:pPr algn="ctr"/>
            <a:r>
              <a:rPr lang="en-US" sz="1200" b="1" i="1">
                <a:latin typeface="Calibri" pitchFamily="34" charset="0"/>
              </a:rPr>
              <a:t>Service Dominant Logic </a:t>
            </a:r>
            <a:r>
              <a:rPr lang="en-US" sz="1200" i="1">
                <a:latin typeface="Calibri" pitchFamily="34" charset="0"/>
              </a:rPr>
              <a:t>is </a:t>
            </a:r>
          </a:p>
          <a:p>
            <a:pPr algn="ctr"/>
            <a:r>
              <a:rPr lang="en-US" sz="1200" i="1">
                <a:latin typeface="Calibri" pitchFamily="34" charset="0"/>
              </a:rPr>
              <a:t>a theoretical proposal of marketing discipline that highlights a paradigm shift from goods dominant logic to service dominant logic; following foundations of networked relationships, new value co-creation processes, business interactions, resources integration, trying to follow an approach considered more faithful and confident to nowadays competitive context of our Service Economy</a:t>
            </a:r>
            <a:endParaRPr lang="it-IT" sz="1200">
              <a:latin typeface="Calibri" pitchFamily="34" charset="0"/>
            </a:endParaRPr>
          </a:p>
        </p:txBody>
      </p:sp>
      <p:sp>
        <p:nvSpPr>
          <p:cNvPr id="2054" name="CasellaDiTesto 8"/>
          <p:cNvSpPr txBox="1">
            <a:spLocks noChangeArrowheads="1"/>
          </p:cNvSpPr>
          <p:nvPr/>
        </p:nvSpPr>
        <p:spPr bwMode="auto">
          <a:xfrm>
            <a:off x="4856411" y="833289"/>
            <a:ext cx="3286125" cy="1477962"/>
          </a:xfrm>
          <a:prstGeom prst="rect">
            <a:avLst/>
          </a:prstGeom>
          <a:noFill/>
          <a:ln w="9525">
            <a:noFill/>
            <a:miter lim="800000"/>
            <a:headEnd/>
            <a:tailEnd/>
          </a:ln>
        </p:spPr>
        <p:txBody>
          <a:bodyPr>
            <a:spAutoFit/>
          </a:bodyPr>
          <a:lstStyle/>
          <a:p>
            <a:r>
              <a:rPr lang="it-IT">
                <a:latin typeface="Calibri" pitchFamily="34" charset="0"/>
              </a:rPr>
              <a:t>----- ------------- -------------------------   --------</a:t>
            </a:r>
          </a:p>
          <a:p>
            <a:r>
              <a:rPr lang="it-IT">
                <a:latin typeface="Calibri" pitchFamily="34" charset="0"/>
              </a:rPr>
              <a:t>-----</a:t>
            </a:r>
          </a:p>
          <a:p>
            <a:r>
              <a:rPr lang="it-IT">
                <a:latin typeface="Calibri" pitchFamily="34" charset="0"/>
              </a:rPr>
              <a:t>-</a:t>
            </a:r>
          </a:p>
          <a:p>
            <a:r>
              <a:rPr lang="it-IT">
                <a:latin typeface="Calibri" pitchFamily="34" charset="0"/>
              </a:rPr>
              <a:t>-</a:t>
            </a:r>
          </a:p>
        </p:txBody>
      </p:sp>
      <p:sp>
        <p:nvSpPr>
          <p:cNvPr id="2055" name="CasellaDiTesto 9"/>
          <p:cNvSpPr txBox="1">
            <a:spLocks noChangeArrowheads="1"/>
          </p:cNvSpPr>
          <p:nvPr/>
        </p:nvSpPr>
        <p:spPr bwMode="auto">
          <a:xfrm rot="10800000">
            <a:off x="4927849" y="4047976"/>
            <a:ext cx="3286125" cy="1477963"/>
          </a:xfrm>
          <a:prstGeom prst="rect">
            <a:avLst/>
          </a:prstGeom>
          <a:noFill/>
          <a:ln w="9525">
            <a:noFill/>
            <a:miter lim="800000"/>
            <a:headEnd/>
            <a:tailEnd/>
          </a:ln>
        </p:spPr>
        <p:txBody>
          <a:bodyPr>
            <a:spAutoFit/>
          </a:bodyPr>
          <a:lstStyle/>
          <a:p>
            <a:r>
              <a:rPr lang="it-IT">
                <a:latin typeface="Calibri" pitchFamily="34" charset="0"/>
              </a:rPr>
              <a:t>----- ------------- -------------------------   ------------------------------------</a:t>
            </a:r>
          </a:p>
          <a:p>
            <a:r>
              <a:rPr lang="it-IT">
                <a:latin typeface="Calibri" pitchFamily="34" charset="0"/>
              </a:rPr>
              <a:t>-------------------               ------------          </a:t>
            </a:r>
          </a:p>
          <a:p>
            <a:r>
              <a:rPr lang="it-IT">
                <a:latin typeface="Calibri" pitchFamily="34" charset="0"/>
              </a:rPr>
              <a:t>--------</a:t>
            </a:r>
          </a:p>
          <a:p>
            <a:r>
              <a:rPr lang="it-IT">
                <a:latin typeface="Calibri" pitchFamily="34" charset="0"/>
              </a:rPr>
              <a:t>-</a:t>
            </a:r>
          </a:p>
        </p:txBody>
      </p:sp>
      <p:sp>
        <p:nvSpPr>
          <p:cNvPr id="8"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2</a:t>
            </a:fld>
            <a:endParaRPr lang="it-IT" sz="1200" dirty="0">
              <a:solidFill>
                <a:schemeClr val="tx1">
                  <a:tint val="75000"/>
                </a:schemeClr>
              </a:solidFill>
              <a:latin typeface="+mn-lt"/>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MMINISTRATORE\Desktop\libro-gif2.gif"/>
          <p:cNvPicPr>
            <a:picLocks noChangeAspect="1" noChangeArrowheads="1"/>
          </p:cNvPicPr>
          <p:nvPr/>
        </p:nvPicPr>
        <p:blipFill>
          <a:blip r:embed="rId2" cstate="print"/>
          <a:srcRect/>
          <a:stretch>
            <a:fillRect/>
          </a:stretch>
        </p:blipFill>
        <p:spPr bwMode="auto">
          <a:xfrm>
            <a:off x="357956" y="332656"/>
            <a:ext cx="8318500" cy="5557837"/>
          </a:xfrm>
          <a:prstGeom prst="rect">
            <a:avLst/>
          </a:prstGeom>
          <a:noFill/>
          <a:ln w="9525">
            <a:noFill/>
            <a:miter lim="800000"/>
            <a:headEnd/>
            <a:tailEnd/>
          </a:ln>
        </p:spPr>
      </p:pic>
      <p:pic>
        <p:nvPicPr>
          <p:cNvPr id="3075" name="Picture 4" descr="C:\Users\AMMINISTRATORE\Desktop\Image5.gif"/>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32831" y="902568"/>
            <a:ext cx="6000750" cy="4359275"/>
          </a:xfrm>
          <a:prstGeom prst="rect">
            <a:avLst/>
          </a:prstGeom>
          <a:noFill/>
          <a:ln w="9525">
            <a:noFill/>
            <a:miter lim="800000"/>
            <a:headEnd/>
            <a:tailEnd/>
          </a:ln>
        </p:spPr>
      </p:pic>
      <p:sp>
        <p:nvSpPr>
          <p:cNvPr id="3076" name="CasellaDiTesto 6"/>
          <p:cNvSpPr txBox="1">
            <a:spLocks noChangeArrowheads="1"/>
          </p:cNvSpPr>
          <p:nvPr/>
        </p:nvSpPr>
        <p:spPr bwMode="auto">
          <a:xfrm>
            <a:off x="1389831" y="2190031"/>
            <a:ext cx="2643188" cy="369887"/>
          </a:xfrm>
          <a:prstGeom prst="rect">
            <a:avLst/>
          </a:prstGeom>
          <a:noFill/>
          <a:ln w="9525">
            <a:noFill/>
            <a:miter lim="800000"/>
            <a:headEnd/>
            <a:tailEnd/>
          </a:ln>
        </p:spPr>
        <p:txBody>
          <a:bodyPr>
            <a:spAutoFit/>
          </a:bodyPr>
          <a:lstStyle/>
          <a:p>
            <a:pPr algn="ctr"/>
            <a:r>
              <a:rPr lang="it-IT">
                <a:latin typeface="Calibri" pitchFamily="34" charset="0"/>
              </a:rPr>
              <a:t>Service Science</a:t>
            </a:r>
          </a:p>
        </p:txBody>
      </p:sp>
      <p:sp>
        <p:nvSpPr>
          <p:cNvPr id="3077" name="CasellaDiTesto 7"/>
          <p:cNvSpPr txBox="1">
            <a:spLocks noChangeArrowheads="1"/>
          </p:cNvSpPr>
          <p:nvPr/>
        </p:nvSpPr>
        <p:spPr bwMode="auto">
          <a:xfrm>
            <a:off x="5318894" y="1547093"/>
            <a:ext cx="2714625" cy="2632075"/>
          </a:xfrm>
          <a:prstGeom prst="rect">
            <a:avLst/>
          </a:prstGeom>
          <a:noFill/>
          <a:ln w="9525">
            <a:noFill/>
            <a:miter lim="800000"/>
            <a:headEnd/>
            <a:tailEnd/>
          </a:ln>
        </p:spPr>
        <p:txBody>
          <a:bodyPr>
            <a:spAutoFit/>
          </a:bodyPr>
          <a:lstStyle/>
          <a:p>
            <a:pPr algn="ctr"/>
            <a:r>
              <a:rPr lang="en-US" sz="1100" b="1" i="1">
                <a:latin typeface="Calibri" pitchFamily="34" charset="0"/>
              </a:rPr>
              <a:t>Service Science </a:t>
            </a:r>
            <a:r>
              <a:rPr lang="en-US" sz="1100" i="1">
                <a:latin typeface="Calibri" pitchFamily="34" charset="0"/>
              </a:rPr>
              <a:t>is </a:t>
            </a:r>
          </a:p>
          <a:p>
            <a:pPr algn="ctr"/>
            <a:r>
              <a:rPr lang="en-US" sz="1100" i="1">
                <a:latin typeface="Calibri" pitchFamily="34" charset="0"/>
              </a:rPr>
              <a:t>an IBM initiative (of Almaden Research Centre in US) that has involved hundreds </a:t>
            </a:r>
          </a:p>
          <a:p>
            <a:pPr algn="ctr"/>
            <a:r>
              <a:rPr lang="en-US" sz="1100" i="1">
                <a:latin typeface="Calibri" pitchFamily="34" charset="0"/>
              </a:rPr>
              <a:t>of researchers worldwide in the attempt of promoting a new discipline capable of satisfying an emerging research issue: the study of Service Systems. It is indeed a multidisciplinary “open source” project, based upon many pillars represented by computer science, human behavior, organizational theory, industrial engineering, business strategy, management sciences, social </a:t>
            </a:r>
          </a:p>
          <a:p>
            <a:pPr algn="ctr"/>
            <a:r>
              <a:rPr lang="en-US" sz="1100" i="1">
                <a:latin typeface="Calibri" pitchFamily="34" charset="0"/>
              </a:rPr>
              <a:t>and cognitive sciences, </a:t>
            </a:r>
          </a:p>
          <a:p>
            <a:pPr algn="ctr"/>
            <a:r>
              <a:rPr lang="en-US" sz="1100" i="1">
                <a:latin typeface="Calibri" pitchFamily="34" charset="0"/>
              </a:rPr>
              <a:t>legal sciences. </a:t>
            </a:r>
            <a:endParaRPr lang="it-IT" sz="1100">
              <a:latin typeface="Calibri" pitchFamily="34" charset="0"/>
            </a:endParaRPr>
          </a:p>
        </p:txBody>
      </p:sp>
      <p:sp>
        <p:nvSpPr>
          <p:cNvPr id="3078" name="CasellaDiTesto 8"/>
          <p:cNvSpPr txBox="1">
            <a:spLocks noChangeArrowheads="1"/>
          </p:cNvSpPr>
          <p:nvPr/>
        </p:nvSpPr>
        <p:spPr bwMode="auto">
          <a:xfrm>
            <a:off x="4818831" y="761281"/>
            <a:ext cx="3286125" cy="1477962"/>
          </a:xfrm>
          <a:prstGeom prst="rect">
            <a:avLst/>
          </a:prstGeom>
          <a:noFill/>
          <a:ln w="9525">
            <a:noFill/>
            <a:miter lim="800000"/>
            <a:headEnd/>
            <a:tailEnd/>
          </a:ln>
        </p:spPr>
        <p:txBody>
          <a:bodyPr>
            <a:spAutoFit/>
          </a:bodyPr>
          <a:lstStyle/>
          <a:p>
            <a:r>
              <a:rPr lang="it-IT">
                <a:latin typeface="Calibri" pitchFamily="34" charset="0"/>
              </a:rPr>
              <a:t>----- ------------- -------------------------   --------</a:t>
            </a:r>
          </a:p>
          <a:p>
            <a:r>
              <a:rPr lang="it-IT">
                <a:latin typeface="Calibri" pitchFamily="34" charset="0"/>
              </a:rPr>
              <a:t>-----</a:t>
            </a:r>
          </a:p>
          <a:p>
            <a:r>
              <a:rPr lang="it-IT">
                <a:latin typeface="Calibri" pitchFamily="34" charset="0"/>
              </a:rPr>
              <a:t>-</a:t>
            </a:r>
          </a:p>
          <a:p>
            <a:r>
              <a:rPr lang="it-IT">
                <a:latin typeface="Calibri" pitchFamily="34" charset="0"/>
              </a:rPr>
              <a:t>-</a:t>
            </a:r>
          </a:p>
        </p:txBody>
      </p:sp>
      <p:sp>
        <p:nvSpPr>
          <p:cNvPr id="3079" name="CasellaDiTesto 9"/>
          <p:cNvSpPr txBox="1">
            <a:spLocks noChangeArrowheads="1"/>
          </p:cNvSpPr>
          <p:nvPr/>
        </p:nvSpPr>
        <p:spPr bwMode="auto">
          <a:xfrm rot="10800000">
            <a:off x="4890269" y="3975968"/>
            <a:ext cx="3286125" cy="1477963"/>
          </a:xfrm>
          <a:prstGeom prst="rect">
            <a:avLst/>
          </a:prstGeom>
          <a:noFill/>
          <a:ln w="9525">
            <a:noFill/>
            <a:miter lim="800000"/>
            <a:headEnd/>
            <a:tailEnd/>
          </a:ln>
        </p:spPr>
        <p:txBody>
          <a:bodyPr>
            <a:spAutoFit/>
          </a:bodyPr>
          <a:lstStyle/>
          <a:p>
            <a:r>
              <a:rPr lang="it-IT">
                <a:latin typeface="Calibri" pitchFamily="34" charset="0"/>
              </a:rPr>
              <a:t>----- ------------- -------------------------   ------------------------------------</a:t>
            </a:r>
          </a:p>
          <a:p>
            <a:r>
              <a:rPr lang="it-IT">
                <a:latin typeface="Calibri" pitchFamily="34" charset="0"/>
              </a:rPr>
              <a:t>-------------------               ------------          </a:t>
            </a:r>
          </a:p>
          <a:p>
            <a:r>
              <a:rPr lang="it-IT">
                <a:latin typeface="Calibri" pitchFamily="34" charset="0"/>
              </a:rPr>
              <a:t>--------</a:t>
            </a:r>
          </a:p>
          <a:p>
            <a:r>
              <a:rPr lang="it-IT">
                <a:latin typeface="Calibri" pitchFamily="34" charset="0"/>
              </a:rPr>
              <a:t>-</a:t>
            </a:r>
          </a:p>
        </p:txBody>
      </p:sp>
      <p:sp>
        <p:nvSpPr>
          <p:cNvPr id="8"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3</a:t>
            </a:fld>
            <a:endParaRPr lang="it-IT" sz="1200" dirty="0">
              <a:solidFill>
                <a:schemeClr val="tx1">
                  <a:tint val="75000"/>
                </a:schemeClr>
              </a:solidFill>
              <a:latin typeface="+mn-lt"/>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
          <p:cNvSpPr>
            <a:spLocks noChangeArrowheads="1"/>
          </p:cNvSpPr>
          <p:nvPr/>
        </p:nvSpPr>
        <p:spPr bwMode="auto">
          <a:xfrm>
            <a:off x="1331913" y="879475"/>
            <a:ext cx="7416800" cy="1816100"/>
          </a:xfrm>
          <a:prstGeom prst="rect">
            <a:avLst/>
          </a:prstGeom>
          <a:noFill/>
          <a:ln w="9525">
            <a:noFill/>
            <a:miter lim="800000"/>
            <a:headEnd/>
            <a:tailEnd/>
          </a:ln>
        </p:spPr>
        <p:txBody>
          <a:bodyPr anchor="ctr">
            <a:spAutoFit/>
          </a:bodyPr>
          <a:lstStyle/>
          <a:p>
            <a:pPr algn="just" eaLnBrk="0" hangingPunct="0"/>
            <a:r>
              <a:rPr lang="en-US" sz="1600">
                <a:latin typeface="Calibri" pitchFamily="34" charset="0"/>
              </a:rPr>
              <a:t>The Service Dominant Logic (S-D logic) is a theoretical proposal related to the discipline of marketing which highlights the change of perspective over traditional models of interpretation more focused on the relevance of goods and characterized by the historical difference between goods and services (referred to Good Dominant Logic). It </a:t>
            </a:r>
          </a:p>
          <a:p>
            <a:pPr algn="just" eaLnBrk="0" hangingPunct="0"/>
            <a:r>
              <a:rPr lang="en-US" sz="1600">
                <a:latin typeface="Calibri" pitchFamily="34" charset="0"/>
              </a:rPr>
              <a:t>follows foundations of networked relationships, new value co-creation processes, business interactions, resources integration, trying to follow an approach considered more faithful and confident to nowadays competitive context of our Service Economy. </a:t>
            </a:r>
            <a:endParaRPr lang="it-IT" sz="1600">
              <a:latin typeface="Calibri" pitchFamily="34" charset="0"/>
            </a:endParaRPr>
          </a:p>
        </p:txBody>
      </p:sp>
      <p:sp>
        <p:nvSpPr>
          <p:cNvPr id="8" name="Rettangolo 7"/>
          <p:cNvSpPr/>
          <p:nvPr/>
        </p:nvSpPr>
        <p:spPr>
          <a:xfrm>
            <a:off x="3182938" y="500063"/>
            <a:ext cx="3287712" cy="477837"/>
          </a:xfrm>
          <a:prstGeom prst="rect">
            <a:avLst/>
          </a:prstGeom>
        </p:spPr>
        <p:txBody>
          <a:bodyPr wrap="none">
            <a:spAutoFit/>
          </a:bodyPr>
          <a:lstStyle/>
          <a:p>
            <a:pPr algn="ctr" fontAlgn="auto">
              <a:spcBef>
                <a:spcPts val="0"/>
              </a:spcBef>
              <a:spcAft>
                <a:spcPts val="0"/>
              </a:spcAft>
              <a:defRPr/>
            </a:pPr>
            <a:r>
              <a:rPr lang="it-IT" sz="2500" b="1" dirty="0">
                <a:solidFill>
                  <a:schemeClr val="accent1">
                    <a:lumMod val="50000"/>
                  </a:schemeClr>
                </a:solidFill>
                <a:latin typeface="+mj-lt"/>
                <a:cs typeface="+mn-cs"/>
              </a:rPr>
              <a:t>Service</a:t>
            </a:r>
            <a:r>
              <a:rPr lang="it-IT" sz="2500" b="1" dirty="0">
                <a:solidFill>
                  <a:schemeClr val="accent3">
                    <a:lumMod val="60000"/>
                    <a:lumOff val="40000"/>
                  </a:schemeClr>
                </a:solidFill>
                <a:latin typeface="+mj-lt"/>
                <a:cs typeface="+mn-cs"/>
              </a:rPr>
              <a:t> </a:t>
            </a:r>
            <a:r>
              <a:rPr lang="it-IT" sz="2500" b="1" dirty="0" err="1">
                <a:solidFill>
                  <a:schemeClr val="accent1">
                    <a:lumMod val="60000"/>
                    <a:lumOff val="40000"/>
                  </a:schemeClr>
                </a:solidFill>
                <a:latin typeface="+mj-lt"/>
                <a:cs typeface="+mn-cs"/>
              </a:rPr>
              <a:t>Dominant</a:t>
            </a:r>
            <a:r>
              <a:rPr lang="it-IT" sz="2500" b="1" dirty="0">
                <a:solidFill>
                  <a:schemeClr val="accent1">
                    <a:lumMod val="60000"/>
                    <a:lumOff val="40000"/>
                  </a:schemeClr>
                </a:solidFill>
                <a:latin typeface="+mj-lt"/>
                <a:cs typeface="+mn-cs"/>
              </a:rPr>
              <a:t> </a:t>
            </a:r>
            <a:r>
              <a:rPr lang="it-IT" sz="2500" b="1" dirty="0" err="1">
                <a:solidFill>
                  <a:schemeClr val="accent1">
                    <a:lumMod val="60000"/>
                    <a:lumOff val="40000"/>
                  </a:schemeClr>
                </a:solidFill>
                <a:latin typeface="+mj-lt"/>
                <a:cs typeface="+mn-cs"/>
              </a:rPr>
              <a:t>Logic</a:t>
            </a:r>
            <a:endParaRPr lang="it-IT" sz="2500" dirty="0">
              <a:solidFill>
                <a:schemeClr val="accent1">
                  <a:lumMod val="60000"/>
                  <a:lumOff val="40000"/>
                </a:schemeClr>
              </a:solidFill>
              <a:latin typeface="+mn-lt"/>
              <a:cs typeface="+mn-cs"/>
            </a:endParaRPr>
          </a:p>
        </p:txBody>
      </p:sp>
      <p:sp>
        <p:nvSpPr>
          <p:cNvPr id="72708" name="Rectangle 1"/>
          <p:cNvSpPr>
            <a:spLocks noChangeArrowheads="1"/>
          </p:cNvSpPr>
          <p:nvPr/>
        </p:nvSpPr>
        <p:spPr bwMode="auto">
          <a:xfrm>
            <a:off x="1285875" y="3265488"/>
            <a:ext cx="7534275" cy="3046412"/>
          </a:xfrm>
          <a:prstGeom prst="rect">
            <a:avLst/>
          </a:prstGeom>
          <a:noFill/>
          <a:ln w="9525">
            <a:noFill/>
            <a:miter lim="800000"/>
            <a:headEnd/>
            <a:tailEnd/>
          </a:ln>
        </p:spPr>
        <p:txBody>
          <a:bodyPr anchor="ctr">
            <a:spAutoFit/>
          </a:bodyPr>
          <a:lstStyle/>
          <a:p>
            <a:pPr algn="just"/>
            <a:r>
              <a:rPr lang="en-US" sz="1600">
                <a:latin typeface="Calibri" pitchFamily="34" charset="0"/>
              </a:rPr>
              <a:t>The Science Service, Management, Engineering and Design (SSMED) originates from an initiative of the IBM Corporation as a project of the Almaden Research Center, involving hundreds of researchers in the world in an attempt to promote a new discipline to meet the most important themes emerging: the study of service systems.</a:t>
            </a:r>
          </a:p>
          <a:p>
            <a:pPr algn="just"/>
            <a:r>
              <a:rPr lang="en-US" sz="1600">
                <a:latin typeface="Calibri" pitchFamily="34" charset="0"/>
              </a:rPr>
              <a:t>In terms of Science it investigates what service systems are and how they evolve, referring to the roles of people, knowledge, shared information and technology, as well as the relevance of customers (as demand) inside production processes (as supply); in terms of Management it investigates how to improve efficiency evaluation, relations sustainability and systems relations; in terms of engineering it develops new technologies, adequate approaches to promote information check, measurement and diffusion; in terms of Design it deepens configurations techniques and studies to correctly structure service systems.</a:t>
            </a:r>
          </a:p>
        </p:txBody>
      </p:sp>
      <p:sp>
        <p:nvSpPr>
          <p:cNvPr id="5" name="Rettangolo 4"/>
          <p:cNvSpPr/>
          <p:nvPr/>
        </p:nvSpPr>
        <p:spPr>
          <a:xfrm>
            <a:off x="3678238" y="2854325"/>
            <a:ext cx="2209800" cy="476250"/>
          </a:xfrm>
          <a:prstGeom prst="rect">
            <a:avLst/>
          </a:prstGeom>
        </p:spPr>
        <p:txBody>
          <a:bodyPr wrap="none">
            <a:spAutoFit/>
          </a:bodyPr>
          <a:lstStyle/>
          <a:p>
            <a:pPr algn="ctr" fontAlgn="auto">
              <a:spcBef>
                <a:spcPts val="0"/>
              </a:spcBef>
              <a:spcAft>
                <a:spcPts val="0"/>
              </a:spcAft>
              <a:defRPr/>
            </a:pPr>
            <a:r>
              <a:rPr lang="it-IT" sz="2500" b="1" dirty="0">
                <a:solidFill>
                  <a:schemeClr val="accent1">
                    <a:lumMod val="60000"/>
                    <a:lumOff val="40000"/>
                  </a:schemeClr>
                </a:solidFill>
                <a:latin typeface="+mj-lt"/>
                <a:cs typeface="+mn-cs"/>
              </a:rPr>
              <a:t>Service</a:t>
            </a:r>
            <a:r>
              <a:rPr lang="it-IT" sz="2500" b="1" dirty="0">
                <a:solidFill>
                  <a:schemeClr val="accent3">
                    <a:lumMod val="60000"/>
                    <a:lumOff val="40000"/>
                  </a:schemeClr>
                </a:solidFill>
                <a:latin typeface="+mj-lt"/>
                <a:cs typeface="+mn-cs"/>
              </a:rPr>
              <a:t> </a:t>
            </a:r>
            <a:r>
              <a:rPr lang="it-IT" sz="2500" b="1" dirty="0">
                <a:solidFill>
                  <a:schemeClr val="accent1">
                    <a:lumMod val="50000"/>
                  </a:schemeClr>
                </a:solidFill>
                <a:latin typeface="+mj-lt"/>
                <a:cs typeface="+mn-cs"/>
              </a:rPr>
              <a:t>Science</a:t>
            </a:r>
            <a:endParaRPr lang="it-IT" sz="2500" dirty="0">
              <a:solidFill>
                <a:schemeClr val="accent1">
                  <a:lumMod val="50000"/>
                </a:schemeClr>
              </a:solidFill>
              <a:latin typeface="+mn-lt"/>
              <a:cs typeface="+mn-cs"/>
            </a:endParaRPr>
          </a:p>
        </p:txBody>
      </p:sp>
      <p:sp>
        <p:nvSpPr>
          <p:cNvPr id="9" name="Rettangolo 8"/>
          <p:cNvSpPr/>
          <p:nvPr/>
        </p:nvSpPr>
        <p:spPr>
          <a:xfrm rot="16200000">
            <a:off x="-2105818" y="3037681"/>
            <a:ext cx="5524500" cy="830263"/>
          </a:xfrm>
          <a:prstGeom prst="rect">
            <a:avLst/>
          </a:prstGeom>
          <a:ln w="19050">
            <a:solidFill>
              <a:schemeClr val="accent1">
                <a:lumMod val="20000"/>
                <a:lumOff val="80000"/>
              </a:schemeClr>
            </a:solidFill>
          </a:ln>
        </p:spPr>
        <p:txBody>
          <a:bodyPr wrap="none">
            <a:spAutoFit/>
          </a:bodyPr>
          <a:lstStyle/>
          <a:p>
            <a:pPr algn="ctr" fontAlgn="auto">
              <a:spcBef>
                <a:spcPts val="0"/>
              </a:spcBef>
              <a:spcAft>
                <a:spcPts val="0"/>
              </a:spcAft>
              <a:defRPr/>
            </a:pPr>
            <a:r>
              <a:rPr lang="it-IT" sz="4800" b="1" dirty="0" err="1">
                <a:solidFill>
                  <a:schemeClr val="accent1">
                    <a:lumMod val="60000"/>
                    <a:lumOff val="40000"/>
                  </a:schemeClr>
                </a:solidFill>
                <a:latin typeface="+mj-lt"/>
                <a:cs typeface="+mn-cs"/>
              </a:rPr>
              <a:t>Scientific</a:t>
            </a:r>
            <a:r>
              <a:rPr lang="it-IT" sz="4800" b="1" dirty="0">
                <a:solidFill>
                  <a:schemeClr val="accent3">
                    <a:lumMod val="75000"/>
                  </a:schemeClr>
                </a:solidFill>
                <a:latin typeface="+mj-lt"/>
                <a:cs typeface="+mn-cs"/>
              </a:rPr>
              <a:t> </a:t>
            </a:r>
            <a:r>
              <a:rPr lang="it-IT" sz="4800" b="1" dirty="0" err="1">
                <a:solidFill>
                  <a:schemeClr val="accent1">
                    <a:lumMod val="50000"/>
                  </a:schemeClr>
                </a:solidFill>
                <a:latin typeface="+mj-lt"/>
                <a:cs typeface="+mn-cs"/>
              </a:rPr>
              <a:t>Framework</a:t>
            </a:r>
            <a:endParaRPr lang="it-IT" sz="4800" dirty="0">
              <a:solidFill>
                <a:schemeClr val="accent1">
                  <a:lumMod val="50000"/>
                </a:schemeClr>
              </a:solidFill>
              <a:latin typeface="+mn-lt"/>
              <a:cs typeface="+mn-cs"/>
            </a:endParaRPr>
          </a:p>
        </p:txBody>
      </p:sp>
      <p:sp>
        <p:nvSpPr>
          <p:cNvPr id="10"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4</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ttore 1 5"/>
          <p:cNvCxnSpPr/>
          <p:nvPr/>
        </p:nvCxnSpPr>
        <p:spPr>
          <a:xfrm>
            <a:off x="0" y="714375"/>
            <a:ext cx="8215313" cy="1588"/>
          </a:xfrm>
          <a:prstGeom prst="line">
            <a:avLst/>
          </a:prstGeom>
          <a:ln>
            <a:solidFill>
              <a:schemeClr val="accent1">
                <a:lumMod val="50000"/>
              </a:schemeClr>
            </a:solidFill>
          </a:ln>
        </p:spPr>
        <p:style>
          <a:lnRef idx="2">
            <a:schemeClr val="accent3"/>
          </a:lnRef>
          <a:fillRef idx="0">
            <a:schemeClr val="accent3"/>
          </a:fillRef>
          <a:effectRef idx="1">
            <a:schemeClr val="accent3"/>
          </a:effectRef>
          <a:fontRef idx="minor">
            <a:schemeClr val="tx1"/>
          </a:fontRef>
        </p:style>
      </p:cxnSp>
      <p:sp>
        <p:nvSpPr>
          <p:cNvPr id="3" name="CasellaDiTesto 2"/>
          <p:cNvSpPr txBox="1"/>
          <p:nvPr/>
        </p:nvSpPr>
        <p:spPr>
          <a:xfrm>
            <a:off x="642938" y="285750"/>
            <a:ext cx="3714750" cy="830263"/>
          </a:xfrm>
          <a:prstGeom prst="rect">
            <a:avLst/>
          </a:prstGeom>
          <a:ln>
            <a:solidFill>
              <a:schemeClr val="accent1">
                <a:lumMod val="60000"/>
                <a:lumOff val="40000"/>
              </a:schemeClr>
            </a:solidFill>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it-IT" sz="4800" dirty="0" err="1"/>
              <a:t>About</a:t>
            </a:r>
            <a:r>
              <a:rPr lang="it-IT" sz="4800" dirty="0"/>
              <a:t> Service</a:t>
            </a:r>
          </a:p>
        </p:txBody>
      </p:sp>
      <p:sp>
        <p:nvSpPr>
          <p:cNvPr id="10244" name="CasellaDiTesto 6"/>
          <p:cNvSpPr txBox="1">
            <a:spLocks noChangeArrowheads="1"/>
          </p:cNvSpPr>
          <p:nvPr/>
        </p:nvSpPr>
        <p:spPr bwMode="auto">
          <a:xfrm>
            <a:off x="428625" y="1357313"/>
            <a:ext cx="8358188" cy="4985980"/>
          </a:xfrm>
          <a:prstGeom prst="rect">
            <a:avLst/>
          </a:prstGeom>
          <a:noFill/>
          <a:ln w="9525">
            <a:noFill/>
            <a:miter lim="800000"/>
            <a:headEnd/>
            <a:tailEnd/>
          </a:ln>
        </p:spPr>
        <p:txBody>
          <a:bodyPr>
            <a:spAutoFit/>
          </a:bodyPr>
          <a:lstStyle/>
          <a:p>
            <a:pPr algn="just" fontAlgn="auto">
              <a:spcBef>
                <a:spcPts val="0"/>
              </a:spcBef>
              <a:spcAft>
                <a:spcPts val="0"/>
              </a:spcAft>
              <a:defRPr/>
            </a:pPr>
            <a:r>
              <a:rPr lang="en-GB" sz="2400" dirty="0"/>
              <a:t>In </a:t>
            </a:r>
            <a:r>
              <a:rPr lang="en-GB" sz="2400" b="1" dirty="0"/>
              <a:t>S-D logic</a:t>
            </a:r>
            <a:r>
              <a:rPr lang="en-GB" sz="2400" dirty="0"/>
              <a:t>, service is intended as the application of competences, through actions, processes and performances, for the benefit of another entity. </a:t>
            </a:r>
          </a:p>
          <a:p>
            <a:pPr algn="just" fontAlgn="auto">
              <a:spcBef>
                <a:spcPts val="0"/>
              </a:spcBef>
              <a:spcAft>
                <a:spcPts val="0"/>
              </a:spcAft>
              <a:defRPr/>
            </a:pPr>
            <a:endParaRPr lang="en-GB" sz="1400" dirty="0"/>
          </a:p>
          <a:p>
            <a:pPr algn="just" fontAlgn="auto">
              <a:spcBef>
                <a:spcPts val="0"/>
              </a:spcBef>
              <a:spcAft>
                <a:spcPts val="0"/>
              </a:spcAft>
              <a:defRPr/>
            </a:pPr>
            <a:r>
              <a:rPr lang="en-GB" sz="2400" dirty="0"/>
              <a:t>In </a:t>
            </a:r>
            <a:r>
              <a:rPr lang="en-GB" sz="2400" b="1" dirty="0"/>
              <a:t>SSME</a:t>
            </a:r>
            <a:r>
              <a:rPr lang="en-GB" sz="2400" dirty="0"/>
              <a:t>, service is considered as a system of interacting and interdependent parts including people, technologies and business activities, constantly in search of relating to each other, in order to use their distinctive capacities and to attain enduring competitive advantage.</a:t>
            </a:r>
          </a:p>
          <a:p>
            <a:pPr algn="just" fontAlgn="auto">
              <a:spcBef>
                <a:spcPts val="0"/>
              </a:spcBef>
              <a:spcAft>
                <a:spcPts val="0"/>
              </a:spcAft>
              <a:defRPr/>
            </a:pPr>
            <a:endParaRPr lang="en-GB" sz="1600"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en-GB" cap="small" dirty="0"/>
              <a:t>Levitt, T</a:t>
            </a:r>
            <a:r>
              <a:rPr lang="en-GB" dirty="0"/>
              <a:t>. (1981) -</a:t>
            </a:r>
            <a:r>
              <a:rPr lang="en-US" cap="small" dirty="0"/>
              <a:t> </a:t>
            </a:r>
            <a:r>
              <a:rPr lang="en-US" cap="small" dirty="0" err="1"/>
              <a:t>Grönroos</a:t>
            </a:r>
            <a:r>
              <a:rPr lang="en-US" cap="small" dirty="0"/>
              <a:t>, C</a:t>
            </a:r>
            <a:r>
              <a:rPr lang="en-US" dirty="0"/>
              <a:t>. (2000)</a:t>
            </a:r>
          </a:p>
          <a:p>
            <a:pPr algn="just" fontAlgn="auto">
              <a:spcBef>
                <a:spcPts val="0"/>
              </a:spcBef>
              <a:spcAft>
                <a:spcPts val="0"/>
              </a:spcAft>
              <a:defRPr/>
            </a:pPr>
            <a:r>
              <a:rPr lang="it-IT" cap="small" dirty="0" err="1"/>
              <a:t>Normann</a:t>
            </a:r>
            <a:r>
              <a:rPr lang="it-IT" cap="small" dirty="0"/>
              <a:t>, R</a:t>
            </a:r>
            <a:r>
              <a:rPr lang="it-IT" dirty="0"/>
              <a:t>. (1991) - </a:t>
            </a:r>
            <a:r>
              <a:rPr lang="it-IT" cap="small" dirty="0"/>
              <a:t>Rispoli, M., </a:t>
            </a:r>
            <a:r>
              <a:rPr lang="it-IT" cap="small" dirty="0" err="1"/>
              <a:t>Tamma</a:t>
            </a:r>
            <a:r>
              <a:rPr lang="it-IT" cap="small" dirty="0"/>
              <a:t>, M</a:t>
            </a:r>
            <a:r>
              <a:rPr lang="it-IT" dirty="0"/>
              <a:t>. (1992)</a:t>
            </a:r>
          </a:p>
          <a:p>
            <a:pPr algn="just" fontAlgn="auto">
              <a:spcBef>
                <a:spcPts val="0"/>
              </a:spcBef>
              <a:spcAft>
                <a:spcPts val="0"/>
              </a:spcAft>
              <a:defRPr/>
            </a:pPr>
            <a:r>
              <a:rPr lang="en-GB" cap="small" dirty="0"/>
              <a:t>Rust,</a:t>
            </a:r>
            <a:r>
              <a:rPr lang="en-GB" dirty="0"/>
              <a:t> R.K. (2004) - </a:t>
            </a:r>
            <a:r>
              <a:rPr lang="en-US" cap="small" dirty="0"/>
              <a:t>Sampson, S.E., </a:t>
            </a:r>
            <a:r>
              <a:rPr lang="en-US" cap="small" dirty="0" err="1"/>
              <a:t>Froehle</a:t>
            </a:r>
            <a:r>
              <a:rPr lang="en-US" cap="small" dirty="0"/>
              <a:t>, C.M.</a:t>
            </a:r>
            <a:r>
              <a:rPr lang="en-US" i="1" dirty="0"/>
              <a:t> </a:t>
            </a:r>
            <a:r>
              <a:rPr lang="en-GB" dirty="0"/>
              <a:t>(2006)</a:t>
            </a:r>
          </a:p>
          <a:p>
            <a:pPr algn="just" fontAlgn="auto">
              <a:spcBef>
                <a:spcPts val="0"/>
              </a:spcBef>
              <a:spcAft>
                <a:spcPts val="0"/>
              </a:spcAft>
              <a:defRPr/>
            </a:pPr>
            <a:r>
              <a:rPr lang="en-GB" cap="small" dirty="0" err="1"/>
              <a:t>Vargo</a:t>
            </a:r>
            <a:r>
              <a:rPr lang="en-GB" cap="small" dirty="0"/>
              <a:t>, S.L., </a:t>
            </a:r>
            <a:r>
              <a:rPr lang="en-US" cap="small" dirty="0" err="1"/>
              <a:t>Lusch</a:t>
            </a:r>
            <a:r>
              <a:rPr lang="en-US" cap="small" dirty="0"/>
              <a:t>, R.F.</a:t>
            </a:r>
            <a:r>
              <a:rPr lang="en-US" dirty="0"/>
              <a:t> </a:t>
            </a:r>
            <a:r>
              <a:rPr lang="en-GB" dirty="0"/>
              <a:t>(2004; 2006; 2008)</a:t>
            </a:r>
            <a:endParaRPr lang="en-US" dirty="0"/>
          </a:p>
        </p:txBody>
      </p:sp>
      <p:sp>
        <p:nvSpPr>
          <p:cNvPr id="5"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5</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ttore 1 5"/>
          <p:cNvCxnSpPr/>
          <p:nvPr/>
        </p:nvCxnSpPr>
        <p:spPr>
          <a:xfrm>
            <a:off x="0" y="887413"/>
            <a:ext cx="8215313" cy="1587"/>
          </a:xfrm>
          <a:prstGeom prst="line">
            <a:avLst/>
          </a:prstGeom>
          <a:ln>
            <a:solidFill>
              <a:schemeClr val="accent1">
                <a:lumMod val="50000"/>
              </a:schemeClr>
            </a:solidFill>
          </a:ln>
        </p:spPr>
        <p:style>
          <a:lnRef idx="2">
            <a:schemeClr val="accent3"/>
          </a:lnRef>
          <a:fillRef idx="0">
            <a:schemeClr val="accent3"/>
          </a:fillRef>
          <a:effectRef idx="1">
            <a:schemeClr val="accent3"/>
          </a:effectRef>
          <a:fontRef idx="minor">
            <a:schemeClr val="tx1"/>
          </a:fontRef>
        </p:style>
      </p:cxnSp>
      <p:sp>
        <p:nvSpPr>
          <p:cNvPr id="3" name="CasellaDiTesto 2"/>
          <p:cNvSpPr txBox="1"/>
          <p:nvPr/>
        </p:nvSpPr>
        <p:spPr>
          <a:xfrm>
            <a:off x="642938" y="458788"/>
            <a:ext cx="3714750" cy="830262"/>
          </a:xfrm>
          <a:prstGeom prst="rect">
            <a:avLst/>
          </a:prstGeom>
          <a:ln>
            <a:solidFill>
              <a:schemeClr val="accent1">
                <a:lumMod val="60000"/>
                <a:lumOff val="40000"/>
              </a:schemeClr>
            </a:solidFill>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it-IT" sz="4800" dirty="0" err="1"/>
              <a:t>Why</a:t>
            </a:r>
            <a:r>
              <a:rPr lang="it-IT" sz="4800" dirty="0"/>
              <a:t> Service?</a:t>
            </a:r>
          </a:p>
        </p:txBody>
      </p:sp>
      <p:sp>
        <p:nvSpPr>
          <p:cNvPr id="11268" name="CasellaDiTesto 6"/>
          <p:cNvSpPr txBox="1">
            <a:spLocks noChangeArrowheads="1"/>
          </p:cNvSpPr>
          <p:nvPr/>
        </p:nvSpPr>
        <p:spPr bwMode="auto">
          <a:xfrm>
            <a:off x="571500" y="1643063"/>
            <a:ext cx="8072438" cy="4278094"/>
          </a:xfrm>
          <a:prstGeom prst="rect">
            <a:avLst/>
          </a:prstGeom>
          <a:noFill/>
          <a:ln w="9525">
            <a:noFill/>
            <a:miter lim="800000"/>
            <a:headEnd/>
            <a:tailEnd/>
          </a:ln>
        </p:spPr>
        <p:txBody>
          <a:bodyPr>
            <a:spAutoFit/>
          </a:bodyPr>
          <a:lstStyle/>
          <a:p>
            <a:pPr algn="just" fontAlgn="auto">
              <a:spcBef>
                <a:spcPts val="0"/>
              </a:spcBef>
              <a:spcAft>
                <a:spcPts val="0"/>
              </a:spcAft>
              <a:defRPr/>
            </a:pPr>
            <a:r>
              <a:rPr lang="en-GB" sz="2400" dirty="0"/>
              <a:t>From service theories perspective, the integration of needs, resources, information and objectives feeds among providers and users a co-creation process that guides towards the goal of strengthening sustainable competitive advantages. </a:t>
            </a:r>
          </a:p>
          <a:p>
            <a:pPr algn="just" fontAlgn="auto">
              <a:spcBef>
                <a:spcPts val="0"/>
              </a:spcBef>
              <a:spcAft>
                <a:spcPts val="0"/>
              </a:spcAft>
              <a:defRPr/>
            </a:pPr>
            <a:endParaRPr lang="en-GB" sz="2400" dirty="0"/>
          </a:p>
          <a:p>
            <a:pPr algn="just" fontAlgn="auto">
              <a:spcBef>
                <a:spcPts val="0"/>
              </a:spcBef>
              <a:spcAft>
                <a:spcPts val="0"/>
              </a:spcAft>
              <a:defRPr/>
            </a:pPr>
            <a:r>
              <a:rPr lang="en-GB" sz="2400" dirty="0"/>
              <a:t>Services are “value-enhancing elements for goods”; within this logic, </a:t>
            </a:r>
            <a:r>
              <a:rPr lang="en-GB" sz="2400" i="1" dirty="0"/>
              <a:t>“</a:t>
            </a:r>
            <a:r>
              <a:rPr lang="en-GB" sz="2400" dirty="0"/>
              <a:t>goods only represent the </a:t>
            </a:r>
            <a:r>
              <a:rPr lang="en-GB" sz="2400" i="1" dirty="0"/>
              <a:t>appliance</a:t>
            </a:r>
            <a:r>
              <a:rPr lang="en-GB" sz="2400" dirty="0"/>
              <a:t> of service </a:t>
            </a:r>
            <a:r>
              <a:rPr lang="en-GB" sz="2400" i="1" dirty="0"/>
              <a:t>provision</a:t>
            </a:r>
            <a:r>
              <a:rPr lang="en-GB" sz="2400" dirty="0"/>
              <a:t>, service is the real focus for economic and social exchange”; “service is what is always exchanged”.</a:t>
            </a:r>
          </a:p>
          <a:p>
            <a:pPr algn="just" fontAlgn="auto">
              <a:spcBef>
                <a:spcPts val="0"/>
              </a:spcBef>
              <a:spcAft>
                <a:spcPts val="0"/>
              </a:spcAft>
              <a:defRPr/>
            </a:pPr>
            <a:endParaRPr lang="en-GB" sz="2000"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en-GB" cap="small" dirty="0" err="1"/>
              <a:t>Vargo</a:t>
            </a:r>
            <a:r>
              <a:rPr lang="en-GB" cap="small" dirty="0"/>
              <a:t>, S.L., </a:t>
            </a:r>
            <a:r>
              <a:rPr lang="en-US" cap="small" dirty="0" err="1"/>
              <a:t>Lusch</a:t>
            </a:r>
            <a:r>
              <a:rPr lang="en-US" cap="small" dirty="0"/>
              <a:t>, R.F.</a:t>
            </a:r>
            <a:r>
              <a:rPr lang="en-US" dirty="0"/>
              <a:t> </a:t>
            </a:r>
            <a:r>
              <a:rPr lang="en-GB" dirty="0"/>
              <a:t>(2004; 2006; 2008)</a:t>
            </a:r>
            <a:endParaRPr lang="en-US" dirty="0"/>
          </a:p>
        </p:txBody>
      </p:sp>
      <p:sp>
        <p:nvSpPr>
          <p:cNvPr id="5"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6</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egnaposto numero diapositiva 1"/>
          <p:cNvSpPr>
            <a:spLocks noGrp="1"/>
          </p:cNvSpPr>
          <p:nvPr>
            <p:ph type="sldNum" sz="quarter" idx="4294967295"/>
          </p:nvPr>
        </p:nvSpPr>
        <p:spPr bwMode="auto">
          <a:xfrm>
            <a:off x="7010400" y="3378200"/>
            <a:ext cx="2133600" cy="365125"/>
          </a:xfrm>
          <a:ln>
            <a:miter lim="800000"/>
            <a:headEnd/>
            <a:tailEnd/>
          </a:ln>
        </p:spPr>
        <p:txBody>
          <a:bodyPr/>
          <a:lstStyle/>
          <a:p>
            <a:pPr>
              <a:defRPr/>
            </a:pPr>
            <a:fld id="{89F5821C-36DA-430C-94C4-5647E1846A57}" type="slidenum">
              <a:rPr lang="it-IT"/>
              <a:pPr>
                <a:defRPr/>
              </a:pPr>
              <a:t>7</a:t>
            </a:fld>
            <a:endParaRPr lang="it-IT"/>
          </a:p>
        </p:txBody>
      </p:sp>
      <p:sp>
        <p:nvSpPr>
          <p:cNvPr id="6" name="Rettangolo arrotondato 5"/>
          <p:cNvSpPr>
            <a:spLocks noChangeArrowheads="1"/>
          </p:cNvSpPr>
          <p:nvPr/>
        </p:nvSpPr>
        <p:spPr bwMode="auto">
          <a:xfrm>
            <a:off x="2890838" y="1449388"/>
            <a:ext cx="5929312" cy="4071937"/>
          </a:xfrm>
          <a:prstGeom prst="roundRect">
            <a:avLst>
              <a:gd name="adj" fmla="val 16667"/>
            </a:avLst>
          </a:prstGeom>
          <a:noFill/>
          <a:ln w="25400">
            <a:solidFill>
              <a:schemeClr val="accent1"/>
            </a:solidFill>
            <a:round/>
            <a:headEnd/>
            <a:tailEnd/>
          </a:ln>
          <a:effectLst>
            <a:outerShdw blurRad="63500" dist="20000" dir="5400000" rotWithShape="0">
              <a:srgbClr val="000000">
                <a:alpha val="37999"/>
              </a:srgbClr>
            </a:outerShdw>
          </a:effectLst>
        </p:spPr>
        <p:txBody>
          <a:bodyPr anchor="ctr"/>
          <a:lstStyle/>
          <a:p>
            <a:pPr algn="ctr" fontAlgn="auto">
              <a:spcBef>
                <a:spcPts val="0"/>
              </a:spcBef>
              <a:spcAft>
                <a:spcPts val="0"/>
              </a:spcAft>
              <a:defRPr/>
            </a:pPr>
            <a:endParaRPr lang="it-IT">
              <a:latin typeface="+mn-lt"/>
              <a:cs typeface="+mn-cs"/>
            </a:endParaRPr>
          </a:p>
        </p:txBody>
      </p:sp>
      <p:sp>
        <p:nvSpPr>
          <p:cNvPr id="7" name="Rettangolo arrotondato 6"/>
          <p:cNvSpPr/>
          <p:nvPr/>
        </p:nvSpPr>
        <p:spPr>
          <a:xfrm>
            <a:off x="3105150" y="1663700"/>
            <a:ext cx="5500688" cy="3643313"/>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pic>
        <p:nvPicPr>
          <p:cNvPr id="70661" name="Picture 1"/>
          <p:cNvPicPr>
            <a:picLocks noChangeAspect="1" noChangeArrowheads="1"/>
          </p:cNvPicPr>
          <p:nvPr/>
        </p:nvPicPr>
        <p:blipFill>
          <a:blip r:embed="rId3" cstate="print"/>
          <a:srcRect/>
          <a:stretch>
            <a:fillRect/>
          </a:stretch>
        </p:blipFill>
        <p:spPr bwMode="auto">
          <a:xfrm>
            <a:off x="3227388" y="1735138"/>
            <a:ext cx="5307012" cy="3548062"/>
          </a:xfrm>
          <a:prstGeom prst="rect">
            <a:avLst/>
          </a:prstGeom>
          <a:noFill/>
          <a:ln w="9525">
            <a:noFill/>
            <a:miter lim="800000"/>
            <a:headEnd/>
            <a:tailEnd/>
          </a:ln>
        </p:spPr>
      </p:pic>
      <p:sp>
        <p:nvSpPr>
          <p:cNvPr id="15" name="Rettangolo arrotondato 14"/>
          <p:cNvSpPr>
            <a:spLocks noChangeArrowheads="1"/>
          </p:cNvSpPr>
          <p:nvPr/>
        </p:nvSpPr>
        <p:spPr bwMode="auto">
          <a:xfrm>
            <a:off x="142875" y="1101725"/>
            <a:ext cx="2357438" cy="1643063"/>
          </a:xfrm>
          <a:prstGeom prst="roundRect">
            <a:avLst>
              <a:gd name="adj" fmla="val 16667"/>
            </a:avLst>
          </a:prstGeom>
          <a:noFill/>
          <a:ln w="12700">
            <a:solidFill>
              <a:srgbClr val="606060"/>
            </a:solidFill>
            <a:round/>
            <a:headEnd/>
            <a:tailEnd/>
          </a:ln>
          <a:effectLst>
            <a:outerShdw blurRad="63500" dist="23000" dir="5400000" rotWithShape="0">
              <a:srgbClr val="000000">
                <a:alpha val="34998"/>
              </a:srgbClr>
            </a:outerShdw>
          </a:effectLst>
        </p:spPr>
        <p:txBody>
          <a:bodyPr anchor="ctr"/>
          <a:lstStyle/>
          <a:p>
            <a:pPr algn="ctr" fontAlgn="auto">
              <a:spcBef>
                <a:spcPts val="0"/>
              </a:spcBef>
              <a:spcAft>
                <a:spcPts val="0"/>
              </a:spcAft>
              <a:defRPr/>
            </a:pPr>
            <a:endParaRPr lang="it-IT">
              <a:latin typeface="Calibri" charset="0"/>
              <a:cs typeface="+mn-cs"/>
            </a:endParaRPr>
          </a:p>
          <a:p>
            <a:pPr algn="just" fontAlgn="auto">
              <a:spcBef>
                <a:spcPts val="0"/>
              </a:spcBef>
              <a:spcAft>
                <a:spcPts val="0"/>
              </a:spcAft>
              <a:defRPr/>
            </a:pPr>
            <a:r>
              <a:rPr lang="it-IT" sz="1200" b="1">
                <a:latin typeface="Calibri" charset="0"/>
                <a:cs typeface="+mn-cs"/>
              </a:rPr>
              <a:t>Services in the world today:</a:t>
            </a:r>
          </a:p>
          <a:p>
            <a:pPr algn="just" fontAlgn="auto">
              <a:spcBef>
                <a:spcPts val="0"/>
              </a:spcBef>
              <a:spcAft>
                <a:spcPts val="0"/>
              </a:spcAft>
              <a:defRPr/>
            </a:pPr>
            <a:r>
              <a:rPr lang="it-IT" sz="1200">
                <a:latin typeface="Calibri" charset="0"/>
                <a:cs typeface="+mn-cs"/>
              </a:rPr>
              <a:t>Service sector represents more than </a:t>
            </a:r>
            <a:r>
              <a:rPr lang="it-IT" sz="1200" b="1">
                <a:latin typeface="Calibri" charset="0"/>
                <a:cs typeface="+mn-cs"/>
              </a:rPr>
              <a:t>75% of GDP </a:t>
            </a:r>
            <a:r>
              <a:rPr lang="it-IT" sz="1200">
                <a:latin typeface="Calibri" charset="0"/>
                <a:cs typeface="+mn-cs"/>
              </a:rPr>
              <a:t>in developed countries and more than </a:t>
            </a:r>
            <a:r>
              <a:rPr lang="it-IT" sz="1200" b="1">
                <a:latin typeface="Calibri" charset="0"/>
                <a:cs typeface="+mn-cs"/>
              </a:rPr>
              <a:t>40% of global workforce</a:t>
            </a:r>
            <a:r>
              <a:rPr lang="it-IT" sz="1200">
                <a:latin typeface="Calibri" charset="0"/>
                <a:cs typeface="+mn-cs"/>
              </a:rPr>
              <a:t> (Fitzsimmons &amp; Fitzsimmons, 2008).</a:t>
            </a:r>
          </a:p>
          <a:p>
            <a:pPr algn="ctr" fontAlgn="auto">
              <a:spcBef>
                <a:spcPts val="0"/>
              </a:spcBef>
              <a:spcAft>
                <a:spcPts val="0"/>
              </a:spcAft>
              <a:defRPr/>
            </a:pPr>
            <a:endParaRPr lang="it-IT">
              <a:latin typeface="Calibri" charset="0"/>
              <a:cs typeface="+mn-cs"/>
            </a:endParaRPr>
          </a:p>
        </p:txBody>
      </p:sp>
      <p:sp>
        <p:nvSpPr>
          <p:cNvPr id="16" name="Arco 15"/>
          <p:cNvSpPr>
            <a:spLocks/>
          </p:cNvSpPr>
          <p:nvPr/>
        </p:nvSpPr>
        <p:spPr bwMode="auto">
          <a:xfrm rot="10800000">
            <a:off x="1355725" y="2030413"/>
            <a:ext cx="3071813" cy="1500187"/>
          </a:xfrm>
          <a:custGeom>
            <a:avLst/>
            <a:gdLst>
              <a:gd name="T0" fmla="*/ 1535907 w 3071812"/>
              <a:gd name="T1" fmla="*/ 0 h 1500187"/>
              <a:gd name="T2" fmla="*/ 1535906 w 3071812"/>
              <a:gd name="T3" fmla="*/ 750094 h 1500187"/>
              <a:gd name="T4" fmla="*/ 3071812 w 3071812"/>
              <a:gd name="T5" fmla="*/ 750094 h 1500187"/>
              <a:gd name="T6" fmla="*/ 11796480 60000 65536"/>
              <a:gd name="T7" fmla="*/ 11796480 60000 65536"/>
              <a:gd name="T8" fmla="*/ 5898240 60000 65536"/>
              <a:gd name="T9" fmla="*/ 1535907 w 3071812"/>
              <a:gd name="T10" fmla="*/ 0 h 1500187"/>
              <a:gd name="T11" fmla="*/ 3071812 w 3071812"/>
              <a:gd name="T12" fmla="*/ 750094 h 1500187"/>
            </a:gdLst>
            <a:ahLst/>
            <a:cxnLst>
              <a:cxn ang="T6">
                <a:pos x="T0" y="T1"/>
              </a:cxn>
              <a:cxn ang="T7">
                <a:pos x="T2" y="T3"/>
              </a:cxn>
              <a:cxn ang="T8">
                <a:pos x="T4" y="T5"/>
              </a:cxn>
            </a:cxnLst>
            <a:rect l="T9" t="T10" r="T11" b="T12"/>
            <a:pathLst>
              <a:path w="3071812" h="1500187" stroke="0">
                <a:moveTo>
                  <a:pt x="1535907" y="0"/>
                </a:moveTo>
                <a:lnTo>
                  <a:pt x="1535906" y="0"/>
                </a:lnTo>
                <a:cubicBezTo>
                  <a:pt x="2384164" y="0"/>
                  <a:pt x="3071812" y="335828"/>
                  <a:pt x="3071812" y="750094"/>
                </a:cubicBezTo>
                <a:cubicBezTo>
                  <a:pt x="3071812" y="750095"/>
                  <a:pt x="3071811" y="750096"/>
                  <a:pt x="3071811" y="750097"/>
                </a:cubicBezTo>
                <a:lnTo>
                  <a:pt x="1535906" y="750094"/>
                </a:lnTo>
                <a:close/>
              </a:path>
              <a:path w="3071812" h="1500187" fill="none">
                <a:moveTo>
                  <a:pt x="1535907" y="0"/>
                </a:moveTo>
                <a:lnTo>
                  <a:pt x="1535906" y="0"/>
                </a:lnTo>
                <a:cubicBezTo>
                  <a:pt x="2384164" y="0"/>
                  <a:pt x="3071812" y="335828"/>
                  <a:pt x="3071812" y="750094"/>
                </a:cubicBezTo>
                <a:cubicBezTo>
                  <a:pt x="3071812" y="750095"/>
                  <a:pt x="3071811" y="750096"/>
                  <a:pt x="3071811" y="750097"/>
                </a:cubicBezTo>
              </a:path>
            </a:pathLst>
          </a:custGeom>
          <a:noFill/>
          <a:ln w="25400" cap="flat" cmpd="sng">
            <a:solidFill>
              <a:schemeClr val="accent1"/>
            </a:solidFill>
            <a:prstDash val="solid"/>
            <a:round/>
            <a:headEnd/>
            <a:tailEnd/>
          </a:ln>
          <a:effectLst>
            <a:outerShdw blurRad="63500" dist="20000" dir="5400000" rotWithShape="0">
              <a:srgbClr val="000000">
                <a:alpha val="37999"/>
              </a:srgbClr>
            </a:outerShdw>
          </a:effectLst>
        </p:spPr>
        <p:txBody>
          <a:bodyPr anchor="ctr"/>
          <a:lstStyle/>
          <a:p>
            <a:pPr fontAlgn="auto">
              <a:spcBef>
                <a:spcPts val="0"/>
              </a:spcBef>
              <a:spcAft>
                <a:spcPts val="0"/>
              </a:spcAft>
              <a:defRPr/>
            </a:pPr>
            <a:endParaRPr lang="it-IT">
              <a:latin typeface="+mn-lt"/>
              <a:ea typeface="Arial" charset="0"/>
              <a:cs typeface="+mn-cs"/>
            </a:endParaRPr>
          </a:p>
        </p:txBody>
      </p:sp>
      <p:sp>
        <p:nvSpPr>
          <p:cNvPr id="17" name="Rettangolo 16"/>
          <p:cNvSpPr/>
          <p:nvPr/>
        </p:nvSpPr>
        <p:spPr>
          <a:xfrm>
            <a:off x="180752" y="332656"/>
            <a:ext cx="2319546" cy="553998"/>
          </a:xfrm>
          <a:prstGeom prst="rect">
            <a:avLst/>
          </a:prstGeom>
        </p:spPr>
        <p:txBody>
          <a:bodyPr wrap="none">
            <a:spAutoFit/>
          </a:bodyPr>
          <a:lstStyle/>
          <a:p>
            <a:pPr fontAlgn="auto">
              <a:spcBef>
                <a:spcPts val="0"/>
              </a:spcBef>
              <a:spcAft>
                <a:spcPts val="0"/>
              </a:spcAft>
              <a:defRPr/>
            </a:pPr>
            <a:r>
              <a:rPr lang="en-US" sz="3000" b="1" i="1" dirty="0">
                <a:ln w="19050">
                  <a:solidFill>
                    <a:schemeClr val="tx2">
                      <a:tint val="1000"/>
                    </a:schemeClr>
                  </a:solidFill>
                  <a:prstDash val="solid"/>
                </a:ln>
                <a:solidFill>
                  <a:schemeClr val="accent1">
                    <a:lumMod val="50000"/>
                  </a:schemeClr>
                </a:solidFill>
                <a:effectLst>
                  <a:outerShdw blurRad="50000" dist="50800" dir="7500000" algn="tl">
                    <a:srgbClr val="000000">
                      <a:shade val="5000"/>
                      <a:alpha val="35000"/>
                    </a:srgbClr>
                  </a:outerShdw>
                </a:effectLst>
                <a:latin typeface="+mn-lt"/>
                <a:cs typeface="+mn-cs"/>
              </a:rPr>
              <a:t>Service today</a:t>
            </a:r>
            <a:endParaRPr lang="it-IT" sz="3000" dirty="0">
              <a:solidFill>
                <a:schemeClr val="accent1">
                  <a:lumMod val="50000"/>
                </a:schemeClr>
              </a:solidFill>
              <a:latin typeface="+mn-lt"/>
              <a:cs typeface="+mn-cs"/>
            </a:endParaRPr>
          </a:p>
        </p:txBody>
      </p:sp>
      <p:cxnSp>
        <p:nvCxnSpPr>
          <p:cNvPr id="14" name="Connettore 1 13"/>
          <p:cNvCxnSpPr/>
          <p:nvPr/>
        </p:nvCxnSpPr>
        <p:spPr>
          <a:xfrm rot="5400000" flipH="1" flipV="1">
            <a:off x="5324475" y="3378200"/>
            <a:ext cx="4895850"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18" name="Rettangolo 17"/>
          <p:cNvSpPr/>
          <p:nvPr/>
        </p:nvSpPr>
        <p:spPr>
          <a:xfrm>
            <a:off x="7268814" y="5827330"/>
            <a:ext cx="966931" cy="553998"/>
          </a:xfrm>
          <a:prstGeom prst="rect">
            <a:avLst/>
          </a:prstGeom>
          <a:ln w="38100">
            <a:prstDash val="dash"/>
          </a:ln>
        </p:spPr>
        <p:style>
          <a:lnRef idx="1">
            <a:schemeClr val="accent1"/>
          </a:lnRef>
          <a:fillRef idx="0">
            <a:schemeClr val="accent1"/>
          </a:fillRef>
          <a:effectRef idx="0">
            <a:schemeClr val="accent1"/>
          </a:effectRef>
          <a:fontRef idx="minor">
            <a:schemeClr val="tx1"/>
          </a:fontRef>
        </p:style>
        <p:txBody>
          <a:bodyPr wrap="none">
            <a:spAutoFit/>
          </a:bodyPr>
          <a:lstStyle/>
          <a:p>
            <a:pPr fontAlgn="auto">
              <a:spcBef>
                <a:spcPts val="0"/>
              </a:spcBef>
              <a:spcAft>
                <a:spcPts val="0"/>
              </a:spcAft>
              <a:defRPr/>
            </a:pPr>
            <a:r>
              <a:rPr lang="en-US" sz="3000" b="1" i="1" dirty="0" smtClean="0">
                <a:ln w="19050">
                  <a:solidFill>
                    <a:schemeClr val="tx2">
                      <a:tint val="1000"/>
                    </a:schemeClr>
                  </a:solidFill>
                  <a:prstDash val="solid"/>
                </a:ln>
                <a:solidFill>
                  <a:schemeClr val="accent1">
                    <a:lumMod val="50000"/>
                  </a:schemeClr>
                </a:solidFill>
                <a:effectLst>
                  <a:outerShdw blurRad="50000" dist="50800" dir="7500000" algn="tl">
                    <a:srgbClr val="000000">
                      <a:shade val="5000"/>
                      <a:alpha val="35000"/>
                    </a:srgbClr>
                  </a:outerShdw>
                </a:effectLst>
              </a:rPr>
              <a:t>2012</a:t>
            </a:r>
            <a:endParaRPr lang="it-IT" sz="3000" dirty="0">
              <a:solidFill>
                <a:schemeClr val="accent1">
                  <a:lumMod val="50000"/>
                </a:schemeClr>
              </a:solidFill>
            </a:endParaRPr>
          </a:p>
        </p:txBody>
      </p:sp>
      <p:pic>
        <p:nvPicPr>
          <p:cNvPr id="70667" name="Picture 21" descr="C:\Users\AMMINISTRATORE\AppData\Local\Microsoft\Windows\Temporary Internet Files\Content.IE5\81FCUB52\MC900439328[1].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142875" y="4029075"/>
            <a:ext cx="2828925" cy="2828925"/>
          </a:xfrm>
          <a:prstGeom prst="rect">
            <a:avLst/>
          </a:prstGeom>
          <a:noFill/>
          <a:ln w="9525">
            <a:noFill/>
            <a:miter lim="800000"/>
            <a:headEnd/>
            <a:tailEnd/>
          </a:ln>
        </p:spPr>
      </p:pic>
      <p:sp>
        <p:nvSpPr>
          <p:cNvPr id="12"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7</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5"/>
          <p:cNvSpPr>
            <a:spLocks noChangeArrowheads="1"/>
          </p:cNvSpPr>
          <p:nvPr/>
        </p:nvSpPr>
        <p:spPr bwMode="auto">
          <a:xfrm>
            <a:off x="1142976" y="571480"/>
            <a:ext cx="1500198" cy="1357322"/>
          </a:xfrm>
          <a:prstGeom prst="ellipse">
            <a:avLst/>
          </a:prstGeom>
          <a:solidFill>
            <a:schemeClr val="accent1">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dirty="0">
                <a:solidFill>
                  <a:schemeClr val="tx1"/>
                </a:solidFill>
              </a:rPr>
              <a:t>Real Estate Services </a:t>
            </a:r>
          </a:p>
        </p:txBody>
      </p:sp>
      <p:sp>
        <p:nvSpPr>
          <p:cNvPr id="6" name="Oval 5"/>
          <p:cNvSpPr>
            <a:spLocks noChangeArrowheads="1"/>
          </p:cNvSpPr>
          <p:nvPr/>
        </p:nvSpPr>
        <p:spPr bwMode="auto">
          <a:xfrm>
            <a:off x="142844" y="1714488"/>
            <a:ext cx="1500198" cy="1357322"/>
          </a:xfrm>
          <a:prstGeom prst="ellipse">
            <a:avLst/>
          </a:prstGeom>
          <a:solidFill>
            <a:schemeClr val="accent1">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dirty="0">
                <a:solidFill>
                  <a:schemeClr val="tx1"/>
                </a:solidFill>
              </a:rPr>
              <a:t>Tech Services &amp; R&amp;D </a:t>
            </a:r>
          </a:p>
        </p:txBody>
      </p:sp>
      <p:sp>
        <p:nvSpPr>
          <p:cNvPr id="7" name="Oval 5"/>
          <p:cNvSpPr>
            <a:spLocks noChangeArrowheads="1"/>
          </p:cNvSpPr>
          <p:nvPr/>
        </p:nvSpPr>
        <p:spPr bwMode="auto">
          <a:xfrm>
            <a:off x="2643174" y="71414"/>
            <a:ext cx="1500198" cy="1357322"/>
          </a:xfrm>
          <a:prstGeom prst="ellipse">
            <a:avLst/>
          </a:prstGeom>
          <a:solidFill>
            <a:schemeClr val="accent1">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dirty="0">
                <a:solidFill>
                  <a:schemeClr val="tx1"/>
                </a:solidFill>
              </a:rPr>
              <a:t>IT Services </a:t>
            </a:r>
          </a:p>
        </p:txBody>
      </p:sp>
      <p:sp>
        <p:nvSpPr>
          <p:cNvPr id="8" name="Oval 5"/>
          <p:cNvSpPr>
            <a:spLocks noChangeArrowheads="1"/>
          </p:cNvSpPr>
          <p:nvPr/>
        </p:nvSpPr>
        <p:spPr bwMode="auto">
          <a:xfrm>
            <a:off x="4143372" y="571480"/>
            <a:ext cx="1500198" cy="1357322"/>
          </a:xfrm>
          <a:prstGeom prst="ellipse">
            <a:avLst/>
          </a:prstGeom>
          <a:solidFill>
            <a:schemeClr val="accent1">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dirty="0">
                <a:solidFill>
                  <a:schemeClr val="tx1"/>
                </a:solidFill>
              </a:rPr>
              <a:t>Legal Services </a:t>
            </a:r>
          </a:p>
        </p:txBody>
      </p:sp>
      <p:sp>
        <p:nvSpPr>
          <p:cNvPr id="9" name="Oval 5"/>
          <p:cNvSpPr>
            <a:spLocks noChangeArrowheads="1"/>
          </p:cNvSpPr>
          <p:nvPr/>
        </p:nvSpPr>
        <p:spPr bwMode="auto">
          <a:xfrm>
            <a:off x="5072066" y="1785926"/>
            <a:ext cx="1500198" cy="1357322"/>
          </a:xfrm>
          <a:prstGeom prst="ellipse">
            <a:avLst/>
          </a:prstGeom>
          <a:solidFill>
            <a:schemeClr val="accent1">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Recruiting  Services</a:t>
            </a:r>
          </a:p>
        </p:txBody>
      </p:sp>
      <p:sp>
        <p:nvSpPr>
          <p:cNvPr id="10" name="Oval 5"/>
          <p:cNvSpPr>
            <a:spLocks noChangeArrowheads="1"/>
          </p:cNvSpPr>
          <p:nvPr/>
        </p:nvSpPr>
        <p:spPr bwMode="auto">
          <a:xfrm>
            <a:off x="-32" y="3143248"/>
            <a:ext cx="1500198" cy="1357322"/>
          </a:xfrm>
          <a:prstGeom prst="ellipse">
            <a:avLst/>
          </a:prstGeom>
          <a:solidFill>
            <a:schemeClr val="accent1">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Financial Services </a:t>
            </a:r>
          </a:p>
        </p:txBody>
      </p:sp>
      <p:sp>
        <p:nvSpPr>
          <p:cNvPr id="11" name="Oval 5"/>
          <p:cNvSpPr>
            <a:spLocks noChangeArrowheads="1"/>
          </p:cNvSpPr>
          <p:nvPr/>
        </p:nvSpPr>
        <p:spPr bwMode="auto">
          <a:xfrm>
            <a:off x="5000628" y="3286124"/>
            <a:ext cx="1500198" cy="1357322"/>
          </a:xfrm>
          <a:prstGeom prst="ellipse">
            <a:avLst/>
          </a:prstGeom>
          <a:solidFill>
            <a:schemeClr val="accent1">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Management Consultancy</a:t>
            </a:r>
            <a:endParaRPr lang="it-IT" sz="1200" dirty="0">
              <a:solidFill>
                <a:schemeClr val="tx1"/>
              </a:solidFill>
            </a:endParaRPr>
          </a:p>
        </p:txBody>
      </p:sp>
      <p:sp>
        <p:nvSpPr>
          <p:cNvPr id="12" name="Oval 5"/>
          <p:cNvSpPr>
            <a:spLocks noChangeArrowheads="1"/>
          </p:cNvSpPr>
          <p:nvPr/>
        </p:nvSpPr>
        <p:spPr bwMode="auto">
          <a:xfrm>
            <a:off x="928662" y="4429132"/>
            <a:ext cx="1500198" cy="1357322"/>
          </a:xfrm>
          <a:prstGeom prst="ellipse">
            <a:avLst/>
          </a:prstGeom>
          <a:solidFill>
            <a:schemeClr val="accent1">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500" dirty="0">
                <a:solidFill>
                  <a:schemeClr val="tx1"/>
                </a:solidFill>
              </a:rPr>
              <a:t>Marketing &amp; Advertising </a:t>
            </a:r>
          </a:p>
        </p:txBody>
      </p:sp>
      <p:sp>
        <p:nvSpPr>
          <p:cNvPr id="13" name="Oval 5"/>
          <p:cNvSpPr>
            <a:spLocks noChangeArrowheads="1"/>
          </p:cNvSpPr>
          <p:nvPr/>
        </p:nvSpPr>
        <p:spPr bwMode="auto">
          <a:xfrm>
            <a:off x="4143372" y="4500570"/>
            <a:ext cx="1500198" cy="1357322"/>
          </a:xfrm>
          <a:prstGeom prst="ellipse">
            <a:avLst/>
          </a:prstGeom>
          <a:solidFill>
            <a:schemeClr val="accent1">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1500" dirty="0">
                <a:solidFill>
                  <a:schemeClr val="tx1"/>
                </a:solidFill>
              </a:rPr>
              <a:t>Auditing &amp; Accounting </a:t>
            </a:r>
          </a:p>
        </p:txBody>
      </p:sp>
      <p:sp>
        <p:nvSpPr>
          <p:cNvPr id="14" name="Oval 5"/>
          <p:cNvSpPr>
            <a:spLocks noChangeArrowheads="1"/>
          </p:cNvSpPr>
          <p:nvPr/>
        </p:nvSpPr>
        <p:spPr bwMode="auto">
          <a:xfrm>
            <a:off x="2571736" y="4929198"/>
            <a:ext cx="1500198" cy="1357322"/>
          </a:xfrm>
          <a:prstGeom prst="ellipse">
            <a:avLst/>
          </a:prstGeom>
          <a:solidFill>
            <a:schemeClr val="accent1">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dirty="0">
                <a:solidFill>
                  <a:schemeClr val="tx1"/>
                </a:solidFill>
              </a:rPr>
              <a:t>Training Services </a:t>
            </a:r>
          </a:p>
        </p:txBody>
      </p:sp>
      <p:cxnSp>
        <p:nvCxnSpPr>
          <p:cNvPr id="16" name="Connettore 2 15"/>
          <p:cNvCxnSpPr/>
          <p:nvPr/>
        </p:nvCxnSpPr>
        <p:spPr>
          <a:xfrm rot="5400000" flipH="1" flipV="1">
            <a:off x="2107407" y="3893344"/>
            <a:ext cx="785812" cy="571500"/>
          </a:xfrm>
          <a:prstGeom prst="straightConnector1">
            <a:avLst/>
          </a:prstGeom>
          <a:ln w="38100">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a:stCxn id="4" idx="5"/>
          </p:cNvCxnSpPr>
          <p:nvPr/>
        </p:nvCxnSpPr>
        <p:spPr>
          <a:xfrm rot="16200000" flipH="1">
            <a:off x="3655219" y="3991769"/>
            <a:ext cx="904875" cy="509587"/>
          </a:xfrm>
          <a:prstGeom prst="straightConnector1">
            <a:avLst/>
          </a:prstGeom>
          <a:ln w="38100">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a:endCxn id="4" idx="4"/>
          </p:cNvCxnSpPr>
          <p:nvPr/>
        </p:nvCxnSpPr>
        <p:spPr>
          <a:xfrm rot="5400000" flipH="1" flipV="1">
            <a:off x="2857500" y="4465638"/>
            <a:ext cx="928687" cy="1588"/>
          </a:xfrm>
          <a:prstGeom prst="straightConnector1">
            <a:avLst/>
          </a:prstGeom>
          <a:ln w="38100">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Connettore 2 20"/>
          <p:cNvCxnSpPr/>
          <p:nvPr/>
        </p:nvCxnSpPr>
        <p:spPr>
          <a:xfrm rot="5400000" flipH="1" flipV="1">
            <a:off x="2821782" y="1964531"/>
            <a:ext cx="1143000" cy="71437"/>
          </a:xfrm>
          <a:prstGeom prst="straightConnector1">
            <a:avLst/>
          </a:prstGeom>
          <a:ln w="38100">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flipV="1">
            <a:off x="4000500" y="2500313"/>
            <a:ext cx="1071563" cy="428625"/>
          </a:xfrm>
          <a:prstGeom prst="straightConnector1">
            <a:avLst/>
          </a:prstGeom>
          <a:ln w="38100">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4071938" y="3357563"/>
            <a:ext cx="1147762" cy="127000"/>
          </a:xfrm>
          <a:prstGeom prst="straightConnector1">
            <a:avLst/>
          </a:prstGeom>
          <a:ln w="38100">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rot="5400000" flipH="1" flipV="1">
            <a:off x="3643313" y="1928812"/>
            <a:ext cx="857250" cy="714375"/>
          </a:xfrm>
          <a:prstGeom prst="straightConnector1">
            <a:avLst/>
          </a:prstGeom>
          <a:ln w="38100">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Connettore 2 36"/>
          <p:cNvCxnSpPr/>
          <p:nvPr/>
        </p:nvCxnSpPr>
        <p:spPr>
          <a:xfrm>
            <a:off x="1643063" y="2500313"/>
            <a:ext cx="1000125" cy="428625"/>
          </a:xfrm>
          <a:prstGeom prst="straightConnector1">
            <a:avLst/>
          </a:prstGeom>
          <a:ln w="38100">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rot="16200000" flipH="1">
            <a:off x="2250282" y="1964531"/>
            <a:ext cx="857250" cy="500063"/>
          </a:xfrm>
          <a:prstGeom prst="straightConnector1">
            <a:avLst/>
          </a:prstGeom>
          <a:ln w="38100">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1500188" y="3357563"/>
            <a:ext cx="1071562" cy="428625"/>
          </a:xfrm>
          <a:prstGeom prst="straightConnector1">
            <a:avLst/>
          </a:prstGeom>
          <a:ln w="38100">
            <a:solidFill>
              <a:schemeClr val="accent1">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rot="5400000" flipH="1" flipV="1">
            <a:off x="2878137" y="3214688"/>
            <a:ext cx="2970213" cy="1588"/>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Connettore 1 46"/>
          <p:cNvCxnSpPr/>
          <p:nvPr/>
        </p:nvCxnSpPr>
        <p:spPr>
          <a:xfrm rot="5400000" flipH="1" flipV="1">
            <a:off x="2242343" y="2809082"/>
            <a:ext cx="3198813" cy="10414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Connettore 1 50"/>
          <p:cNvCxnSpPr/>
          <p:nvPr/>
        </p:nvCxnSpPr>
        <p:spPr>
          <a:xfrm rot="16200000" flipV="1">
            <a:off x="2243138" y="2579687"/>
            <a:ext cx="3270250" cy="96837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rot="16200000" flipV="1">
            <a:off x="1213644" y="2821782"/>
            <a:ext cx="2536825" cy="167798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Connettore 1 56"/>
          <p:cNvCxnSpPr/>
          <p:nvPr/>
        </p:nvCxnSpPr>
        <p:spPr>
          <a:xfrm rot="5400000" flipH="1" flipV="1">
            <a:off x="2963863" y="2820987"/>
            <a:ext cx="2465388" cy="1751013"/>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rot="16200000" flipV="1">
            <a:off x="1273175" y="2881313"/>
            <a:ext cx="3198813" cy="89693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Connettore 1 62"/>
          <p:cNvCxnSpPr/>
          <p:nvPr/>
        </p:nvCxnSpPr>
        <p:spPr>
          <a:xfrm rot="16200000" flipV="1">
            <a:off x="1857375" y="3465513"/>
            <a:ext cx="1106488" cy="1820862"/>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rot="5400000" flipH="1" flipV="1">
            <a:off x="3548062" y="3257551"/>
            <a:ext cx="1444625" cy="189865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Connettore 1 69"/>
          <p:cNvCxnSpPr/>
          <p:nvPr/>
        </p:nvCxnSpPr>
        <p:spPr>
          <a:xfrm rot="5400000" flipH="1" flipV="1">
            <a:off x="3599657" y="3226593"/>
            <a:ext cx="2235200" cy="709613"/>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Connettore 1 72"/>
          <p:cNvCxnSpPr/>
          <p:nvPr/>
        </p:nvCxnSpPr>
        <p:spPr>
          <a:xfrm rot="5400000" flipH="1" flipV="1">
            <a:off x="862806" y="3061494"/>
            <a:ext cx="2913063" cy="21907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Connettore 1 76"/>
          <p:cNvCxnSpPr/>
          <p:nvPr/>
        </p:nvCxnSpPr>
        <p:spPr>
          <a:xfrm rot="16200000" flipV="1">
            <a:off x="808832" y="3226594"/>
            <a:ext cx="2235200" cy="56673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rot="5400000" flipH="1" flipV="1">
            <a:off x="1202531" y="2436019"/>
            <a:ext cx="3198813" cy="118427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rot="10800000">
            <a:off x="3394075" y="1428750"/>
            <a:ext cx="1677988" cy="103505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Connettore 1 85"/>
          <p:cNvCxnSpPr/>
          <p:nvPr/>
        </p:nvCxnSpPr>
        <p:spPr>
          <a:xfrm flipV="1">
            <a:off x="1714500" y="1428750"/>
            <a:ext cx="1677988" cy="928688"/>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Connettore 1 89"/>
          <p:cNvCxnSpPr/>
          <p:nvPr/>
        </p:nvCxnSpPr>
        <p:spPr>
          <a:xfrm flipV="1">
            <a:off x="1500188" y="1428750"/>
            <a:ext cx="1892300" cy="239395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Connettore 1 91"/>
          <p:cNvCxnSpPr/>
          <p:nvPr/>
        </p:nvCxnSpPr>
        <p:spPr>
          <a:xfrm rot="16200000" flipV="1">
            <a:off x="3261518" y="1526382"/>
            <a:ext cx="2055813" cy="186055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4" name="Connettore 1 93"/>
          <p:cNvCxnSpPr/>
          <p:nvPr/>
        </p:nvCxnSpPr>
        <p:spPr>
          <a:xfrm rot="16200000" flipH="1">
            <a:off x="3393282" y="759619"/>
            <a:ext cx="1587" cy="193992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Connettore 1 97"/>
          <p:cNvCxnSpPr/>
          <p:nvPr/>
        </p:nvCxnSpPr>
        <p:spPr>
          <a:xfrm rot="16200000" flipH="1">
            <a:off x="3250406" y="3586957"/>
            <a:ext cx="71437" cy="215265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Connettore 1 101"/>
          <p:cNvCxnSpPr/>
          <p:nvPr/>
        </p:nvCxnSpPr>
        <p:spPr>
          <a:xfrm rot="16200000" flipV="1">
            <a:off x="3913981" y="2178844"/>
            <a:ext cx="1754188" cy="85725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Connettore 1 116"/>
          <p:cNvCxnSpPr/>
          <p:nvPr/>
        </p:nvCxnSpPr>
        <p:spPr>
          <a:xfrm rot="5400000" flipH="1" flipV="1">
            <a:off x="3077369" y="2704306"/>
            <a:ext cx="1055688" cy="279082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0" name="Connettore 1 119"/>
          <p:cNvCxnSpPr/>
          <p:nvPr/>
        </p:nvCxnSpPr>
        <p:spPr>
          <a:xfrm>
            <a:off x="2500313" y="1714500"/>
            <a:ext cx="2571750" cy="7493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Connettore 1 122"/>
          <p:cNvCxnSpPr/>
          <p:nvPr/>
        </p:nvCxnSpPr>
        <p:spPr>
          <a:xfrm>
            <a:off x="1643063" y="2392363"/>
            <a:ext cx="3357562" cy="36512"/>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Connettore 1 125"/>
          <p:cNvCxnSpPr/>
          <p:nvPr/>
        </p:nvCxnSpPr>
        <p:spPr>
          <a:xfrm rot="5400000" flipH="1" flipV="1">
            <a:off x="2559050" y="2114550"/>
            <a:ext cx="2163763" cy="2862263"/>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Connettore 1 128"/>
          <p:cNvCxnSpPr/>
          <p:nvPr/>
        </p:nvCxnSpPr>
        <p:spPr>
          <a:xfrm flipV="1">
            <a:off x="1500188" y="1730375"/>
            <a:ext cx="923925" cy="209232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Connettore 1 131"/>
          <p:cNvCxnSpPr/>
          <p:nvPr/>
        </p:nvCxnSpPr>
        <p:spPr>
          <a:xfrm rot="5400000" flipH="1" flipV="1">
            <a:off x="3726656" y="4293394"/>
            <a:ext cx="230188" cy="10414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5" name="Connettore 1 134"/>
          <p:cNvCxnSpPr/>
          <p:nvPr/>
        </p:nvCxnSpPr>
        <p:spPr>
          <a:xfrm rot="16200000" flipH="1">
            <a:off x="2614612" y="4222751"/>
            <a:ext cx="301625" cy="111125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Connettore 1 137"/>
          <p:cNvCxnSpPr/>
          <p:nvPr/>
        </p:nvCxnSpPr>
        <p:spPr>
          <a:xfrm rot="10800000">
            <a:off x="4362450" y="1730375"/>
            <a:ext cx="709613" cy="73342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Connettore 1 143"/>
          <p:cNvCxnSpPr/>
          <p:nvPr/>
        </p:nvCxnSpPr>
        <p:spPr>
          <a:xfrm rot="16200000" flipH="1">
            <a:off x="3727450" y="1095375"/>
            <a:ext cx="301625" cy="96837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8" name="Connettore 1 147"/>
          <p:cNvCxnSpPr/>
          <p:nvPr/>
        </p:nvCxnSpPr>
        <p:spPr>
          <a:xfrm rot="5400000" flipH="1" flipV="1">
            <a:off x="2757488" y="1095375"/>
            <a:ext cx="301625" cy="96837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1" name="Connettore 1 150"/>
          <p:cNvCxnSpPr/>
          <p:nvPr/>
        </p:nvCxnSpPr>
        <p:spPr>
          <a:xfrm rot="16200000" flipV="1">
            <a:off x="4635500" y="2900363"/>
            <a:ext cx="1020763" cy="14763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 name="Connettore 1 154"/>
          <p:cNvCxnSpPr/>
          <p:nvPr/>
        </p:nvCxnSpPr>
        <p:spPr>
          <a:xfrm rot="5400000" flipH="1" flipV="1">
            <a:off x="4183856" y="3663157"/>
            <a:ext cx="1214437" cy="85725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1" name="Connettore 1 170"/>
          <p:cNvCxnSpPr/>
          <p:nvPr/>
        </p:nvCxnSpPr>
        <p:spPr>
          <a:xfrm flipV="1">
            <a:off x="1643063" y="1730375"/>
            <a:ext cx="781050" cy="661988"/>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Connettore 1 173"/>
          <p:cNvCxnSpPr/>
          <p:nvPr/>
        </p:nvCxnSpPr>
        <p:spPr>
          <a:xfrm flipH="1">
            <a:off x="1500188" y="2392363"/>
            <a:ext cx="142875" cy="143033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9" name="Connettore 1 198"/>
          <p:cNvCxnSpPr/>
          <p:nvPr/>
        </p:nvCxnSpPr>
        <p:spPr>
          <a:xfrm rot="16200000" flipV="1">
            <a:off x="2493169" y="2829719"/>
            <a:ext cx="876300" cy="2862262"/>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2" name="Connettore 1 201"/>
          <p:cNvCxnSpPr/>
          <p:nvPr/>
        </p:nvCxnSpPr>
        <p:spPr>
          <a:xfrm rot="16200000" flipH="1" flipV="1">
            <a:off x="3190875" y="1793876"/>
            <a:ext cx="338137" cy="3719512"/>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7" name="Connettore 1 206"/>
          <p:cNvCxnSpPr/>
          <p:nvPr/>
        </p:nvCxnSpPr>
        <p:spPr>
          <a:xfrm rot="16200000" flipV="1">
            <a:off x="2944813" y="1209675"/>
            <a:ext cx="1754188" cy="279558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Connettore 1 209"/>
          <p:cNvCxnSpPr/>
          <p:nvPr/>
        </p:nvCxnSpPr>
        <p:spPr>
          <a:xfrm rot="5400000">
            <a:off x="2671763" y="701675"/>
            <a:ext cx="661988" cy="271938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Connettore 1 212"/>
          <p:cNvCxnSpPr/>
          <p:nvPr/>
        </p:nvCxnSpPr>
        <p:spPr>
          <a:xfrm rot="16200000" flipV="1">
            <a:off x="1452562" y="3870326"/>
            <a:ext cx="804863" cy="709612"/>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Connettore 1 225"/>
          <p:cNvCxnSpPr/>
          <p:nvPr/>
        </p:nvCxnSpPr>
        <p:spPr>
          <a:xfrm rot="16200000" flipV="1">
            <a:off x="1849438" y="2185988"/>
            <a:ext cx="2306637" cy="271938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1" name="Connettore 1 230"/>
          <p:cNvCxnSpPr/>
          <p:nvPr/>
        </p:nvCxnSpPr>
        <p:spPr>
          <a:xfrm flipV="1">
            <a:off x="1500188" y="1730375"/>
            <a:ext cx="2862262" cy="209232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4" name="Oval 4"/>
          <p:cNvSpPr>
            <a:spLocks noChangeArrowheads="1"/>
          </p:cNvSpPr>
          <p:nvPr/>
        </p:nvSpPr>
        <p:spPr bwMode="auto">
          <a:xfrm>
            <a:off x="2571736" y="2593976"/>
            <a:ext cx="1500198" cy="1406528"/>
          </a:xfrm>
          <a:prstGeom prst="ellipse">
            <a:avLst/>
          </a:prstGeom>
          <a:solidFill>
            <a:schemeClr val="accent1">
              <a:lumMod val="75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tx1"/>
                </a:solidFill>
              </a:rPr>
              <a:t>Service </a:t>
            </a:r>
            <a:r>
              <a:rPr lang="it-IT" sz="2000" b="1" dirty="0" err="1">
                <a:solidFill>
                  <a:schemeClr val="tx1"/>
                </a:solidFill>
              </a:rPr>
              <a:t>Age</a:t>
            </a:r>
            <a:endParaRPr lang="it-IT" sz="2000" b="1" dirty="0">
              <a:solidFill>
                <a:schemeClr val="tx1"/>
              </a:solidFill>
            </a:endParaRPr>
          </a:p>
        </p:txBody>
      </p:sp>
      <p:sp>
        <p:nvSpPr>
          <p:cNvPr id="65" name="CasellaDiTesto 64"/>
          <p:cNvSpPr txBox="1"/>
          <p:nvPr/>
        </p:nvSpPr>
        <p:spPr>
          <a:xfrm>
            <a:off x="6072188" y="142875"/>
            <a:ext cx="3786187" cy="1570038"/>
          </a:xfrm>
          <a:prstGeom prst="rect">
            <a:avLst/>
          </a:prstGeom>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it-IT" sz="4800" dirty="0"/>
              <a:t>The </a:t>
            </a:r>
          </a:p>
          <a:p>
            <a:pPr fontAlgn="auto">
              <a:spcBef>
                <a:spcPts val="0"/>
              </a:spcBef>
              <a:spcAft>
                <a:spcPts val="0"/>
              </a:spcAft>
              <a:defRPr/>
            </a:pPr>
            <a:r>
              <a:rPr lang="it-IT" sz="4800" b="1" i="1" dirty="0"/>
              <a:t>Service</a:t>
            </a:r>
            <a:r>
              <a:rPr lang="it-IT" sz="4800" dirty="0"/>
              <a:t> </a:t>
            </a:r>
            <a:r>
              <a:rPr lang="it-IT" sz="4800" dirty="0" err="1">
                <a:solidFill>
                  <a:schemeClr val="tx1"/>
                </a:solidFill>
              </a:rPr>
              <a:t>Age</a:t>
            </a:r>
            <a:endParaRPr lang="it-IT" sz="4800" dirty="0">
              <a:solidFill>
                <a:schemeClr val="tx1"/>
              </a:solidFill>
            </a:endParaRPr>
          </a:p>
        </p:txBody>
      </p:sp>
      <p:sp>
        <p:nvSpPr>
          <p:cNvPr id="64" name="Rettangolo 63"/>
          <p:cNvSpPr/>
          <p:nvPr/>
        </p:nvSpPr>
        <p:spPr>
          <a:xfrm>
            <a:off x="5825357" y="4797152"/>
            <a:ext cx="3318643" cy="1477962"/>
          </a:xfrm>
          <a:prstGeom prst="rect">
            <a:avLst/>
          </a:prstGeom>
        </p:spPr>
        <p:txBody>
          <a:bodyPr wrap="square">
            <a:spAutoFit/>
          </a:bodyPr>
          <a:lstStyle/>
          <a:p>
            <a:pPr algn="just" fontAlgn="auto">
              <a:spcBef>
                <a:spcPts val="0"/>
              </a:spcBef>
              <a:spcAft>
                <a:spcPts val="0"/>
              </a:spcAft>
              <a:defRPr/>
            </a:pPr>
            <a:r>
              <a:rPr lang="en-GB" dirty="0"/>
              <a:t>Today, all factors, all activities, all strategies, all operations seem to be related to Service.</a:t>
            </a:r>
          </a:p>
          <a:p>
            <a:pPr algn="just" fontAlgn="auto">
              <a:spcBef>
                <a:spcPts val="0"/>
              </a:spcBef>
              <a:spcAft>
                <a:spcPts val="0"/>
              </a:spcAft>
              <a:defRPr/>
            </a:pPr>
            <a:endParaRPr lang="en-GB" dirty="0"/>
          </a:p>
          <a:p>
            <a:pPr algn="just" fontAlgn="auto">
              <a:spcBef>
                <a:spcPts val="0"/>
              </a:spcBef>
              <a:spcAft>
                <a:spcPts val="0"/>
              </a:spcAft>
              <a:defRPr/>
            </a:pPr>
            <a:r>
              <a:rPr lang="en-GB" cap="small" dirty="0" err="1"/>
              <a:t>Toivonen</a:t>
            </a:r>
            <a:r>
              <a:rPr lang="en-GB" cap="small" dirty="0"/>
              <a:t>, M., </a:t>
            </a:r>
            <a:r>
              <a:rPr lang="en-GB" cap="small" dirty="0" err="1"/>
              <a:t>Tuominen</a:t>
            </a:r>
            <a:r>
              <a:rPr lang="en-GB" cap="small" dirty="0"/>
              <a:t>, T.</a:t>
            </a:r>
            <a:r>
              <a:rPr lang="en-US" dirty="0"/>
              <a:t> (2007)</a:t>
            </a:r>
            <a:endParaRPr lang="en-GB" dirty="0"/>
          </a:p>
        </p:txBody>
      </p:sp>
      <p:sp>
        <p:nvSpPr>
          <p:cNvPr id="66"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8</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12000"/>
                            </p:stCondLst>
                            <p:childTnLst>
                              <p:par>
                                <p:cTn id="29" presetID="10"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14000"/>
                            </p:stCondLst>
                            <p:childTnLst>
                              <p:par>
                                <p:cTn id="33" presetID="10"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childTnLst>
                                </p:cTn>
                              </p:par>
                            </p:childTnLst>
                          </p:cTn>
                        </p:par>
                        <p:par>
                          <p:cTn id="36" fill="hold">
                            <p:stCondLst>
                              <p:cond delay="16000"/>
                            </p:stCondLst>
                            <p:childTnLst>
                              <p:par>
                                <p:cTn id="37" presetID="10" presetClass="entr" presetSubtype="0"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2000"/>
                                        <p:tgtEl>
                                          <p:spTgt spid="6"/>
                                        </p:tgtEl>
                                      </p:cBhvr>
                                    </p:animEffect>
                                  </p:childTnLst>
                                </p:cTn>
                              </p:par>
                            </p:childTnLst>
                          </p:cTn>
                        </p:par>
                        <p:par>
                          <p:cTn id="40" fill="hold">
                            <p:stCondLst>
                              <p:cond delay="18000"/>
                            </p:stCondLst>
                            <p:childTnLst>
                              <p:par>
                                <p:cTn id="41" presetID="10"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2000"/>
                                        <p:tgtEl>
                                          <p:spTgt spid="5"/>
                                        </p:tgtEl>
                                      </p:cBhvr>
                                    </p:animEffect>
                                  </p:childTnLst>
                                </p:cTn>
                              </p:par>
                            </p:childTnLst>
                          </p:cTn>
                        </p:par>
                        <p:par>
                          <p:cTn id="44" fill="hold">
                            <p:stCondLst>
                              <p:cond delay="20000"/>
                            </p:stCondLst>
                            <p:childTnLst>
                              <p:par>
                                <p:cTn id="45" presetID="55" presetClass="entr" presetSubtype="0"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1000" fill="hold"/>
                                        <p:tgtEl>
                                          <p:spTgt spid="4"/>
                                        </p:tgtEl>
                                        <p:attrNameLst>
                                          <p:attrName>ppt_w</p:attrName>
                                        </p:attrNameLst>
                                      </p:cBhvr>
                                      <p:tavLst>
                                        <p:tav tm="0">
                                          <p:val>
                                            <p:strVal val="#ppt_w*0.70"/>
                                          </p:val>
                                        </p:tav>
                                        <p:tav tm="100000">
                                          <p:val>
                                            <p:strVal val="#ppt_w"/>
                                          </p:val>
                                        </p:tav>
                                      </p:tavLst>
                                    </p:anim>
                                    <p:anim calcmode="lin" valueType="num">
                                      <p:cBhvr>
                                        <p:cTn id="48" dur="1000" fill="hold"/>
                                        <p:tgtEl>
                                          <p:spTgt spid="4"/>
                                        </p:tgtEl>
                                        <p:attrNameLst>
                                          <p:attrName>ppt_h</p:attrName>
                                        </p:attrNameLst>
                                      </p:cBhvr>
                                      <p:tavLst>
                                        <p:tav tm="0">
                                          <p:val>
                                            <p:strVal val="#ppt_h"/>
                                          </p:val>
                                        </p:tav>
                                        <p:tav tm="100000">
                                          <p:val>
                                            <p:strVal val="#ppt_h"/>
                                          </p:val>
                                        </p:tav>
                                      </p:tavLst>
                                    </p:anim>
                                    <p:animEffect transition="in" filter="fade">
                                      <p:cBhvr>
                                        <p:cTn id="49" dur="1000"/>
                                        <p:tgtEl>
                                          <p:spTgt spid="4"/>
                                        </p:tgtEl>
                                      </p:cBhvr>
                                    </p:animEffect>
                                  </p:childTnLst>
                                </p:cTn>
                              </p:par>
                            </p:childTnLst>
                          </p:cTn>
                        </p:par>
                      </p:childTnLst>
                    </p:cTn>
                  </p:par>
                  <p:par>
                    <p:cTn id="50" fill="hold">
                      <p:stCondLst>
                        <p:cond delay="indefinite"/>
                      </p:stCondLst>
                      <p:childTnLst>
                        <p:par>
                          <p:cTn id="51" fill="hold">
                            <p:stCondLst>
                              <p:cond delay="0"/>
                            </p:stCondLst>
                            <p:childTnLst>
                              <p:par>
                                <p:cTn id="52" presetID="7" presetClass="entr" presetSubtype="2" fill="hold" grpId="0" nodeType="clickEffect">
                                  <p:stCondLst>
                                    <p:cond delay="0"/>
                                  </p:stCondLst>
                                  <p:childTnLst>
                                    <p:set>
                                      <p:cBhvr>
                                        <p:cTn id="53" dur="1" fill="hold">
                                          <p:stCondLst>
                                            <p:cond delay="0"/>
                                          </p:stCondLst>
                                        </p:cTn>
                                        <p:tgtEl>
                                          <p:spTgt spid="65"/>
                                        </p:tgtEl>
                                        <p:attrNameLst>
                                          <p:attrName>style.visibility</p:attrName>
                                        </p:attrNameLst>
                                      </p:cBhvr>
                                      <p:to>
                                        <p:strVal val="visible"/>
                                      </p:to>
                                    </p:set>
                                    <p:anim calcmode="lin" valueType="num">
                                      <p:cBhvr additive="base">
                                        <p:cTn id="54" dur="2000" fill="hold"/>
                                        <p:tgtEl>
                                          <p:spTgt spid="65"/>
                                        </p:tgtEl>
                                        <p:attrNameLst>
                                          <p:attrName>ppt_x</p:attrName>
                                        </p:attrNameLst>
                                      </p:cBhvr>
                                      <p:tavLst>
                                        <p:tav tm="0">
                                          <p:val>
                                            <p:strVal val="1+#ppt_w/2"/>
                                          </p:val>
                                        </p:tav>
                                        <p:tav tm="100000">
                                          <p:val>
                                            <p:strVal val="#ppt_x"/>
                                          </p:val>
                                        </p:tav>
                                      </p:tavLst>
                                    </p:anim>
                                    <p:anim calcmode="lin" valueType="num">
                                      <p:cBhvr additive="base">
                                        <p:cTn id="55" dur="20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7" descr="http://convergepr.com/img/about_puzzle.jpg"/>
          <p:cNvPicPr>
            <a:picLocks noChangeAspect="1" noChangeArrowheads="1"/>
          </p:cNvPicPr>
          <p:nvPr/>
        </p:nvPicPr>
        <p:blipFill>
          <a:blip r:embed="rId4" cstate="print">
            <a:grayscl/>
          </a:blip>
          <a:srcRect/>
          <a:stretch>
            <a:fillRect/>
          </a:stretch>
        </p:blipFill>
        <p:spPr bwMode="auto">
          <a:xfrm>
            <a:off x="5143500" y="2592388"/>
            <a:ext cx="3643313" cy="3122612"/>
          </a:xfrm>
          <a:prstGeom prst="rect">
            <a:avLst/>
          </a:prstGeom>
          <a:noFill/>
          <a:ln w="28575">
            <a:solidFill>
              <a:schemeClr val="tx2">
                <a:lumMod val="75000"/>
              </a:schemeClr>
            </a:solidFill>
            <a:miter lim="800000"/>
            <a:headEnd/>
            <a:tailEnd/>
          </a:ln>
        </p:spPr>
      </p:pic>
      <p:sp>
        <p:nvSpPr>
          <p:cNvPr id="153603" name="CasellaDiTesto 6"/>
          <p:cNvSpPr txBox="1">
            <a:spLocks noChangeArrowheads="1"/>
          </p:cNvSpPr>
          <p:nvPr/>
        </p:nvSpPr>
        <p:spPr bwMode="auto">
          <a:xfrm>
            <a:off x="285750" y="2776538"/>
            <a:ext cx="4500563" cy="2816225"/>
          </a:xfrm>
          <a:prstGeom prst="rect">
            <a:avLst/>
          </a:prstGeom>
          <a:noFill/>
          <a:ln w="9525">
            <a:noFill/>
            <a:miter lim="800000"/>
            <a:headEnd/>
            <a:tailEnd/>
          </a:ln>
        </p:spPr>
        <p:txBody>
          <a:bodyPr>
            <a:spAutoFit/>
          </a:bodyPr>
          <a:lstStyle/>
          <a:p>
            <a:pPr marL="457200" indent="-457200" algn="just">
              <a:spcAft>
                <a:spcPts val="600"/>
              </a:spcAft>
              <a:buFont typeface="Arial" charset="0"/>
              <a:buChar char="•"/>
              <a:defRPr/>
            </a:pPr>
            <a:r>
              <a:rPr lang="en-GB" dirty="0">
                <a:solidFill>
                  <a:schemeClr val="tx2">
                    <a:lumMod val="50000"/>
                  </a:schemeClr>
                </a:solidFill>
              </a:rPr>
              <a:t>Service is related to </a:t>
            </a:r>
            <a:r>
              <a:rPr lang="en-GB" b="1" dirty="0">
                <a:solidFill>
                  <a:schemeClr val="tx2">
                    <a:lumMod val="50000"/>
                  </a:schemeClr>
                </a:solidFill>
              </a:rPr>
              <a:t>value co-creation </a:t>
            </a:r>
            <a:r>
              <a:rPr lang="en-GB" dirty="0">
                <a:solidFill>
                  <a:schemeClr val="tx2">
                    <a:lumMod val="50000"/>
                  </a:schemeClr>
                </a:solidFill>
              </a:rPr>
              <a:t>among actors.</a:t>
            </a:r>
          </a:p>
          <a:p>
            <a:pPr marL="457200" indent="-457200" algn="just">
              <a:spcAft>
                <a:spcPts val="600"/>
              </a:spcAft>
              <a:buFont typeface="Arial" charset="0"/>
              <a:buChar char="•"/>
              <a:defRPr/>
            </a:pPr>
            <a:r>
              <a:rPr lang="it-IT" dirty="0" err="1">
                <a:solidFill>
                  <a:schemeClr val="tx2">
                    <a:lumMod val="50000"/>
                  </a:schemeClr>
                </a:solidFill>
              </a:rPr>
              <a:t>Adopting</a:t>
            </a:r>
            <a:r>
              <a:rPr lang="it-IT" dirty="0">
                <a:solidFill>
                  <a:schemeClr val="tx2">
                    <a:lumMod val="50000"/>
                  </a:schemeClr>
                </a:solidFill>
              </a:rPr>
              <a:t> a Service </a:t>
            </a:r>
            <a:r>
              <a:rPr lang="it-IT" dirty="0" err="1">
                <a:solidFill>
                  <a:schemeClr val="tx2">
                    <a:lumMod val="50000"/>
                  </a:schemeClr>
                </a:solidFill>
              </a:rPr>
              <a:t>view</a:t>
            </a:r>
            <a:r>
              <a:rPr lang="it-IT" dirty="0">
                <a:solidFill>
                  <a:schemeClr val="tx2">
                    <a:lumMod val="50000"/>
                  </a:schemeClr>
                </a:solidFill>
              </a:rPr>
              <a:t> </a:t>
            </a:r>
            <a:r>
              <a:rPr lang="it-IT" dirty="0" err="1">
                <a:solidFill>
                  <a:schemeClr val="tx2">
                    <a:lumMod val="50000"/>
                  </a:schemeClr>
                </a:solidFill>
              </a:rPr>
              <a:t>improves</a:t>
            </a:r>
            <a:r>
              <a:rPr lang="it-IT" dirty="0">
                <a:solidFill>
                  <a:schemeClr val="tx2">
                    <a:lumMod val="50000"/>
                  </a:schemeClr>
                </a:solidFill>
              </a:rPr>
              <a:t> positive </a:t>
            </a:r>
            <a:r>
              <a:rPr lang="en-GB" dirty="0">
                <a:solidFill>
                  <a:schemeClr val="tx2">
                    <a:lumMod val="50000"/>
                  </a:schemeClr>
                </a:solidFill>
              </a:rPr>
              <a:t>interaction between entities in </a:t>
            </a:r>
            <a:r>
              <a:rPr lang="en-GB" b="1" dirty="0">
                <a:solidFill>
                  <a:schemeClr val="tx2">
                    <a:lumMod val="50000"/>
                  </a:schemeClr>
                </a:solidFill>
              </a:rPr>
              <a:t>reticular systems</a:t>
            </a:r>
            <a:r>
              <a:rPr lang="en-GB" dirty="0">
                <a:solidFill>
                  <a:schemeClr val="tx2">
                    <a:lumMod val="50000"/>
                  </a:schemeClr>
                </a:solidFill>
              </a:rPr>
              <a:t>.</a:t>
            </a:r>
          </a:p>
          <a:p>
            <a:pPr marL="457200" indent="-457200" algn="just">
              <a:spcAft>
                <a:spcPts val="600"/>
              </a:spcAft>
              <a:buFont typeface="Arial" charset="0"/>
              <a:buChar char="•"/>
              <a:defRPr/>
            </a:pPr>
            <a:r>
              <a:rPr lang="it-IT" dirty="0">
                <a:solidFill>
                  <a:schemeClr val="tx2">
                    <a:lumMod val="50000"/>
                  </a:schemeClr>
                </a:solidFill>
              </a:rPr>
              <a:t>Service </a:t>
            </a:r>
            <a:r>
              <a:rPr lang="it-IT" dirty="0" err="1">
                <a:solidFill>
                  <a:schemeClr val="tx2">
                    <a:lumMod val="50000"/>
                  </a:schemeClr>
                </a:solidFill>
              </a:rPr>
              <a:t>co-creation</a:t>
            </a:r>
            <a:r>
              <a:rPr lang="it-IT" dirty="0">
                <a:solidFill>
                  <a:schemeClr val="tx2">
                    <a:lumMod val="50000"/>
                  </a:schemeClr>
                </a:solidFill>
              </a:rPr>
              <a:t> </a:t>
            </a:r>
            <a:r>
              <a:rPr lang="it-IT" dirty="0" err="1">
                <a:solidFill>
                  <a:schemeClr val="tx2">
                    <a:lumMod val="50000"/>
                  </a:schemeClr>
                </a:solidFill>
              </a:rPr>
              <a:t>involves</a:t>
            </a:r>
            <a:r>
              <a:rPr lang="it-IT" dirty="0">
                <a:solidFill>
                  <a:schemeClr val="tx2">
                    <a:lumMod val="50000"/>
                  </a:schemeClr>
                </a:solidFill>
              </a:rPr>
              <a:t> </a:t>
            </a:r>
            <a:r>
              <a:rPr lang="it-IT" b="1" dirty="0" err="1">
                <a:solidFill>
                  <a:schemeClr val="tx2">
                    <a:lumMod val="50000"/>
                  </a:schemeClr>
                </a:solidFill>
              </a:rPr>
              <a:t>many</a:t>
            </a:r>
            <a:r>
              <a:rPr lang="it-IT" b="1" dirty="0">
                <a:solidFill>
                  <a:schemeClr val="tx2">
                    <a:lumMod val="50000"/>
                  </a:schemeClr>
                </a:solidFill>
              </a:rPr>
              <a:t> </a:t>
            </a:r>
            <a:r>
              <a:rPr lang="it-IT" b="1" dirty="0" err="1">
                <a:solidFill>
                  <a:schemeClr val="tx2">
                    <a:lumMod val="50000"/>
                  </a:schemeClr>
                </a:solidFill>
              </a:rPr>
              <a:t>actors</a:t>
            </a:r>
            <a:r>
              <a:rPr lang="it-IT" b="1" dirty="0">
                <a:solidFill>
                  <a:schemeClr val="tx2">
                    <a:lumMod val="50000"/>
                  </a:schemeClr>
                </a:solidFill>
              </a:rPr>
              <a:t> </a:t>
            </a:r>
            <a:r>
              <a:rPr lang="it-IT" dirty="0" err="1">
                <a:solidFill>
                  <a:schemeClr val="tx2">
                    <a:lumMod val="50000"/>
                  </a:schemeClr>
                </a:solidFill>
              </a:rPr>
              <a:t>within</a:t>
            </a:r>
            <a:r>
              <a:rPr lang="it-IT" dirty="0">
                <a:solidFill>
                  <a:schemeClr val="tx2">
                    <a:lumMod val="50000"/>
                  </a:schemeClr>
                </a:solidFill>
              </a:rPr>
              <a:t> a </a:t>
            </a:r>
            <a:r>
              <a:rPr lang="it-IT" dirty="0" err="1">
                <a:solidFill>
                  <a:schemeClr val="tx2">
                    <a:lumMod val="50000"/>
                  </a:schemeClr>
                </a:solidFill>
              </a:rPr>
              <a:t>dynamic</a:t>
            </a:r>
            <a:r>
              <a:rPr lang="it-IT" dirty="0">
                <a:solidFill>
                  <a:schemeClr val="tx2">
                    <a:lumMod val="50000"/>
                  </a:schemeClr>
                </a:solidFill>
              </a:rPr>
              <a:t> </a:t>
            </a:r>
            <a:r>
              <a:rPr lang="it-IT" dirty="0" err="1">
                <a:solidFill>
                  <a:schemeClr val="tx2">
                    <a:lumMod val="50000"/>
                  </a:schemeClr>
                </a:solidFill>
              </a:rPr>
              <a:t>process</a:t>
            </a:r>
            <a:r>
              <a:rPr lang="it-IT" dirty="0">
                <a:solidFill>
                  <a:schemeClr val="tx2">
                    <a:lumMod val="50000"/>
                  </a:schemeClr>
                </a:solidFill>
              </a:rPr>
              <a:t>.</a:t>
            </a:r>
          </a:p>
          <a:p>
            <a:pPr marL="457200" indent="-457200" algn="just">
              <a:spcAft>
                <a:spcPts val="600"/>
              </a:spcAft>
              <a:buFont typeface="Arial" charset="0"/>
              <a:buChar char="•"/>
              <a:defRPr/>
            </a:pPr>
            <a:r>
              <a:rPr lang="it-IT" dirty="0">
                <a:solidFill>
                  <a:schemeClr val="tx2">
                    <a:lumMod val="50000"/>
                  </a:schemeClr>
                </a:solidFill>
              </a:rPr>
              <a:t>Service </a:t>
            </a:r>
            <a:r>
              <a:rPr lang="it-IT" dirty="0" err="1">
                <a:solidFill>
                  <a:schemeClr val="tx2">
                    <a:lumMod val="50000"/>
                  </a:schemeClr>
                </a:solidFill>
              </a:rPr>
              <a:t>exchanges</a:t>
            </a:r>
            <a:r>
              <a:rPr lang="it-IT" dirty="0">
                <a:solidFill>
                  <a:schemeClr val="tx2">
                    <a:lumMod val="50000"/>
                  </a:schemeClr>
                </a:solidFill>
              </a:rPr>
              <a:t> </a:t>
            </a:r>
            <a:r>
              <a:rPr lang="it-IT" dirty="0" err="1">
                <a:solidFill>
                  <a:schemeClr val="tx2">
                    <a:lumMod val="50000"/>
                  </a:schemeClr>
                </a:solidFill>
              </a:rPr>
              <a:t>need</a:t>
            </a:r>
            <a:r>
              <a:rPr lang="it-IT" dirty="0">
                <a:solidFill>
                  <a:schemeClr val="tx2">
                    <a:lumMod val="50000"/>
                  </a:schemeClr>
                </a:solidFill>
              </a:rPr>
              <a:t> </a:t>
            </a:r>
            <a:r>
              <a:rPr lang="it-IT" b="1" dirty="0" err="1">
                <a:solidFill>
                  <a:schemeClr val="tx2">
                    <a:lumMod val="50000"/>
                  </a:schemeClr>
                </a:solidFill>
              </a:rPr>
              <a:t>evolving</a:t>
            </a:r>
            <a:r>
              <a:rPr lang="it-IT" dirty="0">
                <a:solidFill>
                  <a:schemeClr val="tx2">
                    <a:lumMod val="50000"/>
                  </a:schemeClr>
                </a:solidFill>
              </a:rPr>
              <a:t> </a:t>
            </a:r>
            <a:r>
              <a:rPr lang="it-IT" dirty="0" err="1">
                <a:solidFill>
                  <a:schemeClr val="tx2">
                    <a:lumMod val="50000"/>
                  </a:schemeClr>
                </a:solidFill>
              </a:rPr>
              <a:t>expertises</a:t>
            </a:r>
            <a:r>
              <a:rPr lang="it-IT" dirty="0">
                <a:solidFill>
                  <a:schemeClr val="tx2">
                    <a:lumMod val="50000"/>
                  </a:schemeClr>
                </a:solidFill>
              </a:rPr>
              <a:t> and </a:t>
            </a:r>
            <a:r>
              <a:rPr lang="it-IT" dirty="0" err="1">
                <a:solidFill>
                  <a:schemeClr val="tx2">
                    <a:lumMod val="50000"/>
                  </a:schemeClr>
                </a:solidFill>
              </a:rPr>
              <a:t>competences</a:t>
            </a:r>
            <a:r>
              <a:rPr lang="it-IT" dirty="0">
                <a:solidFill>
                  <a:schemeClr val="tx2">
                    <a:lumMod val="50000"/>
                  </a:schemeClr>
                </a:solidFill>
              </a:rPr>
              <a:t>.</a:t>
            </a:r>
          </a:p>
        </p:txBody>
      </p:sp>
      <p:sp>
        <p:nvSpPr>
          <p:cNvPr id="11273" name="Rettangolo 8"/>
          <p:cNvSpPr>
            <a:spLocks noChangeArrowheads="1"/>
          </p:cNvSpPr>
          <p:nvPr/>
        </p:nvSpPr>
        <p:spPr bwMode="auto">
          <a:xfrm>
            <a:off x="857250" y="785813"/>
            <a:ext cx="7356475" cy="1323975"/>
          </a:xfrm>
          <a:prstGeom prst="rect">
            <a:avLst/>
          </a:prstGeom>
          <a:noFill/>
          <a:ln w="9525">
            <a:noFill/>
            <a:miter lim="800000"/>
            <a:headEnd/>
            <a:tailEnd/>
          </a:ln>
        </p:spPr>
        <p:txBody>
          <a:bodyPr>
            <a:spAutoFit/>
          </a:bodyPr>
          <a:lstStyle/>
          <a:p>
            <a:pPr marL="457200" indent="-457200" algn="ctr" fontAlgn="auto">
              <a:spcBef>
                <a:spcPts val="0"/>
              </a:spcBef>
              <a:spcAft>
                <a:spcPts val="0"/>
              </a:spcAft>
              <a:defRPr/>
            </a:pPr>
            <a:r>
              <a:rPr lang="it-IT" sz="4000" b="1" dirty="0">
                <a:solidFill>
                  <a:schemeClr val="accent1">
                    <a:lumMod val="50000"/>
                  </a:schemeClr>
                </a:solidFill>
                <a:latin typeface="+mj-lt"/>
                <a:ea typeface="+mj-ea"/>
                <a:cs typeface="+mj-cs"/>
              </a:rPr>
              <a:t>Service</a:t>
            </a:r>
            <a:r>
              <a:rPr lang="it-IT" sz="4000" b="1" dirty="0">
                <a:solidFill>
                  <a:schemeClr val="accent6">
                    <a:lumMod val="75000"/>
                  </a:schemeClr>
                </a:solidFill>
              </a:rPr>
              <a:t> </a:t>
            </a:r>
            <a:r>
              <a:rPr lang="it-IT" sz="4000" b="1" dirty="0" err="1">
                <a:solidFill>
                  <a:schemeClr val="accent1">
                    <a:lumMod val="60000"/>
                    <a:lumOff val="40000"/>
                  </a:schemeClr>
                </a:solidFill>
              </a:rPr>
              <a:t>is</a:t>
            </a:r>
            <a:r>
              <a:rPr lang="it-IT" sz="4000" b="1" dirty="0">
                <a:solidFill>
                  <a:schemeClr val="accent1">
                    <a:lumMod val="60000"/>
                    <a:lumOff val="40000"/>
                  </a:schemeClr>
                </a:solidFill>
              </a:rPr>
              <a:t> </a:t>
            </a:r>
            <a:r>
              <a:rPr lang="it-IT" sz="4000" b="1" dirty="0" err="1">
                <a:solidFill>
                  <a:schemeClr val="accent1">
                    <a:lumMod val="60000"/>
                    <a:lumOff val="40000"/>
                  </a:schemeClr>
                </a:solidFill>
              </a:rPr>
              <a:t>an</a:t>
            </a:r>
            <a:r>
              <a:rPr lang="it-IT" sz="4000" b="1" dirty="0">
                <a:solidFill>
                  <a:schemeClr val="accent1">
                    <a:lumMod val="60000"/>
                    <a:lumOff val="40000"/>
                  </a:schemeClr>
                </a:solidFill>
              </a:rPr>
              <a:t> </a:t>
            </a:r>
            <a:r>
              <a:rPr lang="it-IT" sz="4000" b="1" dirty="0" err="1">
                <a:solidFill>
                  <a:schemeClr val="accent1">
                    <a:lumMod val="60000"/>
                    <a:lumOff val="40000"/>
                  </a:schemeClr>
                </a:solidFill>
              </a:rPr>
              <a:t>ever</a:t>
            </a:r>
            <a:r>
              <a:rPr lang="it-IT" sz="4000" b="1" dirty="0">
                <a:solidFill>
                  <a:schemeClr val="accent1">
                    <a:lumMod val="60000"/>
                    <a:lumOff val="40000"/>
                  </a:schemeClr>
                </a:solidFill>
              </a:rPr>
              <a:t> </a:t>
            </a:r>
            <a:r>
              <a:rPr lang="it-IT" sz="4000" b="1" dirty="0" err="1">
                <a:solidFill>
                  <a:schemeClr val="accent1">
                    <a:lumMod val="60000"/>
                    <a:lumOff val="40000"/>
                  </a:schemeClr>
                </a:solidFill>
              </a:rPr>
              <a:t>complex</a:t>
            </a:r>
            <a:r>
              <a:rPr lang="it-IT" sz="4000" b="1" dirty="0">
                <a:solidFill>
                  <a:schemeClr val="accent1">
                    <a:lumMod val="60000"/>
                    <a:lumOff val="40000"/>
                  </a:schemeClr>
                </a:solidFill>
              </a:rPr>
              <a:t> </a:t>
            </a:r>
            <a:r>
              <a:rPr lang="it-IT" sz="4000" b="1" dirty="0" err="1">
                <a:solidFill>
                  <a:schemeClr val="accent1">
                    <a:lumMod val="60000"/>
                    <a:lumOff val="40000"/>
                  </a:schemeClr>
                </a:solidFill>
              </a:rPr>
              <a:t>issue</a:t>
            </a:r>
            <a:r>
              <a:rPr lang="it-IT" sz="4000" b="1" dirty="0">
                <a:solidFill>
                  <a:schemeClr val="accent1">
                    <a:lumMod val="60000"/>
                    <a:lumOff val="40000"/>
                  </a:schemeClr>
                </a:solidFill>
              </a:rPr>
              <a:t> </a:t>
            </a:r>
            <a:r>
              <a:rPr lang="it-IT" sz="4000" b="1" dirty="0" err="1">
                <a:solidFill>
                  <a:schemeClr val="accent1">
                    <a:lumMod val="60000"/>
                    <a:lumOff val="40000"/>
                  </a:schemeClr>
                </a:solidFill>
              </a:rPr>
              <a:t>to</a:t>
            </a:r>
            <a:r>
              <a:rPr lang="it-IT" sz="4000" b="1" dirty="0">
                <a:solidFill>
                  <a:schemeClr val="accent1">
                    <a:lumMod val="60000"/>
                    <a:lumOff val="40000"/>
                  </a:schemeClr>
                </a:solidFill>
              </a:rPr>
              <a:t> deal </a:t>
            </a:r>
            <a:r>
              <a:rPr lang="it-IT" sz="4000" b="1" dirty="0" err="1">
                <a:solidFill>
                  <a:schemeClr val="accent1">
                    <a:lumMod val="60000"/>
                    <a:lumOff val="40000"/>
                  </a:schemeClr>
                </a:solidFill>
              </a:rPr>
              <a:t>with</a:t>
            </a:r>
            <a:r>
              <a:rPr lang="it-IT" sz="4000" b="1" dirty="0">
                <a:solidFill>
                  <a:schemeClr val="accent1">
                    <a:lumMod val="60000"/>
                    <a:lumOff val="40000"/>
                  </a:schemeClr>
                </a:solidFill>
              </a:rPr>
              <a:t>.</a:t>
            </a:r>
          </a:p>
        </p:txBody>
      </p:sp>
      <p:sp>
        <p:nvSpPr>
          <p:cNvPr id="10"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9</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24</TotalTime>
  <Words>1310</Words>
  <Application>Microsoft Office PowerPoint</Application>
  <PresentationFormat>Presentazione su schermo (4:3)</PresentationFormat>
  <Paragraphs>107</Paragraphs>
  <Slides>9</Slides>
  <Notes>5</Notes>
  <HiddenSlides>0</HiddenSlides>
  <MMClips>0</MMClips>
  <ScaleCrop>false</ScaleCrop>
  <HeadingPairs>
    <vt:vector size="4" baseType="variant">
      <vt:variant>
        <vt:lpstr>Tema</vt:lpstr>
      </vt:variant>
      <vt:variant>
        <vt:i4>2</vt:i4>
      </vt:variant>
      <vt:variant>
        <vt:lpstr>Titoli diapositive</vt:lpstr>
      </vt:variant>
      <vt:variant>
        <vt:i4>9</vt:i4>
      </vt:variant>
    </vt:vector>
  </HeadingPairs>
  <TitlesOfParts>
    <vt:vector size="11" baseType="lpstr">
      <vt:lpstr>Tema di Office</vt:lpstr>
      <vt:lpstr>2_Tema di Office</vt:lpstr>
      <vt:lpstr>Diapositiva 1</vt:lpstr>
      <vt:lpstr>Diapositiva 2</vt:lpstr>
      <vt:lpstr>Diapositiva 3</vt:lpstr>
      <vt:lpstr>Diapositiva 4</vt:lpstr>
      <vt:lpstr>Diapositiva 5</vt:lpstr>
      <vt:lpstr>Diapositiva 6</vt:lpstr>
      <vt:lpstr>Diapositiva 7</vt:lpstr>
      <vt:lpstr>Diapositiva 8</vt:lpstr>
      <vt:lpstr>Diapositiva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notaro</dc:creator>
  <cp:lastModifiedBy>AMMINISTRATORE</cp:lastModifiedBy>
  <cp:revision>13</cp:revision>
  <dcterms:created xsi:type="dcterms:W3CDTF">2012-02-05T12:11:23Z</dcterms:created>
  <dcterms:modified xsi:type="dcterms:W3CDTF">2013-02-22T10:45:57Z</dcterms:modified>
</cp:coreProperties>
</file>