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Override7.xml" ContentType="application/vnd.openxmlformats-officedocument.themeOverr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Override5.xml" ContentType="application/vnd.openxmlformats-officedocument.themeOverride+xml"/>
  <Override PartName="/ppt/theme/themeOverride10.xml" ContentType="application/vnd.openxmlformats-officedocument.themeOverr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heme/themeOverride3.xml" ContentType="application/vnd.openxmlformats-officedocument.themeOverride+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Override9.xml" ContentType="application/vnd.openxmlformats-officedocument.themeOverr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theme/themeOverride8.xml" ContentType="application/vnd.openxmlformats-officedocument.themeOverr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Default Extension="jpeg" ContentType="image/jpeg"/>
  <Override PartName="/ppt/theme/themeOverride4.xml" ContentType="application/vnd.openxmlformats-officedocument.themeOverrid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4"/>
  </p:notesMasterIdLst>
  <p:sldIdLst>
    <p:sldId id="256" r:id="rId3"/>
    <p:sldId id="257" r:id="rId4"/>
    <p:sldId id="258" r:id="rId5"/>
    <p:sldId id="259" r:id="rId6"/>
    <p:sldId id="260" r:id="rId7"/>
    <p:sldId id="261" r:id="rId8"/>
    <p:sldId id="262" r:id="rId9"/>
    <p:sldId id="263" r:id="rId10"/>
    <p:sldId id="264" r:id="rId11"/>
    <p:sldId id="266" r:id="rId12"/>
    <p:sldId id="265" r:id="rId13"/>
  </p:sldIdLst>
  <p:sldSz cx="9144000" cy="6858000" type="screen4x3"/>
  <p:notesSz cx="7099300" cy="102346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showOutlineIcons="0">
    <p:restoredLeft sz="15620"/>
    <p:restoredTop sz="94660"/>
  </p:normalViewPr>
  <p:slideViewPr>
    <p:cSldViewPr>
      <p:cViewPr varScale="1">
        <p:scale>
          <a:sx n="104" d="100"/>
          <a:sy n="104" d="100"/>
        </p:scale>
        <p:origin x="-90" y="-24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it-IT"/>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E3A7A4A4-A9B5-4209-845F-75CB38513B56}" type="datetimeFigureOut">
              <a:rPr lang="it-IT" smtClean="0"/>
              <a:pPr/>
              <a:t>22/02/2013</a:t>
            </a:fld>
            <a:endParaRPr lang="it-IT"/>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it-IT"/>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it-IT"/>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0FF1BF7E-50CB-40E9-A30A-00EA4755F182}" type="slidenum">
              <a:rPr lang="it-IT" smtClean="0"/>
              <a:pPr/>
              <a:t>‹N›</a:t>
            </a:fld>
            <a:endParaRPr lang="it-IT"/>
          </a:p>
        </p:txBody>
      </p:sp>
    </p:spTree>
    <p:extLst>
      <p:ext uri="{BB962C8B-B14F-4D97-AF65-F5344CB8AC3E}">
        <p14:creationId xmlns="" xmlns:p14="http://schemas.microsoft.com/office/powerpoint/2010/main" val="31316026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47459" name="Segnaposto note 2"/>
          <p:cNvSpPr>
            <a:spLocks noGrp="1"/>
          </p:cNvSpPr>
          <p:nvPr>
            <p:ph type="body" idx="1"/>
          </p:nvPr>
        </p:nvSpPr>
        <p:spPr bwMode="auto">
          <a:noFill/>
        </p:spPr>
        <p:txBody>
          <a:bodyPr wrap="square" numCol="1" anchor="t" anchorCtr="0" compatLnSpc="1">
            <a:prstTxWarp prst="textNoShape">
              <a:avLst/>
            </a:prstTxWarp>
          </a:bodyPr>
          <a:lstStyle/>
          <a:p>
            <a:pPr algn="just" eaLnBrk="1" hangingPunct="1">
              <a:spcBef>
                <a:spcPct val="0"/>
              </a:spcBef>
            </a:pPr>
            <a:r>
              <a:rPr lang="it-IT" smtClean="0">
                <a:latin typeface="Tahoma" pitchFamily="34" charset="0"/>
                <a:cs typeface="Times New Roman" pitchFamily="18" charset="0"/>
              </a:rPr>
              <a:t>Il lavoro tratta dello studio sugli emergenti modelli interpretativi dei nuovi processi di generazione del valore, in particolare influenzati dagli spunti scientifici derivanti a livello internazionale dalla nascente Scienza del Servizio (SSMED), dalle stimolanti proposte della Service Dominant Logic (S-D logic), e dall</a:t>
            </a:r>
            <a:r>
              <a:rPr lang="it-IT" smtClean="0">
                <a:cs typeface="Times New Roman" pitchFamily="18" charset="0"/>
              </a:rPr>
              <a:t>’</a:t>
            </a:r>
            <a:r>
              <a:rPr lang="it-IT" smtClean="0">
                <a:latin typeface="Tahoma" pitchFamily="34" charset="0"/>
                <a:cs typeface="Times New Roman" pitchFamily="18" charset="0"/>
              </a:rPr>
              <a:t>Approccio Sistemico Vitale (ASV) quale espressione manageriale italiana del systems thinking. </a:t>
            </a:r>
            <a:endParaRPr lang="it-IT" smtClean="0"/>
          </a:p>
          <a:p>
            <a:pPr algn="just" eaLnBrk="1" hangingPunct="1">
              <a:spcBef>
                <a:spcPct val="0"/>
              </a:spcBef>
            </a:pPr>
            <a:r>
              <a:rPr lang="it-IT" smtClean="0">
                <a:latin typeface="Tahoma" pitchFamily="34" charset="0"/>
                <a:cs typeface="Times New Roman" pitchFamily="18" charset="0"/>
              </a:rPr>
              <a:t>Lo studio </a:t>
            </a:r>
            <a:r>
              <a:rPr lang="it-IT" smtClean="0">
                <a:cs typeface="Times New Roman" pitchFamily="18" charset="0"/>
              </a:rPr>
              <a:t>è</a:t>
            </a:r>
            <a:r>
              <a:rPr lang="it-IT" smtClean="0">
                <a:latin typeface="Tahoma" pitchFamily="34" charset="0"/>
                <a:cs typeface="Times New Roman" pitchFamily="18" charset="0"/>
              </a:rPr>
              <a:t> stato finalizzato ad un confronto teorico dei diversi Approcci Paradigmatici trattati in termini di creazione del valore, supportato anche tramite lo sviluppo di un</a:t>
            </a:r>
            <a:r>
              <a:rPr lang="it-IT" smtClean="0">
                <a:cs typeface="Times New Roman" pitchFamily="18" charset="0"/>
              </a:rPr>
              <a:t>’</a:t>
            </a:r>
            <a:r>
              <a:rPr lang="it-IT" smtClean="0">
                <a:latin typeface="Tahoma" pitchFamily="34" charset="0"/>
                <a:cs typeface="Times New Roman" pitchFamily="18" charset="0"/>
              </a:rPr>
              <a:t>indagine empirica sviluppata nell</a:t>
            </a:r>
            <a:r>
              <a:rPr lang="it-IT" smtClean="0">
                <a:cs typeface="Times New Roman" pitchFamily="18" charset="0"/>
              </a:rPr>
              <a:t>’</a:t>
            </a:r>
            <a:r>
              <a:rPr lang="it-IT" smtClean="0">
                <a:latin typeface="Tahoma" pitchFamily="34" charset="0"/>
                <a:cs typeface="Times New Roman" pitchFamily="18" charset="0"/>
              </a:rPr>
              <a:t>ambito del destination management di definiti territori turistici nella regione Campania.</a:t>
            </a:r>
            <a:endParaRPr lang="it-IT" smtClean="0"/>
          </a:p>
          <a:p>
            <a:pPr algn="just" eaLnBrk="1" hangingPunct="1">
              <a:spcBef>
                <a:spcPct val="0"/>
              </a:spcBef>
            </a:pPr>
            <a:r>
              <a:rPr lang="it-IT" smtClean="0">
                <a:latin typeface="Tahoma" pitchFamily="34" charset="0"/>
                <a:cs typeface="Times New Roman" pitchFamily="18" charset="0"/>
              </a:rPr>
              <a:t>Si </a:t>
            </a:r>
            <a:r>
              <a:rPr lang="it-IT" smtClean="0">
                <a:cs typeface="Times New Roman" pitchFamily="18" charset="0"/>
              </a:rPr>
              <a:t>è</a:t>
            </a:r>
            <a:r>
              <a:rPr lang="it-IT" smtClean="0">
                <a:latin typeface="Tahoma" pitchFamily="34" charset="0"/>
                <a:cs typeface="Times New Roman" pitchFamily="18" charset="0"/>
              </a:rPr>
              <a:t> tentato di verificare quanto in termini di creazione del valore le teorie studiate si somigliano, quanto divergono, come possono contribuire ad un evoluzione concettuale maggiormente aderente alla attuale realt</a:t>
            </a:r>
            <a:r>
              <a:rPr lang="it-IT" smtClean="0">
                <a:cs typeface="Times New Roman" pitchFamily="18" charset="0"/>
              </a:rPr>
              <a:t>à</a:t>
            </a:r>
            <a:r>
              <a:rPr lang="it-IT" smtClean="0">
                <a:latin typeface="Tahoma" pitchFamily="34" charset="0"/>
                <a:cs typeface="Times New Roman" pitchFamily="18" charset="0"/>
              </a:rPr>
              <a:t>, come distintamente possono essere in grado di assurgere ad una nuova rilevante prospettiva di indagine dei fenomeni osservati (che possa integrare gli sviluppi nella Service Research), o ad un nuovo unificante punto di vista interpretativo. </a:t>
            </a:r>
            <a:endParaRPr lang="it-IT" smtClean="0"/>
          </a:p>
        </p:txBody>
      </p:sp>
      <p:sp>
        <p:nvSpPr>
          <p:cNvPr id="187396"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E313531-ECD8-4DFC-AC98-006914C8A413}" type="slidenum">
              <a:rPr lang="it-IT" smtClean="0"/>
              <a:pPr fontAlgn="base">
                <a:spcBef>
                  <a:spcPct val="0"/>
                </a:spcBef>
                <a:spcAft>
                  <a:spcPct val="0"/>
                </a:spcAft>
                <a:defRPr/>
              </a:pPr>
              <a:t>2</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err="1" smtClean="0"/>
              <a:t>Revolution</a:t>
            </a:r>
            <a:r>
              <a:rPr lang="it-IT" dirty="0" smtClean="0"/>
              <a:t>! </a:t>
            </a:r>
            <a:r>
              <a:rPr lang="it-IT" dirty="0" err="1" smtClean="0"/>
              <a:t>Change</a:t>
            </a:r>
            <a:r>
              <a:rPr lang="it-IT" dirty="0" smtClean="0"/>
              <a:t> in </a:t>
            </a:r>
            <a:r>
              <a:rPr lang="it-IT" dirty="0" err="1" smtClean="0"/>
              <a:t>value</a:t>
            </a:r>
            <a:r>
              <a:rPr lang="it-IT" dirty="0" smtClean="0"/>
              <a:t> </a:t>
            </a:r>
            <a:r>
              <a:rPr lang="it-IT" dirty="0" err="1" smtClean="0"/>
              <a:t>process</a:t>
            </a:r>
            <a:r>
              <a:rPr lang="it-IT" dirty="0" smtClean="0"/>
              <a:t>, network</a:t>
            </a:r>
            <a:r>
              <a:rPr lang="it-IT" baseline="0" dirty="0" smtClean="0"/>
              <a:t> </a:t>
            </a:r>
            <a:r>
              <a:rPr lang="it-IT" baseline="0" dirty="0" err="1" smtClean="0"/>
              <a:t>of</a:t>
            </a:r>
            <a:r>
              <a:rPr lang="it-IT" baseline="0" dirty="0" smtClean="0"/>
              <a:t> </a:t>
            </a:r>
            <a:r>
              <a:rPr lang="it-IT" baseline="0" dirty="0" err="1" smtClean="0"/>
              <a:t>networks</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0FF1BF7E-50CB-40E9-A30A-00EA4755F182}" type="slidenum">
              <a:rPr lang="it-IT" smtClean="0"/>
              <a:pPr/>
              <a:t>11</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Diapositiva titolo">
    <p:spTree>
      <p:nvGrpSpPr>
        <p:cNvPr id="1" name=""/>
        <p:cNvGrpSpPr/>
        <p:nvPr/>
      </p:nvGrpSpPr>
      <p:grpSpPr>
        <a:xfrm>
          <a:off x="0" y="0"/>
          <a:ext cx="0" cy="0"/>
          <a:chOff x="0" y="0"/>
          <a:chExt cx="0" cy="0"/>
        </a:xfrm>
      </p:grpSpPr>
      <p:pic>
        <p:nvPicPr>
          <p:cNvPr id="2" name="Picture 7"/>
          <p:cNvPicPr>
            <a:picLocks noChangeAspect="1" noChangeArrowheads="1"/>
          </p:cNvPicPr>
          <p:nvPr/>
        </p:nvPicPr>
        <p:blipFill>
          <a:blip r:embed="rId2" cstate="print"/>
          <a:srcRect/>
          <a:stretch>
            <a:fillRect/>
          </a:stretch>
        </p:blipFill>
        <p:spPr bwMode="auto">
          <a:xfrm>
            <a:off x="142877" y="3731520"/>
            <a:ext cx="8929719" cy="3126480"/>
          </a:xfrm>
          <a:prstGeom prst="rect">
            <a:avLst/>
          </a:prstGeom>
          <a:gradFill>
            <a:gsLst>
              <a:gs pos="63000">
                <a:schemeClr val="accent1">
                  <a:tint val="66000"/>
                  <a:satMod val="160000"/>
                  <a:alpha val="18000"/>
                </a:schemeClr>
              </a:gs>
              <a:gs pos="50000">
                <a:schemeClr val="accent1">
                  <a:tint val="44500"/>
                  <a:satMod val="160000"/>
                </a:schemeClr>
              </a:gs>
              <a:gs pos="100000">
                <a:schemeClr val="accent1">
                  <a:tint val="23500"/>
                  <a:satMod val="160000"/>
                </a:schemeClr>
              </a:gs>
            </a:gsLst>
            <a:lin ang="5400000" scaled="0"/>
          </a:gradFill>
          <a:ln w="9525">
            <a:noFill/>
            <a:miter lim="800000"/>
            <a:headEnd/>
            <a:tailEnd/>
          </a:ln>
          <a:scene3d>
            <a:camera prst="perspectiveRelaxedModerately"/>
            <a:lightRig rig="threePt" dir="t"/>
          </a:scene3d>
        </p:spPr>
      </p:pic>
      <p:cxnSp>
        <p:nvCxnSpPr>
          <p:cNvPr id="3" name="Connettore 1 2"/>
          <p:cNvCxnSpPr/>
          <p:nvPr/>
        </p:nvCxnSpPr>
        <p:spPr>
          <a:xfrm>
            <a:off x="785813" y="4071938"/>
            <a:ext cx="7786687" cy="158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6"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386258" y="142852"/>
            <a:ext cx="4614898" cy="274654"/>
          </a:xfrm>
        </p:spPr>
        <p:txBody>
          <a:bodyPr/>
          <a:lstStyle>
            <a:lvl1pPr marL="0" marR="0" indent="0" algn="ctr" defTabSz="914400" rtl="0" eaLnBrk="0" fontAlgn="base" latinLnBrk="0" hangingPunct="0">
              <a:lnSpc>
                <a:spcPct val="100000"/>
              </a:lnSpc>
              <a:spcBef>
                <a:spcPct val="0"/>
              </a:spcBef>
              <a:spcAft>
                <a:spcPct val="0"/>
              </a:spcAft>
              <a:buClrTx/>
              <a:buSzTx/>
              <a:buFontTx/>
              <a:buNone/>
              <a:tabLst/>
              <a:defRPr sz="4400"/>
            </a:lvl1pPr>
          </a:lstStyle>
          <a:p>
            <a:pPr lvl="0"/>
            <a:r>
              <a:rPr lang="it-IT" smtClean="0"/>
              <a:t>Fare clic per modificare lo stile del titolo</a:t>
            </a:r>
            <a:endParaRPr lang="it-IT" dirty="0"/>
          </a:p>
        </p:txBody>
      </p:sp>
      <p:sp>
        <p:nvSpPr>
          <p:cNvPr id="3" name="Segnaposto contenuto 2"/>
          <p:cNvSpPr>
            <a:spLocks noGrp="1"/>
          </p:cNvSpPr>
          <p:nvPr>
            <p:ph idx="1"/>
          </p:nvPr>
        </p:nvSpPr>
        <p:spPr/>
        <p:txBody>
          <a:bodyPr/>
          <a:lstStyle>
            <a:lvl1pPr>
              <a:defRPr sz="3200"/>
            </a:lvl1pPr>
          </a:lstStyle>
          <a:p>
            <a:pPr lvl="0"/>
            <a:endParaRPr lang="it-IT" dirty="0"/>
          </a:p>
        </p:txBody>
      </p:sp>
      <p:sp>
        <p:nvSpPr>
          <p:cNvPr id="4"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a:xfrm>
            <a:off x="3124200" y="6356350"/>
            <a:ext cx="3948113" cy="365125"/>
          </a:xfrm>
        </p:spPr>
        <p:txBody>
          <a:bodyPr/>
          <a:lstStyle>
            <a:lvl1pPr>
              <a:defRPr/>
            </a:lvl1pPr>
          </a:lstStyle>
          <a:p>
            <a:endParaRPr lang="it-IT"/>
          </a:p>
        </p:txBody>
      </p:sp>
      <p:sp>
        <p:nvSpPr>
          <p:cNvPr id="6" name="CasellaDiTesto 5"/>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2013</a:t>
            </a:r>
            <a:endParaRPr lang="it-IT" sz="1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4" name="Titolo 1"/>
          <p:cNvSpPr txBox="1">
            <a:spLocks/>
          </p:cNvSpPr>
          <p:nvPr/>
        </p:nvSpPr>
        <p:spPr bwMode="auto">
          <a:xfrm>
            <a:off x="4386263" y="142875"/>
            <a:ext cx="4614862" cy="274638"/>
          </a:xfrm>
          <a:prstGeom prst="rect">
            <a:avLst/>
          </a:prstGeom>
          <a:noFill/>
          <a:ln w="9525">
            <a:noFill/>
            <a:miter lim="800000"/>
            <a:headEnd/>
            <a:tailEnd/>
          </a:ln>
        </p:spPr>
        <p:txBody>
          <a:bodyPr anchor="ctr"/>
          <a:lstStyle>
            <a:lvl1pPr marL="0" marR="0" indent="0" algn="ctr" defTabSz="914400" rtl="0" eaLnBrk="0" fontAlgn="base" latinLnBrk="0" hangingPunct="0">
              <a:lnSpc>
                <a:spcPct val="100000"/>
              </a:lnSpc>
              <a:spcBef>
                <a:spcPct val="0"/>
              </a:spcBef>
              <a:spcAft>
                <a:spcPct val="0"/>
              </a:spcAft>
              <a:buClrTx/>
              <a:buSzTx/>
              <a:buFontTx/>
              <a:buNone/>
              <a:tabLst/>
              <a:defRPr sz="4400"/>
            </a:lvl1pPr>
          </a:lstStyle>
          <a:p>
            <a:pPr>
              <a:defRPr/>
            </a:pPr>
            <a:r>
              <a:rPr lang="it-IT" sz="1400" smtClean="0">
                <a:solidFill>
                  <a:schemeClr val="bg1">
                    <a:lumMod val="50000"/>
                  </a:schemeClr>
                </a:solidFill>
                <a:latin typeface="Arial" pitchFamily="34" charset="0"/>
                <a:ea typeface="Calibri" pitchFamily="34" charset="0"/>
                <a:cs typeface="Times New Roman" pitchFamily="18" charset="0"/>
              </a:rPr>
              <a:t>Tesi di Dottorato in Direzione Aziendale (XXIII° CICLO)</a:t>
            </a:r>
            <a:endParaRPr lang="it-IT" dirty="0">
              <a:latin typeface="+mj-lt"/>
              <a:ea typeface="+mj-ea"/>
              <a:cs typeface="+mj-cs"/>
            </a:endParaRPr>
          </a:p>
        </p:txBody>
      </p:sp>
      <p:sp>
        <p:nvSpPr>
          <p:cNvPr id="5" name="Segnaposto data 3"/>
          <p:cNvSpPr txBox="1">
            <a:spLocks/>
          </p:cNvSpPr>
          <p:nvPr/>
        </p:nvSpPr>
        <p:spPr>
          <a:xfrm>
            <a:off x="457200" y="6356350"/>
            <a:ext cx="2133600" cy="365125"/>
          </a:xfrm>
          <a:prstGeom prst="rect">
            <a:avLst/>
          </a:prstGeom>
        </p:spPr>
        <p:txBody>
          <a:bodyPr anchor="ctr"/>
          <a:lstStyle>
            <a:lvl1pPr>
              <a:defRPr/>
            </a:lvl1pPr>
          </a:lstStyle>
          <a:p>
            <a:pPr fontAlgn="auto">
              <a:spcBef>
                <a:spcPts val="0"/>
              </a:spcBef>
              <a:spcAft>
                <a:spcPts val="0"/>
              </a:spcAft>
              <a:defRPr/>
            </a:pPr>
            <a:r>
              <a:rPr lang="it-IT" sz="1200" smtClean="0">
                <a:solidFill>
                  <a:schemeClr val="tx1">
                    <a:tint val="75000"/>
                  </a:schemeClr>
                </a:solidFill>
                <a:latin typeface="+mn-lt"/>
                <a:cs typeface="+mn-cs"/>
              </a:rPr>
              <a:t>DIAM Dept. UniCAS</a:t>
            </a:r>
            <a:endParaRPr lang="it-IT" sz="1200" dirty="0">
              <a:solidFill>
                <a:schemeClr val="tx1">
                  <a:tint val="75000"/>
                </a:schemeClr>
              </a:solidFill>
              <a:latin typeface="+mn-lt"/>
              <a:cs typeface="+mn-cs"/>
            </a:endParaRPr>
          </a:p>
        </p:txBody>
      </p:sp>
      <p:sp>
        <p:nvSpPr>
          <p:cNvPr id="6" name="Segnaposto piè di pagina 4"/>
          <p:cNvSpPr txBox="1">
            <a:spLocks/>
          </p:cNvSpPr>
          <p:nvPr/>
        </p:nvSpPr>
        <p:spPr>
          <a:xfrm>
            <a:off x="3124200" y="6356350"/>
            <a:ext cx="3948113" cy="365125"/>
          </a:xfrm>
          <a:prstGeom prst="rect">
            <a:avLst/>
          </a:prstGeom>
        </p:spPr>
        <p:txBody>
          <a:bodyPr anchor="ctr"/>
          <a:lstStyle>
            <a:lvl1pPr>
              <a:defRPr/>
            </a:lvl1pPr>
          </a:lstStyle>
          <a:p>
            <a:pPr algn="ctr" fontAlgn="auto">
              <a:spcBef>
                <a:spcPts val="0"/>
              </a:spcBef>
              <a:spcAft>
                <a:spcPts val="0"/>
              </a:spcAft>
              <a:defRPr/>
            </a:pPr>
            <a:r>
              <a:rPr lang="it-IT" sz="1200" smtClean="0">
                <a:solidFill>
                  <a:schemeClr val="tx1">
                    <a:tint val="75000"/>
                  </a:schemeClr>
                </a:solidFill>
                <a:latin typeface="+mn-lt"/>
                <a:cs typeface="+mn-cs"/>
              </a:rPr>
              <a:t>Luca Carrubbo – Ph.D Candidate in Business Management</a:t>
            </a:r>
            <a:endParaRPr lang="it-IT" sz="1200" dirty="0">
              <a:solidFill>
                <a:schemeClr val="tx1">
                  <a:tint val="75000"/>
                </a:schemeClr>
              </a:solidFill>
              <a:latin typeface="+mn-lt"/>
              <a:cs typeface="+mn-cs"/>
            </a:endParaRPr>
          </a:p>
        </p:txBody>
      </p:sp>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7"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8" name="Segnaposto piè di pagina 4"/>
          <p:cNvSpPr>
            <a:spLocks noGrp="1"/>
          </p:cNvSpPr>
          <p:nvPr>
            <p:ph type="ftr" sz="quarter" idx="11"/>
          </p:nvPr>
        </p:nvSpPr>
        <p:spPr/>
        <p:txBody>
          <a:bodyPr/>
          <a:lstStyle>
            <a:lvl1pPr>
              <a:defRPr/>
            </a:lvl1pPr>
          </a:lstStyle>
          <a:p>
            <a:endParaRPr lang="it-IT"/>
          </a:p>
        </p:txBody>
      </p:sp>
      <p:sp>
        <p:nvSpPr>
          <p:cNvPr id="9"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6" name="Segnaposto piè di pagina 4"/>
          <p:cNvSpPr>
            <a:spLocks noGrp="1"/>
          </p:cNvSpPr>
          <p:nvPr>
            <p:ph type="ftr" sz="quarter" idx="11"/>
          </p:nvPr>
        </p:nvSpPr>
        <p:spPr/>
        <p:txBody>
          <a:bodyPr/>
          <a:lstStyle>
            <a:lvl1pPr>
              <a:defRPr/>
            </a:lvl1pPr>
          </a:lstStyle>
          <a:p>
            <a:endParaRPr lang="it-IT"/>
          </a:p>
        </p:txBody>
      </p:sp>
      <p:sp>
        <p:nvSpPr>
          <p:cNvPr id="7"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8" name="Segnaposto piè di pagina 4"/>
          <p:cNvSpPr>
            <a:spLocks noGrp="1"/>
          </p:cNvSpPr>
          <p:nvPr>
            <p:ph type="ftr" sz="quarter" idx="11"/>
          </p:nvPr>
        </p:nvSpPr>
        <p:spPr/>
        <p:txBody>
          <a:bodyPr/>
          <a:lstStyle>
            <a:lvl1pPr>
              <a:defRPr/>
            </a:lvl1pPr>
          </a:lstStyle>
          <a:p>
            <a:endParaRPr lang="it-IT"/>
          </a:p>
        </p:txBody>
      </p:sp>
      <p:sp>
        <p:nvSpPr>
          <p:cNvPr id="9"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4" name="Segnaposto piè di pagina 4"/>
          <p:cNvSpPr>
            <a:spLocks noGrp="1"/>
          </p:cNvSpPr>
          <p:nvPr>
            <p:ph type="ftr" sz="quarter" idx="11"/>
          </p:nvPr>
        </p:nvSpPr>
        <p:spPr/>
        <p:txBody>
          <a:bodyPr/>
          <a:lstStyle>
            <a:lvl1pPr>
              <a:defRPr/>
            </a:lvl1pPr>
          </a:lstStyle>
          <a:p>
            <a:endParaRPr lang="it-IT"/>
          </a:p>
        </p:txBody>
      </p:sp>
      <p:sp>
        <p:nvSpPr>
          <p:cNvPr id="5"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piè di pagina 4"/>
          <p:cNvSpPr>
            <a:spLocks noGrp="1"/>
          </p:cNvSpPr>
          <p:nvPr>
            <p:ph type="ftr" sz="quarter" idx="10"/>
          </p:nvPr>
        </p:nvSpPr>
        <p:spPr/>
        <p:txBody>
          <a:bodyPr/>
          <a:lstStyle>
            <a:lvl1pPr>
              <a:defRPr/>
            </a:lvl1pPr>
          </a:lstStyle>
          <a:p>
            <a:endParaRPr lang="it-IT"/>
          </a:p>
        </p:txBody>
      </p:sp>
      <p:sp>
        <p:nvSpPr>
          <p:cNvPr id="3" name="Segnaposto numero diapositiva 5"/>
          <p:cNvSpPr>
            <a:spLocks noGrp="1"/>
          </p:cNvSpPr>
          <p:nvPr>
            <p:ph type="sldNum" sz="quarter" idx="11"/>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1"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piè di pagina 4"/>
          <p:cNvSpPr>
            <a:spLocks noGrp="1"/>
          </p:cNvSpPr>
          <p:nvPr>
            <p:ph type="ftr" sz="quarter" idx="10"/>
          </p:nvPr>
        </p:nvSpPr>
        <p:spPr>
          <a:xfrm>
            <a:off x="2571750" y="6072188"/>
            <a:ext cx="2895600" cy="365125"/>
          </a:xfrm>
        </p:spPr>
        <p:txBody>
          <a:bodyPr/>
          <a:lstStyle>
            <a:lvl1pPr>
              <a:defRPr/>
            </a:lvl1pPr>
          </a:lstStyle>
          <a:p>
            <a:endParaRPr lang="it-IT"/>
          </a:p>
        </p:txBody>
      </p:sp>
      <p:sp>
        <p:nvSpPr>
          <p:cNvPr id="6" name="Segnaposto numero diapositiva 5"/>
          <p:cNvSpPr>
            <a:spLocks noGrp="1"/>
          </p:cNvSpPr>
          <p:nvPr>
            <p:ph type="sldNum" sz="quarter" idx="11"/>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1"/>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a:xfrm>
            <a:off x="142875" y="5572125"/>
            <a:ext cx="2133600" cy="365125"/>
          </a:xfrm>
        </p:spPr>
        <p:txBody>
          <a:bodyPr/>
          <a:lstStyle>
            <a:lvl1pPr>
              <a:defRPr/>
            </a:lvl1pPr>
          </a:lstStyle>
          <a:p>
            <a:fld id="{4B6055F8-1D02-4417-9241-55C834FD9970}" type="datetimeFigureOut">
              <a:rPr lang="it-IT" smtClean="0"/>
              <a:pPr/>
              <a:t>22/02/2013</a:t>
            </a:fld>
            <a:endParaRPr lang="it-IT"/>
          </a:p>
        </p:txBody>
      </p:sp>
      <p:sp>
        <p:nvSpPr>
          <p:cNvPr id="6" name="Segnaposto piè di pagina 4"/>
          <p:cNvSpPr>
            <a:spLocks noGrp="1"/>
          </p:cNvSpPr>
          <p:nvPr>
            <p:ph type="ftr" sz="quarter" idx="11"/>
          </p:nvPr>
        </p:nvSpPr>
        <p:spPr/>
        <p:txBody>
          <a:bodyPr/>
          <a:lstStyle>
            <a:lvl1pPr>
              <a:defRPr/>
            </a:lvl1pPr>
          </a:lstStyle>
          <a:p>
            <a:endParaRPr lang="it-IT"/>
          </a:p>
        </p:txBody>
      </p:sp>
      <p:sp>
        <p:nvSpPr>
          <p:cNvPr id="7"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1143000" y="6357938"/>
            <a:ext cx="2133600" cy="365125"/>
          </a:xfrm>
        </p:spPr>
        <p:txBody>
          <a:bodyPr/>
          <a:lstStyle>
            <a:lvl1pPr>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6"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9"/>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9"/>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
        <p:nvSpPr>
          <p:cNvPr id="6" name="Segnaposto numero diapositiva 5"/>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piè di pagina 4"/>
          <p:cNvSpPr>
            <a:spLocks noGrp="1"/>
          </p:cNvSpPr>
          <p:nvPr>
            <p:ph type="ftr" sz="quarter" idx="10"/>
          </p:nvPr>
        </p:nvSpPr>
        <p:spPr/>
        <p:txBody>
          <a:bodyPr/>
          <a:lstStyle>
            <a:lvl1pPr>
              <a:defRPr/>
            </a:lvl1pPr>
          </a:lstStyle>
          <a:p>
            <a:endParaRPr lang="it-IT"/>
          </a:p>
        </p:txBody>
      </p:sp>
      <p:sp>
        <p:nvSpPr>
          <p:cNvPr id="5" name="Segnaposto numero diapositiva 5"/>
          <p:cNvSpPr>
            <a:spLocks noGrp="1"/>
          </p:cNvSpPr>
          <p:nvPr>
            <p:ph type="sldNum" sz="quarter" idx="11"/>
          </p:nvPr>
        </p:nvSpPr>
        <p:spPr/>
        <p:txBody>
          <a:bodyPr/>
          <a:lstStyle>
            <a:lvl1pPr>
              <a:defRPr/>
            </a:lvl1pPr>
          </a:lstStyle>
          <a:p>
            <a:fld id="{B007B441-5312-499D-93C3-6E37886527FA}" type="slidenum">
              <a:rPr lang="it-IT" smtClean="0"/>
              <a:pPr/>
              <a:t>‹N›</a:t>
            </a:fld>
            <a:endParaRPr lang="it-IT"/>
          </a:p>
        </p:txBody>
      </p:sp>
      <p:sp>
        <p:nvSpPr>
          <p:cNvPr id="6" name="CasellaDiTesto 5"/>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a:t>
            </a:r>
            <a:r>
              <a:rPr lang="it-IT" sz="1400" smtClean="0"/>
              <a:t>Brno 2013</a:t>
            </a:r>
            <a:endParaRPr lang="it-IT" sz="14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1_Titolo e contenuto">
    <p:spTree>
      <p:nvGrpSpPr>
        <p:cNvPr id="1" name=""/>
        <p:cNvGrpSpPr/>
        <p:nvPr/>
      </p:nvGrpSpPr>
      <p:grpSpPr>
        <a:xfrm>
          <a:off x="0" y="0"/>
          <a:ext cx="0" cy="0"/>
          <a:chOff x="0" y="0"/>
          <a:chExt cx="0" cy="0"/>
        </a:xfrm>
      </p:grpSpPr>
      <p:sp>
        <p:nvSpPr>
          <p:cNvPr id="8" name="Segnaposto contenuto 7"/>
          <p:cNvSpPr>
            <a:spLocks noGrp="1"/>
          </p:cNvSpPr>
          <p:nvPr>
            <p:ph sz="quarter" idx="1"/>
          </p:nvPr>
        </p:nvSpPr>
        <p:spPr>
          <a:xfrm>
            <a:off x="612648" y="1600200"/>
            <a:ext cx="8153400" cy="4495800"/>
          </a:xfrm>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3" name="Segnaposto data 13"/>
          <p:cNvSpPr>
            <a:spLocks noGrp="1"/>
          </p:cNvSpPr>
          <p:nvPr>
            <p:ph type="dt" sz="half" idx="10"/>
          </p:nvPr>
        </p:nvSpPr>
        <p:spPr/>
        <p:txBody>
          <a:bodyPr/>
          <a:lstStyle>
            <a:lvl1pPr>
              <a:defRPr/>
            </a:lvl1pPr>
          </a:lstStyle>
          <a:p>
            <a:fld id="{4B6055F8-1D02-4417-9241-55C834FD9970}" type="datetimeFigureOut">
              <a:rPr lang="it-IT" smtClean="0"/>
              <a:pPr/>
              <a:t>22/02/2013</a:t>
            </a:fld>
            <a:endParaRPr lang="it-IT"/>
          </a:p>
        </p:txBody>
      </p:sp>
      <p:sp>
        <p:nvSpPr>
          <p:cNvPr id="4" name="Segnaposto piè di pagina 2"/>
          <p:cNvSpPr>
            <a:spLocks noGrp="1"/>
          </p:cNvSpPr>
          <p:nvPr>
            <p:ph type="ftr" sz="quarter" idx="11"/>
          </p:nvPr>
        </p:nvSpPr>
        <p:spPr/>
        <p:txBody>
          <a:bodyPr/>
          <a:lstStyle>
            <a:lvl1pPr>
              <a:defRPr/>
            </a:lvl1pPr>
          </a:lstStyle>
          <a:p>
            <a:endParaRPr lang="it-IT"/>
          </a:p>
        </p:txBody>
      </p:sp>
      <p:sp>
        <p:nvSpPr>
          <p:cNvPr id="5" name="Segnaposto numero diapositiva 22"/>
          <p:cNvSpPr>
            <a:spLocks noGrp="1"/>
          </p:cNvSpPr>
          <p:nvPr>
            <p:ph type="sldNum" sz="quarter" idx="12"/>
          </p:nvPr>
        </p:nvSpPr>
        <p:spPr/>
        <p:txBody>
          <a:bodyPr/>
          <a:lstStyle>
            <a:lvl1pPr>
              <a:defRPr/>
            </a:lvl1pPr>
          </a:lstStyle>
          <a:p>
            <a:fld id="{B007B441-5312-499D-93C3-6E37886527FA}" type="slidenum">
              <a:rPr lang="it-IT" smtClean="0"/>
              <a:pPr/>
              <a:t>‹N›</a:t>
            </a:fld>
            <a:endParaRPr lang="it-I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7_Titolo e contenuto">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5_Titolo e contenuto">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slideLayout" Target="../slideLayouts/slideLayout23.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2.xml"/><Relationship Id="rId7" Type="http://schemas.openxmlformats.org/officeDocument/2006/relationships/image" Target="../media/image15.png"/><Relationship Id="rId2" Type="http://schemas.openxmlformats.org/officeDocument/2006/relationships/slideLayout" Target="../slideLayouts/slideLayout13.xml"/><Relationship Id="rId1" Type="http://schemas.openxmlformats.org/officeDocument/2006/relationships/themeOverride" Target="../theme/themeOverride10.xml"/><Relationship Id="rId6" Type="http://schemas.openxmlformats.org/officeDocument/2006/relationships/image" Target="../media/image6.png"/><Relationship Id="rId5" Type="http://schemas.openxmlformats.org/officeDocument/2006/relationships/image" Target="../media/image14.png"/><Relationship Id="rId4" Type="http://schemas.openxmlformats.org/officeDocument/2006/relationships/image" Target="../media/image13.wmf"/><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slideLayout" Target="../slideLayouts/slideLayout13.xml"/><Relationship Id="rId1" Type="http://schemas.openxmlformats.org/officeDocument/2006/relationships/themeOverride" Target="../theme/themeOverride2.xml"/><Relationship Id="rId6" Type="http://schemas.openxmlformats.org/officeDocument/2006/relationships/image" Target="../media/image5.jpeg"/><Relationship Id="rId5" Type="http://schemas.openxmlformats.org/officeDocument/2006/relationships/image" Target="../media/image4.emf"/><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3.xml"/><Relationship Id="rId1" Type="http://schemas.openxmlformats.org/officeDocument/2006/relationships/themeOverride" Target="../theme/themeOverride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rot="20861221">
            <a:off x="751160" y="612583"/>
            <a:ext cx="2703938" cy="2646878"/>
          </a:xfrm>
          <a:prstGeom prst="rect">
            <a:avLst/>
          </a:prstGeom>
          <a:noFill/>
          <a:ln w="9525">
            <a:noFill/>
            <a:miter lim="800000"/>
            <a:headEnd/>
            <a:tailEnd/>
          </a:ln>
          <a:effectLst/>
        </p:spPr>
        <p:txBody>
          <a:bodyPr anchor="ctr">
            <a:spAutoFit/>
          </a:bodyPr>
          <a:lstStyle/>
          <a:p>
            <a:pPr fontAlgn="auto">
              <a:spcBef>
                <a:spcPts val="0"/>
              </a:spcBef>
              <a:spcAft>
                <a:spcPts val="0"/>
              </a:spcAft>
              <a:tabLst>
                <a:tab pos="3060700" algn="ctr"/>
                <a:tab pos="6119813" algn="r"/>
              </a:tabLst>
              <a:defRPr/>
            </a:pPr>
            <a:r>
              <a:rPr lang="it-IT" sz="166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1</a:t>
            </a:r>
            <a:r>
              <a:rPr lang="it-IT" sz="88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a</a:t>
            </a:r>
            <a:r>
              <a:rPr lang="it-IT" sz="166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a:t>
            </a:r>
            <a:endParaRPr lang="it-IT" sz="66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endParaRPr>
          </a:p>
        </p:txBody>
      </p:sp>
      <p:sp>
        <p:nvSpPr>
          <p:cNvPr id="7" name="Rectangle 1"/>
          <p:cNvSpPr>
            <a:spLocks noChangeArrowheads="1"/>
          </p:cNvSpPr>
          <p:nvPr/>
        </p:nvSpPr>
        <p:spPr bwMode="auto">
          <a:xfrm>
            <a:off x="827584" y="3245376"/>
            <a:ext cx="8316416" cy="1138773"/>
          </a:xfrm>
          <a:prstGeom prst="rect">
            <a:avLst/>
          </a:prstGeom>
          <a:noFill/>
          <a:ln w="9525">
            <a:noFill/>
            <a:miter lim="800000"/>
            <a:headEnd/>
            <a:tailEnd/>
          </a:ln>
          <a:effectLst/>
        </p:spPr>
        <p:txBody>
          <a:bodyPr wrap="square" anchor="ctr">
            <a:spAutoFit/>
          </a:bodyPr>
          <a:lstStyle/>
          <a:p>
            <a:pPr fontAlgn="auto">
              <a:spcBef>
                <a:spcPts val="0"/>
              </a:spcBef>
              <a:spcAft>
                <a:spcPts val="0"/>
              </a:spcAft>
              <a:tabLst>
                <a:tab pos="3060700" algn="ctr"/>
                <a:tab pos="6119813" algn="r"/>
              </a:tabLst>
              <a:defRPr/>
            </a:pPr>
            <a:r>
              <a:rPr lang="en-US" sz="3200" b="1" dirty="0">
                <a:solidFill>
                  <a:schemeClr val="bg1">
                    <a:lumMod val="50000"/>
                  </a:schemeClr>
                </a:solidFill>
                <a:latin typeface="Arial" pitchFamily="34" charset="0"/>
                <a:ea typeface="Calibri" pitchFamily="34" charset="0"/>
                <a:cs typeface="Times New Roman" pitchFamily="18" charset="0"/>
              </a:rPr>
              <a:t>Service-oriented </a:t>
            </a:r>
            <a:r>
              <a:rPr lang="en-US" sz="3200" b="1" dirty="0" smtClean="0">
                <a:solidFill>
                  <a:schemeClr val="bg1">
                    <a:lumMod val="50000"/>
                  </a:schemeClr>
                </a:solidFill>
                <a:latin typeface="Arial" pitchFamily="34" charset="0"/>
                <a:ea typeface="Calibri" pitchFamily="34" charset="0"/>
                <a:cs typeface="Times New Roman" pitchFamily="18" charset="0"/>
              </a:rPr>
              <a:t>new economy </a:t>
            </a:r>
            <a:r>
              <a:rPr lang="en-US" sz="3200" b="1" dirty="0">
                <a:solidFill>
                  <a:schemeClr val="bg1">
                    <a:lumMod val="50000"/>
                  </a:schemeClr>
                </a:solidFill>
                <a:latin typeface="Arial" pitchFamily="34" charset="0"/>
                <a:ea typeface="Calibri" pitchFamily="34" charset="0"/>
                <a:cs typeface="Times New Roman" pitchFamily="18" charset="0"/>
              </a:rPr>
              <a:t>paradigm </a:t>
            </a:r>
            <a:r>
              <a:rPr lang="en-US" sz="3600" i="1" dirty="0">
                <a:solidFill>
                  <a:schemeClr val="bg1">
                    <a:lumMod val="50000"/>
                  </a:schemeClr>
                </a:solidFill>
                <a:latin typeface="Arial" pitchFamily="34" charset="0"/>
                <a:ea typeface="Calibri" pitchFamily="34" charset="0"/>
                <a:cs typeface="Times New Roman" pitchFamily="18" charset="0"/>
              </a:rPr>
              <a:t>(</a:t>
            </a:r>
            <a:r>
              <a:rPr lang="en-US" sz="3600" i="1" dirty="0" smtClean="0">
                <a:solidFill>
                  <a:schemeClr val="bg1">
                    <a:lumMod val="50000"/>
                  </a:schemeClr>
                </a:solidFill>
                <a:latin typeface="Arial" pitchFamily="34" charset="0"/>
                <a:ea typeface="Calibri" pitchFamily="34" charset="0"/>
                <a:cs typeface="Times New Roman" pitchFamily="18" charset="0"/>
              </a:rPr>
              <a:t>change </a:t>
            </a:r>
            <a:r>
              <a:rPr lang="en-US" sz="3600" i="1" dirty="0">
                <a:solidFill>
                  <a:schemeClr val="bg1">
                    <a:lumMod val="50000"/>
                  </a:schemeClr>
                </a:solidFill>
                <a:latin typeface="Arial" pitchFamily="34" charset="0"/>
                <a:ea typeface="Calibri" pitchFamily="34" charset="0"/>
                <a:cs typeface="Times New Roman" pitchFamily="18" charset="0"/>
              </a:rPr>
              <a:t>in perspective)</a:t>
            </a:r>
          </a:p>
        </p:txBody>
      </p:sp>
      <p:sp>
        <p:nvSpPr>
          <p:cNvPr id="4" name="Figura a mano libera 3"/>
          <p:cNvSpPr/>
          <p:nvPr/>
        </p:nvSpPr>
        <p:spPr>
          <a:xfrm>
            <a:off x="4521200" y="4262438"/>
            <a:ext cx="4692650" cy="2446337"/>
          </a:xfrm>
          <a:custGeom>
            <a:avLst/>
            <a:gdLst>
              <a:gd name="connsiteX0" fmla="*/ 41413 w 4692926"/>
              <a:gd name="connsiteY0" fmla="*/ 2387047 h 2445854"/>
              <a:gd name="connsiteX1" fmla="*/ 180561 w 4692926"/>
              <a:gd name="connsiteY1" fmla="*/ 2178326 h 2445854"/>
              <a:gd name="connsiteX2" fmla="*/ 1373256 w 4692926"/>
              <a:gd name="connsiteY2" fmla="*/ 429039 h 2445854"/>
              <a:gd name="connsiteX3" fmla="*/ 1750943 w 4692926"/>
              <a:gd name="connsiteY3" fmla="*/ 1313621 h 2445854"/>
              <a:gd name="connsiteX4" fmla="*/ 4036943 w 4692926"/>
              <a:gd name="connsiteY4" fmla="*/ 200439 h 2445854"/>
              <a:gd name="connsiteX5" fmla="*/ 4692926 w 4692926"/>
              <a:gd name="connsiteY5" fmla="*/ 110986 h 2445854"/>
              <a:gd name="connsiteX6" fmla="*/ 4692926 w 4692926"/>
              <a:gd name="connsiteY6" fmla="*/ 110986 h 2445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926" h="2445854">
                <a:moveTo>
                  <a:pt x="41413" y="2387047"/>
                </a:moveTo>
                <a:cubicBezTo>
                  <a:pt x="0" y="2445854"/>
                  <a:pt x="180561" y="2178326"/>
                  <a:pt x="180561" y="2178326"/>
                </a:cubicBezTo>
                <a:cubicBezTo>
                  <a:pt x="402535" y="1851991"/>
                  <a:pt x="1111526" y="573157"/>
                  <a:pt x="1373256" y="429039"/>
                </a:cubicBezTo>
                <a:cubicBezTo>
                  <a:pt x="1634986" y="284921"/>
                  <a:pt x="1306995" y="1351721"/>
                  <a:pt x="1750943" y="1313621"/>
                </a:cubicBezTo>
                <a:cubicBezTo>
                  <a:pt x="2194891" y="1275521"/>
                  <a:pt x="3546613" y="400878"/>
                  <a:pt x="4036943" y="200439"/>
                </a:cubicBezTo>
                <a:cubicBezTo>
                  <a:pt x="4527273" y="0"/>
                  <a:pt x="4692926" y="110986"/>
                  <a:pt x="4692926" y="110986"/>
                </a:cubicBezTo>
                <a:lnTo>
                  <a:pt x="4692926" y="110986"/>
                </a:lnTo>
              </a:path>
            </a:pathLst>
          </a:custGeom>
        </p:spPr>
        <p:style>
          <a:lnRef idx="3">
            <a:schemeClr val="accent2"/>
          </a:lnRef>
          <a:fillRef idx="0">
            <a:schemeClr val="accent2"/>
          </a:fillRef>
          <a:effectRef idx="2">
            <a:schemeClr val="accent2"/>
          </a:effectRef>
          <a:fontRef idx="minor">
            <a:schemeClr val="tx1"/>
          </a:fontRef>
        </p:style>
        <p:txBody>
          <a:bodyPr anchor="ctr"/>
          <a:lstStyle/>
          <a:p>
            <a:pPr algn="ctr">
              <a:defRPr/>
            </a:pPr>
            <a:endParaRPr lang="it-IT"/>
          </a:p>
        </p:txBody>
      </p:sp>
      <p:sp>
        <p:nvSpPr>
          <p:cNvPr id="57349" name="AutoShape 6" descr="data:image/jpeg;base64,/9j/4AAQSkZJRgABAQAAAQABAAD/2wCEAAkGBhEQDxQUEhQVFRQVFRUVFhcUFRQVFRUXFhgVFxUcFBYXGycgFxwlGRYXIS8hIygpLDAsGh40NTIqNiYrLSkBCQoKDgwOGg8PGiwkHyU2LCwuLDUsLCkqMC0sLCosLCwpKSwsLDUsLCwqLCwsLCwsLCwsLCwpKSksLCwsKSwsLP/AABEIAOEA4QMBIgACEQEDEQH/xAAcAAABBQEBAQAAAAAAAAAAAAAAAQMGBwgFBAL/xABFEAACAQMDAgQCBwUGBAQHAAABAgMABBEFEiEGMQcTIkFRYRQyMzVxcrIjQoGxszZ0dYORtBVSodFTYoKSFiQ0Q0Rjk//EABoBAAMBAQEBAAAAAAAAAAAAAAACAwQBBQb/xAAwEQACAQIFAgQFBAMBAAAAAAAAAQIDEQQSITFBBTIiUWFxE0KBkfChscHhI9HxM//aAAwDAQACEQMRAD8AvGiiigAooooAKKKKACikzRmgBaM1H+rOtLfTYw8yytuyF8uMsCw7Av8AVUn2yfY/Cm+luom1S0eVB5CszpGVkSSVQMjc6lNsb++07uMHsRT5JZc1tBcyvYkTyBQSSAACSTwAByST7VxputNPRSxu7fAGTiaNjj5BSSfwAqP9G6VINQ1D6RPJc+SY7eMzAErHJGkzDA9PO5FOFGdgPyEU6/0i0stasZTEkVu+DN6P2J2HB9AG3O3bkAfA1WFKMpZb/YSU2lcnMfijpjzxwpPvaUhVKq2wEnADMQAuTXu6i6rSwIMsM5hxlpo0DxxnnhwDuHbvjHI5qIdQdf6ZO1pbRbZU+k2+cRyKsaqTsMJG3DBxGMYxtZhXd8Wbto9HuMAHf5cZzns7qpIx74Nd+Es0VZq/mGbRu58SeLFgsSysLkRscK5tpgjHnhXIwx4PY+x+FSjStWhuollgdZI2zhl7cHBHxBz7GqmXru0t9HjsVinlnktwgR4ioLTqSGGR613t6doJPpxnvUv8J+nLixsClxlXeVnEZIPljCqBwSOdu7j/AJq7VpRjG+2unqgjNt2JfeX8UKb5XSNcgbnZUXJ7epiBT2apCweC56iuI9Vw/qkigWQ4QHePJUbTgZjOR8Wb4mp90x0WbLULmSL9naOkYjiVmK7zgyttJwpGwAccg9xjFLOkoLV62v6fQ7GbZMc0tVredeXlnqpsiqXvmEMgjAgljDZbZySjlY1JGSM5GWHYS+Dq+38yOKY/R7iRQywTFQ/LFF5UlCSwOAGyfhSSpSVn5jKaZ26KTNLUhgooooAKKKKACiiigAooooAKKKKACiiigApM0McCoPeeL+nRXTQMzkKQplVd0e7OGGQc+n3IBHfGcU8YSn2q5xyS3O11L1nb2JRHzJNIyKkMWGlbedoO32Hfk98YGTUL8VIdYFvNIkyC1Dcpbq6yrGCx3yuecD07tpxxnGM09qnSmmajE8unTIbzP0hHSbdJv42LIrtujUkAAEDaew4IMl6R6hXUrV450KzxjybqJ0K4cghuDn0tyRzV42p2kltvck7y0f0G+kDZ3+kRIsUYhaPy3hGNqMv114993qB4PIb3qCmK46YuywDTafOwycDcp5xk+0ijOPZwD2P1XOlL7/gOqS2Nw+LebDxyMwVFyDtZsk4BxsOT3UHsc1Zt7a22pWjIWWaCUY3RuGU7W4KupIyrr/Ar8qZv4UmnrCX590cXiXqiL+GWrC6n1OYMGV7sbGAxmNUCR8YH7ir35+Ncrx1hKw2k42sIpmGxgSGLKHGR7r+xII/81SDw56Kk0tblHdXV5g0ZGQSgUAbx7H5D4V2NU6OsrqQyXECSvtC5ky2FGeFBOF7nOO9JnjCtmW39DZW4We5wuoOu9JaExyTxSsAsoSNnYF4yJIwHjBAO9B78e9RLrbruK60SKJy30qZIZGXYcApIN7Ej0gMUcgD/AKVa9votvGwaOGJGHZkjRSPbggZ7V7MVyNSEGmk9Nd/6OuMmtyoL3ToNX0iA2rE3ljBDwA6sMKAyfV9RJiYptPcDtuOevoPiih0eSWQg3VvEA6Px5jcJG4y3rDMVzg5zngZXNkYpi9sIpozHKiyIw5VwGU/wNDqxas1pe/8As4oNapkA6r6ftNT0oXkhijn+jpJ54OEDBMlHOTldxK4OSOO5GKe8HdXkfSS1w2Ehd0R3JA8pVVuWY42qSy5HAC49jXSl8K9MYMPJdUZgxjSedI9wAAPlq+3PA5xTXVHSl21q1tpzwQQNEUaMxlT3Yt5brkDeG2tuBxjg8mnzxlH4d+eeP3OZWnmIz4ZWpv8AVLzUnGUDskJOcgnGMKSdpEW3Pw38e+O11x0vpsEF3eXSNNI+Cu99rBgAsUcJQDaMgexOM5yBinPDxhp1i0N2n0VoZDvkmZFhlMpYq0c3CtwMYySMKD7VHOrdUGuanBp9u2beNvMmkjdSrgAFipAOdoJUHkFnzjC5p9ZVW1pFc+iF0UNd/wCTzdM9R6xY6al7LtubTOCkrETKmdiushGdpfGM7uDn3yLc0jUfpFvHNsaPzEV9jjDruGQGHxpmbQbd7YW7IDCAgCcgYjZWUHHcZUZ+Pv3pNa6htrKPfcSpGvtuPqb8qjlj+APxrPUmqj0jqUisu7OnRUR6O8QU1SeZYYXWKJVIkfjczFhjaBheADyc9+KltTlFxdpDppq6FooopToUUUUAFFFFABRRRQAUhNGahepeIka6tDZI0W0kieRyeHIbZEmOA+7bnPHOO9NGDlscbS3Ofb+J9vd6otqpT6IySRl5ACtxIcKqrkY2fWHP1ifwDOdfeHUUsSTWsEXnW+0+XgJHNEvJjcLjPyOR7jPNSXXej7S8t/JliUKA3llAFaIt3MZA9JzyfY+4NRbpnVbvTLqLT79xLHMWFpcbuTg8RybjkE+nHc5YKC3G3RFrup6NceZJriRxtM8NNN1O2iubGWS3b07lDmbypF5YHeQ6uCRzuAwAQOc0zYdCaxpd6tzAReD6sgEpV5EII2v5pHYBSDuODt4IBrsJ0peDWbo2TSWlu6oZpWRHEkjAsfoyuMd25P7pDfEKLGUiNAGbgADc5GTge59yaedeUdL3T4ev6/2cVNPixG77oSG8u/pN4WlUIFit3CiKIFRv3bftGLZOScdu+1SJLbWyRqFRVRR2VQFUe/AHahLlG4DKT8iDTmayOTejLJJC0V8vIAMkgD4k4FfCXSE4DKT8AwJpTo7RSZpaACiiigAopuSdV+sQM/EgfzpY5VYZUg/gQf5UAfM9urqVdQynuGAIP4g8Gozp/h7BaXgubRmgBBWWFcNFKuGwAG5jIbacg49PYZJqV028yr3IH4kD+dMpNaI40mV9qvXOoPdpYQ2yW1zID+1mkDxhcE74MY80gBj+KkFTg4iV/p3/AAt5ZNUha6uHR/otyzNNBvUEojxtgqd3q5zwTjHqzdDJFKVPodozuU8MUYgrkfA4Zh/E1VPjLLqBiWKRI/orXAKSx7sgYAjWZWztYFm9QODjsPfXQmnJQSsufP7/AMEai0ud/wAFdE8jTBIRhp3ZwSCGMa4SPdnuPSzAjjDirAzXO0sQ28cNsGjDLCNqAgEqgVWZUznbkjn5iqsgspNX168jmupYo4CyqkMjIzLGfLGzJIGD6mODy3tniVvizlJuy3HvkSRcuaKgPQ9/PbX8+mzT/SBFGssMmQWWPOCkx7hxuXuTxjGBip6KlOOV2HTuhaKKKQ6FFFFABRRRQAhXNQfqHwlsZ7UxwRrBKOUlGWYnniViS0gOeckn3qYX2oRQRmSaRI0GMs7BVGTgZJ47mm9N1aC5QvBLHKobaWjdXAYAEglffDA4+Yp4SnDxRFaT0ZWOgeId1pkos9XRgAoEcwG9iucZcgnzVx+8vqG3BBJr1NrDa7qluLZT9EsZlmecgjfIvKqoOMAkAYIzgk8YANialo1vcqFnijlUHIEiK4B+WRxTtlYRQIEiRI0HZUUKo9uw/AVZ1YdyjaX6fYRQe19B7tWZevOrJtQu5C7Hykdlij/cVVJAOOxY9y3z9hgDSmofYyfkf9JrIydh+A/lWrp8E25PgjiZNJI9OnajLbSCSB2ikXOGTg89x8x8jxWnejtfN9YQ3BXaXU7hnPqRmRsHA4JUkfjWWq0f4S/ctt/m/wBeWq9QisqlyJhm7tFR+KPVk15fSxbiIIXaJEB9JKHDM2OGJZcjPYbfmTEbO6eGRZImMbryrIdrD24I7cGi7+0f87fqNNVupwjGCikQlJuVzTfh51I1/p8Uz/aDMch4G504LDGBzweBwSR7VJaqHwC1QYurckZykygtyQfQ+F+AITJHu4+VW9Xz9eGSo4no05ZophXO6h1hbS0mnbGIo2bBzgkD0jgEjLYGce9dCq/8bdT8rS9gJBnlSPg49IzI2R7ghMfxFLSjnmojSeVNlIa7rs99M0tw29mJIH7qD/ljX90YAH8OcnmvT0r1ZPps4lhPp/fjJOyRTjIYDseBhu4wO/Y8akNfSOnFxy20PLUne9zWf/F4/ov0kkrH5XnEkHITZvyQMn6vsM1mPqbqifUJzLO3f6sYJ2RjnAUH4ZPPc5Pxq/7z+z7/AOHN/tjWajXm4CEbyZpxMnoj36Drc1lOs0DbWUjIBIVwCG2SbSMqcDIrTenXMWoWMbsgaO4iVijgEEOMkMD3rKorT3h590WX93j/AJUdQivDLkMM3qiHWJTQ9Sne93mG5wLe5O+QIq72MLhR6ccYwOeMcZxyOndWW76raa13GFw+8hWUFBbhSXGMhTMqn1YydvvVx3ljHMhSVFdGGCrqGUg8cg0zpui29qpEEMcQJyRGipk/PA5rGqys21q1b0NDpvTyFs9IgheR4okR5W3SMqgGRuTlyO5yT/qa9lVZqnjO8OoPbi2UxpP5JfzCGOGCMcbcd84GatIVGdOULOXI8ZJ7C0UUVMYKKKKACvJPqkSTRws2JJVkZFwx3CPbv5AwMb17kZzxmvVUE6n6TvbzUBNDcNai3iRYXyHEjOzNN6Aw2jARSGGGwO4GKeEVJ2bsLJtbHa666WOpWZgEgjO9HDFdwyp7EZHsTXi8O+hG0qKVWl81pXU5AKqFUYGFJPOS2Tnn0/CvH/8AEGr2P/1lvHcxZUedasEYAnb64nxlsAt6cD1AZr1aJ4n2t7cQQ2yyO0gdpNw8vyVRc5bdw5JKjCE9yc8Va1RQcVrHcS8c13uTGiiisxU8+ofYyfkf9JrIydh+A/lWudQ+xk/I/wCk1kZOw/Afyr1unfN9DHiuBa0f4S/ctt/m/wBeas4Vo/wl+5bb/N/rzU/UOxe4mG7mZ1u/tH/O36jTVO3f2j/nb9RpqvQj2ozPcmXhLqpg1aEZOJg0LAAHO4blznsN6qcjnj8a0aKyPY3ZhlSRRkxurgZIyUIYDI+OMVrO0uVljV0IZXVWUqcgqwBBB9wQa8fqELTUvM3YZ+FodqjfHfVd97DCCMQxFjwQQ0pGQSeCNsaHj5/wvI1mHxB1Ez6rdOc8TNGAxzgRHy8D4DKk4+dJgIXq38hsQ7QsR6kNLSGvdPONLXn9n3/w5v8AbGs1GtK3n9n3/wAOb/bGs1GvNwHze5qxPACtPeHf3RZf3eP9NZhFae8O/uiy/u8f6a51Htidwu7JFQaKK8c3HKl6Xs3m85raAy7g3mGJC+4Ywd2M5GBz8q6EtwiDLsqjtliAP+v4VHtY6pnW9WztrfzZPLSV3eRY4o42k2En95jgNwOe3B5xBPE+B77W7OxO7y9qMdpz9dn3ttPGVSM8/DNXhTc2lJ6b/QnKSS0LdhuEcZRgw+KkEf6inKq5NBTQL+2eCRvot030eZJXHpduY3GMA8j/AJTjkZ9Yq0aScVHZ3Q0XfcKKKKmMIaqjxA0LVUkNzbXtzJbuwLJCzboY8A5RI2VZVAz2we2SclhN+vLl006cRI0kkiGFFVWYlpf2Y+r2+sTk8cc1BbPUepbKKJDaxyxxgRhVCM5VVIXcYn4wAOcew+NasOmvEmvZ2JVGno7jXTfhZaahAlw19PcI+WccLl+SwbcWKsCcnOf9Dmp10p4e2emu7wBy7qFJkfdgA5wMAAZOP9KqG91nUbO8NzFYtZuVdpVVJmhkDclpEPpXBBPBHYHj3vLpzVWurOGdk8syxq5Tn0kjtyBVMT8RLWWj9v4Fp5W9tTpUUUVhLnn1D7GT8j/pNZGTsPwH8q1zqH2Mn5H/AEmsjJ2H4D+Vet075voY8VwLWj/CX7ltv83+vNWcK0f4S/ctt/m/15qfqHYvcTDdzM63f2j/AJ2/Uaap27+0f87fqNNV6Ee1GZ7hWkfCnVDcaTASSTGDCSQB9mdq4x3ATaM9+OazdVw+AeqDF1bkjOUmUZ9RBGx8D4DEf8XrFj4XpX8jRh5WlYs/XtTFrazTHH7ONnG44BKglQT82wP41lAsTye9aD8Z9TMOlMoyDPIkXABGOXYNnsCsbDjnOPxrPdT6fC0XIbEvVIKQ0tIa9MyGlrz+z7/4c3+2NZqNaVvP7Pv/AIc3+2NZqNebgPm9zVieAFae8O/uiy/u8f6azCK094d/dFl/d4/01zqPbE7hd2SKg0UV45uIb1joV4LmK+0/yzcRoYXjcKBNE7K2N5IwVIyOR74P7rcPpbpPUptX/wCIagEjKKyoiurZyhjUKFLBUAZyfUDu9uTU46qsDPY3Easys0ThWUsGVgMqRsIJ5A4zz2OQcVWmh6z1JqUKNCYYYiSBKVRSdm5SGDb2I3AjIT6w7jmtdJuUGrpcXe9iMklLkm+sdE2Uk8l5cLJK6hXAMj7Y/KGR5SqQBkjOCSCfxNd/StSW5t4pkBCSxpKoYAMFdQw3AEjOD8TVat4S312Va/1F35csib2Cls/ZlyFUHjgIB7DsDUx6C0iazshbzAfsZJUjYEHzI97MjkAnbkMfT7YFJUSyrxXa/NBot32sSOlpKKzlCPdc9Stp1qLgDcFmhVxjJMbMA+3kerbnGTjOM07031pZagubeUFsZMbemRfxU9+x5GR869msQ27oguNu3zoim8lR5qsGiwcjncBge54qqvESxsDrai5YQxm0Z5HiAV/N3SbCQoJZyAvBGTgfKtFKEZrK738/6JzbjqW5qNilxDJC+dkqPG2Dg7XUq2D7HBpyztlijSNc7UVUGeThQAMn8BVMaD4i36TmKzE+owgjHnx4mUZPBlRm7qpIaTByTxxirns5WeNGZSjMqkqTkqSASpPvg8UtWlKno/z6HYyUth6iiiojnn1D7GT8j/pNZGTsPwH8q1zqH2Mn5H/SayMnYfgP5V63Tvm+hjxXAtaP8JfuW2/zf681ZwrR/hL9y23+b/Xmp+odi9xMN3Mzrd/aP+dv1Gmqdu/tH/O36jTVehHtRme4VMvCTVDBq0IycTB4WAAOdw3LnPYBlU8c8VDafsbswypIoBMbpIAc4JRgwBx7EjFLVjng4jQdpJllePOqB7q3gGD5UbOcdwZCBhv/AExgj8TVXVIOvtcF5qU8yMWTdsjPH1EAUYx7EhiM84I/Co/U8PDJTSGqyzSbCkNLSGtBI0tef2ff/Dm/2xrNRrSt5/Z9/wDDm/2xrNRrzcB83uasTwArT3h390WX93j/AE1mEVp7w7+6LL+7x/prnUe2J3C7skVFFFeObhDUH6F6gubst5UMEdjDJJCuXk88hAdmF9S5yUzk+5xmpwap+/03WLGS4h0zbLazTSEGLYzwO/DqSWzGy8cnPYHjkC9KKldaX9Sc21Zj+r9Y6nqOoyW2lMI0g3hnPlEPtYKWLMrALu+qByRk/ELKugOqLm5M9veoEurZlEgXsyuCUPGQOB7E5GDxmvD0P0lcaTYOwiWe8lZWdBIqcZAC+awIO0FmPsTnHxPs6L06/wDpl3dXyRxmZYI0RHD7Vi3+4zxl88nOSfbFUqODi1FKy2fLYsc17u/8ExzRRRWMsRPxL0ya5sVit8+a1xb7Su70YkB3kryoXG7I7YriaD4IWcPNy7XLZ7cxR45A9KsSeCO7dx7dqmXVWrvaWU86J5jRIWC889u+OcDufkD271zOmNZvXtjc3wt4ovK81RF5hYJguWkYsQBswcDJ59sYOmE6kYeF2X6k3GLlqSKzsIoUCRIkaDJCxqqKMnJ9KgDuafqlOnINW1tprpL17dUcrEgdtu8YkVCqFRtAdQXZWJz9U9hY/QGuyXdipmIM8TyQTYIP7SJtpJwAORtbjj1VyrSyc3fIRnfgklFFFQKHn1D7GT8j/pNZGTsPwH8q1zqH2Mn5H/SayMnYfgP5V63Tvm+hjxXAtaP8JfuW2/zf681ZwrR/hL9y23+b/Xmp+odi9xMN3Mzrd/aP+dv1Gmqdu/tH/O36jTVehHtRme4UV3+odOK2mnzYO2W3dM8YzFPLwPfs4P8AEVwK5CWZXOyVmFFFdrpLTfPnfIysdvcytldw9EMm3PsvqK4J98e9dlLKm2CV3Y4tIaWkNMcNLXn9n3/w5v8AbGs1GtK3n9n3/wAOb/bGs1GvNwHze5pxPACtPeHf3RZf3eP9NZhFae8O/uiy/u8f6a51Htidwu7JFRRRXjm4blfapJzgAngEnj4Ack1V/S1vrsUUs8cduVnmlnEM4eOUmVl9fGNnAztYg49s4qx9Y1NbW2lncErEjSMFxuIUEnGSBnj3NU7ddf6jq0hitpIbKInblp0jc5wMGQ4Yk5JxGufmSOdVCEpJ2Sty2SqNJok154tvZSiG/tNj7ASbeeKb1cd0ONgIJOCxOCvfOalHSHWcOpxtJCkqqjbT5igAn/ysrFW+YByOM96j/TvhBZWg8y4P0mQZLNKAIl987CSDwOSxPv2zgTbS9RhuIVkgdXjbO1l+qdpKnH8QR/ClqulbwL68fYIZ/mPVRRRWYqMX1mk0TxPkpIjI2Dg7XBVsEduCaqPV7HX4rRtOSETQqvlrcRnDvFnIHqk9Pp9JGO2Rkjk3HUGv+uLm11OW2e1luUZY5IDboN6q3obzMtjbvB9ZK4OfbGNFCUk9EnzqTmlye7pTpGS00pbZZPKmbLSSRqrEM7AvsJABIX0qzA4wO+MV0elOlYtOgaKJpH3yNKzysGdnYKCSQAOyj+Z5JqNQeLiyM6pp9+zRkB1WEMyE5wHUNlTweDjtXqPi7p4l8oi4Eu4JsNvIH3E4C7MZzk9sZppU6zvdb6gnBE2opAaWsxQ8+ofYyfkf9JrIydh+A/lWv5EDAg8gjB/A96yRfRhZpFUYAkdQB7AMQAP4V6vTn3L2MeK2QxWj/CX7ltv83+vNWcKv3wR1LzNMMZYEwyuoGMFVfDrn45Znq3UF/jT9RMM/EUPd/aP+dv1Gmqdu/tH/ADt+o01W6PajM9y09V0nzukrWQD1QOX4XcdrSyxuM91X1Bie3oGfiKsrQHRmmfSumkhxnzIJ0Azt5Mku3n29WKoAiseEndzj5MvWj2v0EqyfC3Sf/kNUuSP/AMaSBTn/APU8kgK//wAsH8fnVbVfHR+l+R0zJkYaW3uZTldp9aPtz7t6QMH4YruMnlgl5tBQjeVyh6Q0tIa2kDS15/Z9/wDDm/2xrNRrRmtXoh6cZiCQbFE4x3kiWMd/YFwfwBrOdebgNpe5pxPACtPeHf3RZf3eP9NZhzWpOh7RotMtEfG5YIwcHI+qPel6j2xO4XdncoooNeQbiH+I+owCCG2milmF1MiCOEqrt5bLIAC2ByyopGVOGJByKWHRNIu8wm2t1kTloWSOOdMAY3Knqxh1OckeoVFNe61tI+o1a4Y+XaQtEhQbsTybd5Ow5KhHZSD2ZTxXoEdnruthl2yW9rbqSy5QySs5KBifUyKATxjB+R52KnKMVula9yGZN8HQ17wnthFM9j5tvOUbaIpXVH9P2bLz6GIGQPeploOnG3tLeHOfKhijzjGdiKucZOO3bJqFa7pyrrNlFaPJHI2ZbrZJKQ0MSKiGYZIyQuwMw9xzVi1KpKTiru48UruyEpaKKgUCuRrt9bWY+lTLjaBEZFQsyo7r9YqMhA2CT7fxrr149X01Lm3khf6siMhxjI3AjIyCMjuDg8gV1WvqcZTnUfUcv/F5xo7GZ7mFI5DEN6hwcF4ivp4XbmRsgFm5HtOeg/DiLT0EsoEt2clpDk7Cw5WPP4nLHk5PtwH/AA46PTT7RdyBblx+3bIY7gT6VYfuDuB88nmvN1R4s2VmSkZ+kTcrsiPpDeweTsOTjC7iMHjPFa5Sc/8AHSX+37+hFJR8UyaRTK2dpDYJU4IOCpwwOOxB4xTlVV0Trd5bXzG+h8iLUppHjDZXZMFXAIb6u9cLhsMSg4q1az1Kbg7FYyzIQisz+JOk/RtVuVxhWfzV9O0bZQH9I7EBiy5Hup+YGmKrDxu6VaeBLuMZNuCJRjkxkjngZO08nJwFLH41owdTJU15JV45olH1YHg71YLS8MMrARXGFyeyyj6hJzwGGV/Ep2Gar+lViCCCQRyCOCCO2DXt1aaqRcWYIScXdDl39o/52/UaaoJzRTpWVhWaS8Kfua1/LJ/Vkqj/ABC0c2uqXMeMKZDKmAFGyU7wAAeACSv/AKewq8PCn7mtfyyf1ZKhvjV0hPLNHdQxF1EZWUoMsu05VmA5Iw3cA42nOBXjYaooV2nzc3VY5qaKmsLMzTRxKQDI6RgnOAXYKCcewJrTuvWaw6VPGgwkdpKigknCrCyryeTwBVOeEvSFxLfw3DRSLBFmQSEFFZsMqhCw9fOc7ewHccZunqv7vuv7tP8A03ruNqZqkYrgKEbRbMq0hpaK9kwFm+JnVSmws7JDlhDBLNx9XESGJRkdzkscHjA+PFZUruSckkn4k5PHA5PypKjSpKnHKh5zzu56dMsWnniiUZaWRIwCcDLsFGT7d+9aytoFjRUXhVUKOc8KMDk/IVS3gd0x5k73jj0xZjj7faMPWfjwjY9vr+/OLtFeTj6maeVcG3DwtG/mLXh1vVo7S2lnkOEjQseQM47AZ7knAA9yRXtqJdU9WaQrNbXsiEoUZo2SVhnAdM7Vw3DA4zWKEXJ2SuXk7IjXh7caZqFsYrhIHu5JJZJVlVfNdmkeRSrEAuAgX6vsvIFe7U/BSyYhraSW2kUgqysZADkHOGO4EDIG1lx88VHOquu9EvNp+j3DTe0kIWCaPAG0h93qxgYBBA2j4UdHeIeqKcfRri9tt5VX8pvOUZGN0igoSAeQx9x6gBz6DhVV5QuvR/n7kM0NnqSTw46dngvLx7qUzywrDapIQ32exZiFduT9dAQfde/NWJTFpKzxozIY2ZQSjFSyEgEqSpIJHbg4p+sE5ucrsvFWVgooopBgpDS0UAVb4k9L3CTJJZzPCl5NDDcKjOF8122pK2G/AHaB9UfE44PU+h2+kT2MFihlvjLHLvkJJIDFUTaCEVXYkYHYLkkHDVd5qtujOnJJNZvru72mWKUxxL6vSGX0uoP7piwoPIPrx2rZSrPL4tl+vuQnDXTkjfWHV8+r+TZxWMySLKryB1JdCuBgcDYvq9TNjjGce1zRXsbO6K6l0xvUMCybhldyg5XI5Ge9PEYFU10vfX19rF5e2ZiCKyRujthJoxhFG5ckHZGXDAYz8jgrpVjorJfuxux663Lmr4ngV1ZXAZWBDKwBBB4IIPcUkNwrg7WDYZlO0g4ZThgcdiCMEU5WUqZ08SOgH06cui5tZGPlkZPlk8iN85OR7H3A+ORULrW9/YRzxNFKoeNxtZWGQQaozrXwfuLTMtrunh7lQMzR5JxlR9dQMZYc9yRjJHs4XGKSyzephrULaxK7opSKSvSMpdfht4j6fBYQ200pikjBU70bYS8jkYZQRgAjJOAM/jVgWvVFlM4SO6t3c5wqTRMxxycANntWVKCa86eAhJtpmmOJaVrGsL3X7WDHnTwx7s7fMljTdjGcbiM4yP8AWoh1j4naaLW4hScSyPHJEBEpdcvGwB3/AFSuSBkE9/xrPw47f9KM1yHT4p3bOyxLeyCiiivSMgV3Oj+lpNRu1hTIX60j4yI0HufmewHuT8AcdPozw1utSw+PKt88yuPrYIyI1zljgnn6uQRnIxV+9P8ATdvYwiO3QIONx/ecgY3O37xrBicWqayx3/Y00qLlq9h/RtJjtLeOCIYSNQq55PzJPuSckn4mvbSU1d3aRRtJIwVEUszMQAABkkk9q8TVs9A5nVnUkWn2kk8nZRhVGNzueFVQSM88/gCfaq+Xwtj1K1W6+lBruUtLI6lZbcuf/thR2VCAvB9jkdgsx0N7XWIYb2SAEgzpGsh3BV3tGSyfV3FUB5BI3EA/GO3vSV3o8pudMLSW/qeezZs5GeTDxyQvb94bR9fO2tNJ5PCnaX5oRks2rV0NWesNorJHfWMSxjIS8s4ht53Z8wYyjHkkAjhjgYBqY9OdYQahJKLcM8cWwGUjCM7AkqobDcDHJAHNffT+vQ6nZCWLgSBkZW2sUYZDK65IPscHuCD7090x0+ljapArFtu4sxCqXd2LOcLwOScD2AA5xSVJJp5l4hop8PQ61FFFQKBRRRQAUUUUAFNTyFVYhSxAJCrjc2BnC5IGT8yKdpKAKr6x8V45oGtbKOV7idTCVZHRoi+5HXbncZR2wOASDk4Ipelei9atLYwxSWlsGbzC4Vp5WYjG1t3oAAwOB7fMkzReko01L6ah2s8ZSZSAQ5GAjqTyjAAg44II+ee1dXSRIzuwVEUszE4CqoJJJ9gACa0usoxywX311JKDbvJlZXVjcdP5vGujcpNKPpMThIy5fOXhy31wfYDle/Ayth6LrkF5EJbeRZEOM7TypwDtcd1YAjIPNUZ1b1cup30bzCYadHJsXy0Adjtye5xvYgdzlVPbOczW/wBbMEDDTNLu4ZmVF8z6GqgCPGwODu8wYG34gEkHNWqUZNLN3P2S+okZpN22LOpMVE9B8QI5Nkd4j2dwQPROrRo5JIHlO3ByQcKcN34OCalgNYpRcXZl009iMdUeHdjqAJkj2S+0seFfvn1ez+/1ge5xg81WmreBN2hzbyxyrzw+Yn4A/FSScjuParzoq1PE1KeiYkqUZbozDe+HepwkBrOY5Gf2aiUfxMRYA/ImuJ9Bl/8ADf8A9jf9q1xijFa11GXMSDwy4Zkf6DL/AOG//sb/ALV1bPofUZiuy0nO/BVjGyIQRkHe+FAx7k1qPFGKH1GXEQWFXLKG0jwOvpCpneOBTgkZ8yQc8jC+nOMn6xHarB6a8IbC0IdwbiQYIMuNgIJOVjHHw+tuxjjHNTmistTFVZ6Nlo0YR4PlUAGAMAcADsPwr6ozXk1K5kjiZoojM4xtjDIhbkDhnIUcEnn4Vm3Knxq2swWkRkuJFjQe7HGTgnCjuzYBwBkn2qIXl7pmvOkC3bsqftGgQPEJsEY3F0BYL8FPvnjANRA6u76yg16LYuzEEZwbaMvwGbBYOD2L5OCBnAA2rNqmlxdRwyW5SGOIyCd+RA0rI8Y8sKpC8v6mOF7njBLbo0Mvne101sZ3Uv7Dt3pV/wBNyvNa5nsW2mQOQSvIHr242tjgSAbeRkcAVMrfxa017V5vN2lBkwsMTE9gEXs+fipIGckjnEqtryG4j3RukqMO6lXUhh8uCCK4i+HOmCYy/RItx7ghjHnjkRE7AeO4XPf4nMnUhP8A9E7+a59x1Fx7djl+FNjL5E91KNn0yZp1jAICIScEA9t3f5jaffic0gFLUJyzSuUirKwUUUUp0KKKKACiiigAooooAQ1AfEjoy9uo5GtLiT1geZbPJiJwijaIuPQSRyCcMTyRip/SYp4TcJZkLKKkrMpjr3RLeHpu28mIoTJG58xcS75I38zf8GJUAj4KB2AFWzoUqvaQMhDKYoyCMEEbR2NcbrToG31NRvLJKoAWRSSQAScMhO1hye/IycEc5b0zUl0rTIEvvR5SmEtGksqYjLKjkxqdgZFDerGMke1WlLPBJau7/URLK/Q4HjXrO21js0XdJcuOME+lGUjaewJfaPw3fHNSPorpB7CJQ1zPKdmGR3BhVidx8tCCVwSRw3OefbEG6F3axrU19MCY4PsVIJVScrEBngFVBfAx6mDcdqsLrHq2LTLUzSAsc7Y0Hd3IJAz+6MAkn2A9yQC1ROKVFb8+7ORs7zY11T1xBp8kEb5eSaRUCKRuVGJXeQfYNgdxnJx2NSMsAMnjFZ56jtsQw6lJPDPPJdb5lil3eWAA8cS8kYUIRn2yoG4c1oHaskeGAKuvKnkEMOQR7jBpKtJQUbetxoScmz5i1CJzhZEY/AOpP+gNP5rPHUED6drNzcWUSrHaTQkqvCKJ4xhWAOQjNvXjgZA44FTTxLltr3R11GEyBx5YQh3TAaTa6OgO3ILHnvkDBI7vLDpONno/3FVTf0LTzTE2oRJIkbOqvJu2KWAZ9mC20HvjIzj41zulumYrC3EcZds4Z3kZmZ2wATycLwOwwP51V/iZf3T6k89uQU0xYGYhydrysTygPuBhu3pXk9hUqdNTnlT/AD/o0p5VcumvDrFxMkWYIhLISFCs4jUZONzsf3R3IAJx2BPFebpXX1vrOK4XjevqHfa44df4MD/0rrGpNZXZj7oqeDUbnU9SlsdQkktQi5SG2YKsuDnLSkFnBUhh2BA7AivLY2v/AA7qSOGC4YwOhaVXk3iNSkh2SFjxhlQgnnDLycnPq8ZtBeF4tRtyySIRHK0Z2sMghHDDBzgshPPBXsBy/qHh/op0s3AygaHelxJJI7bmGULKG2uxOAVUc8gc816ClHKnw9LJc/n1M7Tv7akq656Ki1S3Ck7ZUBaGQc7SQMg/FWwM/gD7VWfSd/pqxNZavbKk8TeWjCB/NILbgm6Ab928nkfWDDk5OZx4MyTtpSmYsV8xxDuIJEQCAAe+A4kAz7Yxxiu5Y9FwJezXkn7WeRgUZ1X9iqqEVYwBxwMbu5/nFT+Hmpyei2t5j5c1pIj2m+DllFcCVJJ/Kxu8kuyAtklSzLtfAB+qecjknkGwKAKWs86kp6ydyiio7BRRRSDBRRRQAUUUUAFFFFABRRRQAUUUUAFIygjB5FLRQBw7DpG2trh57dPKd0KsqErCx9JVmiHG4Y7jH1m9zmopb9K6g2rx3N+sN1EoZI/KbatufSUk8mXGexyAXOTn91aseiqKpJX+wrimUv4z6Vp8EaLDAkVxvXcY4mjQxusuQWVRGzbgvHLcfCrS6V1L6RY28pKlnhiZ9nYOUUsMZOME9vaulNArqVdQynghgCDng5B+VcsdJWYhkhSFY4pceYkW6FWx8oiuOBg4xn3zTyqqUFF3053FUbSbRHum4Yb2bWEdcxvd+SwYDP7OCOJsd/3kJH8DxVX6hp81jNNpMhJguZoCjjBIBmjCyDjuUBUr/wAwHsPVcmndAWltKsluJYSG3Msc8wSXGcCZWYhwMnj5mvR1L0hDfmBpCyvbyrJGy9+GVmUg8EHaPmMce+aQrRhL0/lbCyg2vU611crDGzucIilmOCcKoJY4HJ4B7VVnTPT+o39lNMt1HAl9LLK6mETOVYGML5jPwm0YAwGGByKsTqPp9b6HyXkkSMnLiIhTIuD6WYgkLnB474weCaa6a6VisEKRSTshCgLLKZFQLuP7NTwmdxzjvgfCpQmoRdt/a4zjd+hWfQ182iarLYXMg8mTaVc5VA5AKMBkhNwJU59wuTxVxxTK6hlIZT2KkEH8CO9cG08P9NiBAtIWyckyp5zdgPrS7iBx2Bx/rXctLSOFAkaKiKMKqKFVR8FVeB/Cu1pxqPMt+QhFxVjkdY6XNdWjwQiH9r6HabcQiH6zIig73HdQSvODniuDofhLaxIi3LyXQjOUSVmEMZJVm2Qg4wWBJByCDgg1O6KSNSUY5U7DOKbuz4hhVFCqAqqAAAAAAOAAB2GK+6KKmMFFFFABRRRQAUUUUAFFFFABRRRQAUUUUAFFFFABRRRQAUUUUAFFFFABRRRQAUUUUAFFFFABRRRQAUUUUAFFFFABRRRQAUUUUAFFFFAH/9k="/>
          <p:cNvSpPr>
            <a:spLocks noChangeAspect="1" noChangeArrowheads="1"/>
          </p:cNvSpPr>
          <p:nvPr/>
        </p:nvSpPr>
        <p:spPr bwMode="auto">
          <a:xfrm>
            <a:off x="63500" y="-711200"/>
            <a:ext cx="1466850" cy="1466850"/>
          </a:xfrm>
          <a:prstGeom prst="rect">
            <a:avLst/>
          </a:prstGeom>
          <a:noFill/>
          <a:ln w="9525">
            <a:noFill/>
            <a:miter lim="800000"/>
            <a:headEnd/>
            <a:tailEnd/>
          </a:ln>
        </p:spPr>
        <p:txBody>
          <a:bodyPr/>
          <a:lstStyle/>
          <a:p>
            <a:endParaRPr lang="it-IT"/>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1196752"/>
            <a:ext cx="9144001" cy="5334000"/>
          </a:xfrm>
          <a:prstGeom prst="rect">
            <a:avLst/>
          </a:prstGeom>
          <a:noFill/>
          <a:ln w="9525">
            <a:noFill/>
            <a:miter lim="800000"/>
            <a:headEnd/>
            <a:tailEnd/>
          </a:ln>
        </p:spPr>
      </p:pic>
      <p:sp>
        <p:nvSpPr>
          <p:cNvPr id="5" name="Rectangle 1"/>
          <p:cNvSpPr>
            <a:spLocks noChangeArrowheads="1"/>
          </p:cNvSpPr>
          <p:nvPr/>
        </p:nvSpPr>
        <p:spPr bwMode="auto">
          <a:xfrm>
            <a:off x="468313" y="188913"/>
            <a:ext cx="8143875" cy="830262"/>
          </a:xfrm>
          <a:prstGeom prst="rect">
            <a:avLst/>
          </a:prstGeom>
          <a:noFill/>
          <a:ln w="9525">
            <a:noFill/>
            <a:miter lim="800000"/>
            <a:headEnd/>
            <a:tailEnd/>
          </a:ln>
          <a:effectLst/>
        </p:spPr>
        <p:txBody>
          <a:bodyPr anchor="ctr">
            <a:spAutoFit/>
          </a:bodyPr>
          <a:lstStyle/>
          <a:p>
            <a:pPr algn="ctr" fontAlgn="auto">
              <a:spcBef>
                <a:spcPts val="0"/>
              </a:spcBef>
              <a:spcAft>
                <a:spcPts val="0"/>
              </a:spcAft>
              <a:tabLst>
                <a:tab pos="3060700" algn="ctr"/>
                <a:tab pos="6119813" algn="r"/>
              </a:tabLst>
              <a:defRPr/>
            </a:pPr>
            <a:r>
              <a:rPr lang="en-US" sz="2400" b="1" dirty="0">
                <a:solidFill>
                  <a:schemeClr val="accent2">
                    <a:lumMod val="50000"/>
                  </a:schemeClr>
                </a:solidFill>
                <a:latin typeface="Arial" pitchFamily="34" charset="0"/>
                <a:ea typeface="Calibri" pitchFamily="34" charset="0"/>
                <a:cs typeface="Times New Roman" pitchFamily="18" charset="0"/>
              </a:rPr>
              <a:t>Service-oriented </a:t>
            </a:r>
            <a:r>
              <a:rPr lang="en-US" sz="2400" b="1" dirty="0" smtClean="0">
                <a:solidFill>
                  <a:schemeClr val="accent2">
                    <a:lumMod val="50000"/>
                  </a:schemeClr>
                </a:solidFill>
                <a:latin typeface="Arial" pitchFamily="34" charset="0"/>
                <a:ea typeface="Calibri" pitchFamily="34" charset="0"/>
                <a:cs typeface="Times New Roman" pitchFamily="18" charset="0"/>
              </a:rPr>
              <a:t>new economy </a:t>
            </a:r>
            <a:r>
              <a:rPr lang="en-US" sz="2400" b="1" dirty="0">
                <a:solidFill>
                  <a:schemeClr val="accent2">
                    <a:lumMod val="50000"/>
                  </a:schemeClr>
                </a:solidFill>
                <a:latin typeface="Arial" pitchFamily="34" charset="0"/>
                <a:ea typeface="Calibri" pitchFamily="34" charset="0"/>
                <a:cs typeface="Times New Roman" pitchFamily="18" charset="0"/>
              </a:rPr>
              <a:t>paradigm </a:t>
            </a:r>
          </a:p>
          <a:p>
            <a:pPr algn="ctr" fontAlgn="auto">
              <a:spcBef>
                <a:spcPts val="0"/>
              </a:spcBef>
              <a:spcAft>
                <a:spcPts val="0"/>
              </a:spcAft>
              <a:tabLst>
                <a:tab pos="3060700" algn="ctr"/>
                <a:tab pos="6119813" algn="r"/>
              </a:tabLst>
              <a:defRPr/>
            </a:pPr>
            <a:r>
              <a:rPr lang="en-US" sz="2400" i="1" dirty="0">
                <a:solidFill>
                  <a:schemeClr val="accent2">
                    <a:lumMod val="50000"/>
                  </a:schemeClr>
                </a:solidFill>
                <a:latin typeface="Arial" pitchFamily="34" charset="0"/>
                <a:ea typeface="Calibri" pitchFamily="34" charset="0"/>
                <a:cs typeface="Times New Roman" pitchFamily="18" charset="0"/>
              </a:rPr>
              <a:t>(</a:t>
            </a:r>
            <a:r>
              <a:rPr lang="en-US" sz="2400" i="1" dirty="0" smtClean="0">
                <a:solidFill>
                  <a:schemeClr val="accent2">
                    <a:lumMod val="50000"/>
                  </a:schemeClr>
                </a:solidFill>
                <a:latin typeface="Arial" pitchFamily="34" charset="0"/>
                <a:ea typeface="Calibri" pitchFamily="34" charset="0"/>
                <a:cs typeface="Times New Roman" pitchFamily="18" charset="0"/>
              </a:rPr>
              <a:t>change </a:t>
            </a:r>
            <a:r>
              <a:rPr lang="en-US" sz="2400" i="1" dirty="0">
                <a:solidFill>
                  <a:schemeClr val="accent2">
                    <a:lumMod val="50000"/>
                  </a:schemeClr>
                </a:solidFill>
                <a:latin typeface="Arial" pitchFamily="34" charset="0"/>
                <a:ea typeface="Calibri" pitchFamily="34" charset="0"/>
                <a:cs typeface="Times New Roman" pitchFamily="18" charset="0"/>
              </a:rPr>
              <a:t>in perspective)</a:t>
            </a:r>
          </a:p>
        </p:txBody>
      </p:sp>
      <p:sp>
        <p:nvSpPr>
          <p:cNvPr id="4" name="Segnaposto numero diapositiva 12"/>
          <p:cNvSpPr txBox="1">
            <a:spLocks/>
          </p:cNvSpPr>
          <p:nvPr/>
        </p:nvSpPr>
        <p:spPr>
          <a:xfrm rot="20399143">
            <a:off x="6856413" y="65690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10</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142875" y="1857375"/>
            <a:ext cx="3643313" cy="3000375"/>
          </a:xfrm>
          <a:prstGeom prst="rect">
            <a:avLst/>
          </a:prstGeom>
        </p:spPr>
        <p:style>
          <a:lnRef idx="2">
            <a:schemeClr val="accent2"/>
          </a:lnRef>
          <a:fillRef idx="1">
            <a:schemeClr val="lt1"/>
          </a:fillRef>
          <a:effectRef idx="0">
            <a:schemeClr val="accent2"/>
          </a:effectRef>
          <a:fontRef idx="minor">
            <a:schemeClr val="dk1"/>
          </a:fontRef>
        </p:style>
        <p:txBody>
          <a:bodyPr anchor="ctr"/>
          <a:lstStyle/>
          <a:p>
            <a:pPr algn="ctr">
              <a:defRPr/>
            </a:pPr>
            <a:endParaRPr lang="it-IT"/>
          </a:p>
        </p:txBody>
      </p:sp>
      <p:pic>
        <p:nvPicPr>
          <p:cNvPr id="66563" name="Picture 2"/>
          <p:cNvPicPr>
            <a:picLocks noChangeAspect="1" noChangeArrowheads="1"/>
          </p:cNvPicPr>
          <p:nvPr/>
        </p:nvPicPr>
        <p:blipFill>
          <a:blip r:embed="rId4" cstate="print"/>
          <a:srcRect/>
          <a:stretch>
            <a:fillRect/>
          </a:stretch>
        </p:blipFill>
        <p:spPr bwMode="auto">
          <a:xfrm>
            <a:off x="3929063" y="571500"/>
            <a:ext cx="5035550" cy="1900238"/>
          </a:xfrm>
          <a:prstGeom prst="rect">
            <a:avLst/>
          </a:prstGeom>
          <a:noFill/>
          <a:ln w="9525">
            <a:noFill/>
            <a:miter lim="800000"/>
            <a:headEnd/>
            <a:tailEnd/>
          </a:ln>
        </p:spPr>
      </p:pic>
      <p:pic>
        <p:nvPicPr>
          <p:cNvPr id="66564" name="Oggetto 1"/>
          <p:cNvPicPr>
            <a:picLocks noChangeArrowheads="1"/>
          </p:cNvPicPr>
          <p:nvPr/>
        </p:nvPicPr>
        <p:blipFill>
          <a:blip r:embed="rId5" cstate="print">
            <a:grayscl/>
          </a:blip>
          <a:srcRect t="-775" r="-4414" b="-211"/>
          <a:stretch>
            <a:fillRect/>
          </a:stretch>
        </p:blipFill>
        <p:spPr bwMode="auto">
          <a:xfrm>
            <a:off x="4214813" y="3429000"/>
            <a:ext cx="4768850" cy="3105150"/>
          </a:xfrm>
          <a:prstGeom prst="rect">
            <a:avLst/>
          </a:prstGeom>
          <a:noFill/>
          <a:ln w="9525">
            <a:noFill/>
            <a:miter lim="800000"/>
            <a:headEnd/>
            <a:tailEnd/>
          </a:ln>
        </p:spPr>
      </p:pic>
      <p:pic>
        <p:nvPicPr>
          <p:cNvPr id="66565" name="Picture 7" descr="C:\Users\AMMINISTRATORE\AppData\Local\Microsoft\Windows\Temporary Internet Files\Content.IE5\UBJJCISR\MC900442160[1].png"/>
          <p:cNvPicPr>
            <a:picLocks noChangeAspect="1" noChangeArrowheads="1"/>
          </p:cNvPicPr>
          <p:nvPr/>
        </p:nvPicPr>
        <p:blipFill>
          <a:blip r:embed="rId6" cstate="print">
            <a:grayscl/>
          </a:blip>
          <a:srcRect/>
          <a:stretch>
            <a:fillRect/>
          </a:stretch>
        </p:blipFill>
        <p:spPr bwMode="auto">
          <a:xfrm>
            <a:off x="6000750" y="2643188"/>
            <a:ext cx="796925" cy="796925"/>
          </a:xfrm>
          <a:prstGeom prst="rect">
            <a:avLst/>
          </a:prstGeom>
          <a:noFill/>
          <a:ln w="9525">
            <a:noFill/>
            <a:miter lim="800000"/>
            <a:headEnd/>
            <a:tailEnd/>
          </a:ln>
        </p:spPr>
      </p:pic>
      <p:pic>
        <p:nvPicPr>
          <p:cNvPr id="66566" name="Picture 4" descr="C:\Users\AMMINISTRATORE\Desktop\Wall - paper Desktop\Explosion Nuclear.bmp"/>
          <p:cNvPicPr>
            <a:picLocks noChangeAspect="1" noChangeArrowheads="1"/>
          </p:cNvPicPr>
          <p:nvPr/>
        </p:nvPicPr>
        <p:blipFill>
          <a:blip r:embed="rId7" cstate="print"/>
          <a:srcRect/>
          <a:stretch>
            <a:fillRect/>
          </a:stretch>
        </p:blipFill>
        <p:spPr bwMode="auto">
          <a:xfrm>
            <a:off x="357188" y="2071688"/>
            <a:ext cx="3214687" cy="2571750"/>
          </a:xfrm>
          <a:prstGeom prst="rect">
            <a:avLst/>
          </a:prstGeom>
          <a:noFill/>
          <a:ln w="9525">
            <a:noFill/>
            <a:miter lim="800000"/>
            <a:headEnd/>
            <a:tailEnd/>
          </a:ln>
        </p:spPr>
      </p:pic>
      <p:pic>
        <p:nvPicPr>
          <p:cNvPr id="66567" name="Picture 5" descr="C:\Users\AMMINISTRATORE\AppData\Local\Microsoft\Windows\Temporary Internet Files\Content.IE5\SV7EGQP2\MC900441425[1].png"/>
          <p:cNvPicPr>
            <a:picLocks noChangeAspect="1" noChangeArrowheads="1"/>
          </p:cNvPicPr>
          <p:nvPr/>
        </p:nvPicPr>
        <p:blipFill>
          <a:blip r:embed="rId8" cstate="print"/>
          <a:srcRect/>
          <a:stretch>
            <a:fillRect/>
          </a:stretch>
        </p:blipFill>
        <p:spPr bwMode="auto">
          <a:xfrm>
            <a:off x="357188" y="5000625"/>
            <a:ext cx="1651000" cy="1651000"/>
          </a:xfrm>
          <a:prstGeom prst="rect">
            <a:avLst/>
          </a:prstGeom>
          <a:noFill/>
          <a:ln w="9525">
            <a:noFill/>
            <a:miter lim="800000"/>
            <a:headEnd/>
            <a:tailEnd/>
          </a:ln>
        </p:spPr>
      </p:pic>
      <p:pic>
        <p:nvPicPr>
          <p:cNvPr id="66568" name="Picture 2" descr="C:\Users\AMMINISTRATORE\AppData\Local\Microsoft\Windows\Temporary Internet Files\Content.IE5\5E0YSXY9\MC900432684[1].png"/>
          <p:cNvPicPr>
            <a:picLocks noChangeAspect="1" noChangeArrowheads="1"/>
          </p:cNvPicPr>
          <p:nvPr/>
        </p:nvPicPr>
        <p:blipFill>
          <a:blip r:embed="rId9" cstate="print"/>
          <a:srcRect/>
          <a:stretch>
            <a:fillRect/>
          </a:stretch>
        </p:blipFill>
        <p:spPr bwMode="auto">
          <a:xfrm>
            <a:off x="2000250" y="5000625"/>
            <a:ext cx="1714500" cy="1714500"/>
          </a:xfrm>
          <a:prstGeom prst="rect">
            <a:avLst/>
          </a:prstGeom>
          <a:noFill/>
          <a:ln w="9525">
            <a:noFill/>
            <a:miter lim="800000"/>
            <a:headEnd/>
            <a:tailEnd/>
          </a:ln>
        </p:spPr>
      </p:pic>
      <p:sp>
        <p:nvSpPr>
          <p:cNvPr id="9" name="CasellaDiTesto 8"/>
          <p:cNvSpPr txBox="1"/>
          <p:nvPr/>
        </p:nvSpPr>
        <p:spPr>
          <a:xfrm>
            <a:off x="500034" y="428604"/>
            <a:ext cx="2857520" cy="584775"/>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defRPr/>
            </a:pPr>
            <a:r>
              <a:rPr lang="it-IT" sz="32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S-D </a:t>
            </a:r>
            <a:r>
              <a:rPr lang="it-IT" sz="3200" b="1" dirty="0" err="1">
                <a:ln w="18000">
                  <a:solidFill>
                    <a:schemeClr val="accent2">
                      <a:satMod val="140000"/>
                    </a:schemeClr>
                  </a:solidFill>
                  <a:prstDash val="solid"/>
                  <a:miter lim="800000"/>
                </a:ln>
                <a:noFill/>
                <a:effectLst>
                  <a:outerShdw blurRad="25500" dist="23000" dir="7020000" algn="tl">
                    <a:srgbClr val="000000">
                      <a:alpha val="50000"/>
                    </a:srgbClr>
                  </a:outerShdw>
                </a:effectLst>
              </a:rPr>
              <a:t>logic</a:t>
            </a:r>
            <a:endParaRPr lang="it-IT" sz="3200" b="1" spc="50" dirty="0">
              <a:ln w="11430"/>
              <a:solidFill>
                <a:schemeClr val="accent2">
                  <a:lumMod val="40000"/>
                  <a:lumOff val="60000"/>
                </a:schemeClr>
              </a:solidFill>
              <a:effectLst>
                <a:outerShdw blurRad="76200" dist="50800" dir="5400000" algn="tl" rotWithShape="0">
                  <a:srgbClr val="000000">
                    <a:alpha val="65000"/>
                  </a:srgbClr>
                </a:outerShdw>
              </a:effectLst>
            </a:endParaRPr>
          </a:p>
        </p:txBody>
      </p:sp>
      <p:sp>
        <p:nvSpPr>
          <p:cNvPr id="66570" name="CasellaDiTesto 9"/>
          <p:cNvSpPr txBox="1">
            <a:spLocks noChangeArrowheads="1"/>
          </p:cNvSpPr>
          <p:nvPr/>
        </p:nvSpPr>
        <p:spPr bwMode="auto">
          <a:xfrm>
            <a:off x="500063" y="925513"/>
            <a:ext cx="2357437" cy="646112"/>
          </a:xfrm>
          <a:prstGeom prst="rect">
            <a:avLst/>
          </a:prstGeom>
          <a:noFill/>
          <a:ln w="9525">
            <a:noFill/>
            <a:miter lim="800000"/>
            <a:headEnd/>
            <a:tailEnd/>
          </a:ln>
        </p:spPr>
        <p:txBody>
          <a:bodyPr>
            <a:spAutoFit/>
          </a:bodyPr>
          <a:lstStyle/>
          <a:p>
            <a:r>
              <a:rPr lang="it-IT"/>
              <a:t>New possible economy paradigm</a:t>
            </a:r>
          </a:p>
        </p:txBody>
      </p:sp>
      <p:sp>
        <p:nvSpPr>
          <p:cNvPr id="11" name="Segnaposto numero diapositiva 12"/>
          <p:cNvSpPr txBox="1">
            <a:spLocks/>
          </p:cNvSpPr>
          <p:nvPr/>
        </p:nvSpPr>
        <p:spPr>
          <a:xfrm rot="20399143">
            <a:off x="6856413" y="65690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11</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1"/>
          <p:cNvSpPr>
            <a:spLocks noChangeArrowheads="1"/>
          </p:cNvSpPr>
          <p:nvPr/>
        </p:nvSpPr>
        <p:spPr bwMode="auto">
          <a:xfrm>
            <a:off x="1285875" y="788988"/>
            <a:ext cx="7534275" cy="1631950"/>
          </a:xfrm>
          <a:prstGeom prst="rect">
            <a:avLst/>
          </a:prstGeom>
          <a:noFill/>
          <a:ln w="9525">
            <a:noFill/>
            <a:miter lim="800000"/>
            <a:headEnd/>
            <a:tailEnd/>
          </a:ln>
        </p:spPr>
        <p:txBody>
          <a:bodyPr anchor="ctr">
            <a:spAutoFit/>
          </a:bodyPr>
          <a:lstStyle/>
          <a:p>
            <a:pPr algn="just"/>
            <a:r>
              <a:rPr lang="en-US" sz="2000">
                <a:latin typeface="Calibri" pitchFamily="34" charset="0"/>
              </a:rPr>
              <a:t>A new concept of “service” may support to identify a shift in perspective in which goods no longer represent the only object of transaction, but rather, an element instrumental (an appliance) to service provision, considered the effective protagonist of inter-part relations and agreements.</a:t>
            </a:r>
            <a:endParaRPr lang="it-IT" sz="2000">
              <a:latin typeface="Calibri" pitchFamily="34" charset="0"/>
            </a:endParaRPr>
          </a:p>
        </p:txBody>
      </p:sp>
      <p:sp>
        <p:nvSpPr>
          <p:cNvPr id="10" name="Rettangolo 9"/>
          <p:cNvSpPr/>
          <p:nvPr/>
        </p:nvSpPr>
        <p:spPr>
          <a:xfrm>
            <a:off x="4129088" y="188913"/>
            <a:ext cx="1567225" cy="630942"/>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it-IT" sz="35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cs typeface="+mn-cs"/>
              </a:rPr>
              <a:t>Service</a:t>
            </a:r>
            <a:endParaRPr lang="it-IT" sz="35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endParaRPr>
          </a:p>
        </p:txBody>
      </p:sp>
      <p:sp>
        <p:nvSpPr>
          <p:cNvPr id="11" name="Rettangolo 10"/>
          <p:cNvSpPr/>
          <p:nvPr/>
        </p:nvSpPr>
        <p:spPr>
          <a:xfrm rot="16200000">
            <a:off x="-1462881" y="2961481"/>
            <a:ext cx="4067175" cy="830263"/>
          </a:xfrm>
          <a:prstGeom prst="rect">
            <a:avLst/>
          </a:prstGeom>
          <a:ln w="19050">
            <a:solidFill>
              <a:schemeClr val="accent2">
                <a:lumMod val="20000"/>
                <a:lumOff val="80000"/>
              </a:schemeClr>
            </a:solidFill>
          </a:ln>
        </p:spPr>
        <p:txBody>
          <a:bodyPr wrap="none">
            <a:spAutoFit/>
          </a:bodyPr>
          <a:lstStyle/>
          <a:p>
            <a:pPr algn="ctr" fontAlgn="auto">
              <a:spcBef>
                <a:spcPts val="0"/>
              </a:spcBef>
              <a:spcAft>
                <a:spcPts val="0"/>
              </a:spcAft>
              <a:defRPr/>
            </a:pPr>
            <a:r>
              <a:rPr lang="it-IT" sz="4800" b="1" dirty="0" err="1">
                <a:solidFill>
                  <a:schemeClr val="accent2">
                    <a:lumMod val="60000"/>
                    <a:lumOff val="40000"/>
                  </a:schemeClr>
                </a:solidFill>
                <a:latin typeface="+mj-lt"/>
                <a:cs typeface="+mn-cs"/>
              </a:rPr>
              <a:t>Research</a:t>
            </a:r>
            <a:r>
              <a:rPr lang="it-IT" sz="4800" b="1" dirty="0">
                <a:solidFill>
                  <a:schemeClr val="accent3">
                    <a:lumMod val="60000"/>
                    <a:lumOff val="40000"/>
                  </a:schemeClr>
                </a:solidFill>
                <a:latin typeface="+mj-lt"/>
                <a:cs typeface="+mn-cs"/>
              </a:rPr>
              <a:t> </a:t>
            </a:r>
            <a:r>
              <a:rPr lang="it-IT" sz="4800" b="1" dirty="0">
                <a:solidFill>
                  <a:schemeClr val="accent2">
                    <a:lumMod val="75000"/>
                  </a:schemeClr>
                </a:solidFill>
                <a:latin typeface="+mj-lt"/>
                <a:cs typeface="+mn-cs"/>
              </a:rPr>
              <a:t>Focus</a:t>
            </a:r>
            <a:endParaRPr lang="it-IT" sz="4800" dirty="0">
              <a:solidFill>
                <a:schemeClr val="accent2">
                  <a:lumMod val="75000"/>
                </a:schemeClr>
              </a:solidFill>
              <a:latin typeface="+mn-lt"/>
              <a:cs typeface="+mn-cs"/>
            </a:endParaRPr>
          </a:p>
        </p:txBody>
      </p:sp>
      <p:sp>
        <p:nvSpPr>
          <p:cNvPr id="15" name="Rettangolo 14"/>
          <p:cNvSpPr/>
          <p:nvPr/>
        </p:nvSpPr>
        <p:spPr>
          <a:xfrm>
            <a:off x="4100513" y="3310880"/>
            <a:ext cx="1740733" cy="630942"/>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it-IT" sz="3500" b="1"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cs typeface="+mn-cs"/>
              </a:rPr>
              <a:t>Systems</a:t>
            </a:r>
            <a:endParaRPr lang="it-IT" sz="35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endParaRPr>
          </a:p>
        </p:txBody>
      </p:sp>
      <p:sp>
        <p:nvSpPr>
          <p:cNvPr id="17" name="Rettangolo 16"/>
          <p:cNvSpPr/>
          <p:nvPr/>
        </p:nvSpPr>
        <p:spPr>
          <a:xfrm>
            <a:off x="1258888" y="2492896"/>
            <a:ext cx="1720850" cy="476250"/>
          </a:xfrm>
          <a:prstGeom prst="rect">
            <a:avLst/>
          </a:prstGeom>
          <a:ln>
            <a:solidFill>
              <a:schemeClr val="accent2">
                <a:lumMod val="20000"/>
                <a:lumOff val="80000"/>
              </a:schemeClr>
            </a:solidFill>
          </a:ln>
          <a:effectLst>
            <a:reflection blurRad="6350" stA="50000" endA="300" endPos="55000" dir="5400000" sy="-100000" algn="bl" rotWithShape="0"/>
          </a:effectLst>
        </p:spPr>
        <p:txBody>
          <a:bodyPr wrap="none">
            <a:spAutoFit/>
          </a:bodyPr>
          <a:lstStyle/>
          <a:p>
            <a:pPr algn="ctr" fontAlgn="auto">
              <a:spcBef>
                <a:spcPts val="0"/>
              </a:spcBef>
              <a:spcAft>
                <a:spcPts val="0"/>
              </a:spcAft>
              <a:defRPr/>
            </a:pPr>
            <a:r>
              <a:rPr lang="it-IT" sz="2500" b="1" dirty="0">
                <a:ln w="1905"/>
                <a:solidFill>
                  <a:schemeClr val="accent2">
                    <a:lumMod val="75000"/>
                  </a:schemeClr>
                </a:solidFill>
                <a:effectLst>
                  <a:innerShdw blurRad="69850" dist="43180" dir="5400000">
                    <a:srgbClr val="000000">
                      <a:alpha val="65000"/>
                    </a:srgbClr>
                  </a:innerShdw>
                </a:effectLst>
                <a:latin typeface="+mj-lt"/>
                <a:cs typeface="+mn-cs"/>
              </a:rPr>
              <a:t>Service </a:t>
            </a:r>
            <a:r>
              <a:rPr lang="it-IT" sz="2500" b="1" dirty="0" err="1">
                <a:ln w="1905"/>
                <a:solidFill>
                  <a:schemeClr val="accent2">
                    <a:lumMod val="75000"/>
                  </a:schemeClr>
                </a:solidFill>
                <a:effectLst>
                  <a:innerShdw blurRad="69850" dist="43180" dir="5400000">
                    <a:srgbClr val="000000">
                      <a:alpha val="65000"/>
                    </a:srgbClr>
                  </a:innerShdw>
                </a:effectLst>
                <a:latin typeface="+mj-lt"/>
                <a:cs typeface="+mn-cs"/>
              </a:rPr>
              <a:t>Age</a:t>
            </a:r>
            <a:endParaRPr lang="it-IT" sz="2500" b="1" dirty="0">
              <a:ln w="1905"/>
              <a:solidFill>
                <a:schemeClr val="accent2">
                  <a:lumMod val="75000"/>
                </a:schemeClr>
              </a:solidFill>
              <a:effectLst>
                <a:innerShdw blurRad="69850" dist="43180" dir="5400000">
                  <a:srgbClr val="000000">
                    <a:alpha val="65000"/>
                  </a:srgbClr>
                </a:innerShdw>
              </a:effectLst>
              <a:latin typeface="+mn-lt"/>
              <a:cs typeface="+mn-cs"/>
            </a:endParaRPr>
          </a:p>
        </p:txBody>
      </p:sp>
      <p:sp>
        <p:nvSpPr>
          <p:cNvPr id="18" name="Rettangolo 17"/>
          <p:cNvSpPr/>
          <p:nvPr/>
        </p:nvSpPr>
        <p:spPr>
          <a:xfrm>
            <a:off x="3035300" y="2492896"/>
            <a:ext cx="1897063" cy="476250"/>
          </a:xfrm>
          <a:prstGeom prst="rect">
            <a:avLst/>
          </a:prstGeom>
          <a:ln>
            <a:solidFill>
              <a:schemeClr val="accent2">
                <a:lumMod val="20000"/>
                <a:lumOff val="80000"/>
              </a:schemeClr>
            </a:solidFill>
          </a:ln>
          <a:effectLst>
            <a:reflection blurRad="6350" stA="50000" endA="300" endPos="55000" dir="5400000" sy="-100000" algn="bl" rotWithShape="0"/>
          </a:effectLst>
        </p:spPr>
        <p:txBody>
          <a:bodyPr wrap="none">
            <a:spAutoFit/>
          </a:bodyPr>
          <a:lstStyle/>
          <a:p>
            <a:pPr algn="ctr" fontAlgn="auto">
              <a:spcBef>
                <a:spcPts val="0"/>
              </a:spcBef>
              <a:spcAft>
                <a:spcPts val="0"/>
              </a:spcAft>
              <a:defRPr/>
            </a:pPr>
            <a:r>
              <a:rPr lang="it-IT" sz="2500" b="1" dirty="0" err="1">
                <a:ln w="1905"/>
                <a:solidFill>
                  <a:schemeClr val="accent2">
                    <a:lumMod val="75000"/>
                  </a:schemeClr>
                </a:solidFill>
                <a:effectLst>
                  <a:innerShdw blurRad="69850" dist="43180" dir="5400000">
                    <a:srgbClr val="000000">
                      <a:alpha val="65000"/>
                    </a:srgbClr>
                  </a:innerShdw>
                </a:effectLst>
                <a:latin typeface="+mj-lt"/>
                <a:cs typeface="+mn-cs"/>
              </a:rPr>
              <a:t>Servicescape</a:t>
            </a:r>
            <a:endParaRPr lang="it-IT" sz="2500" b="1" dirty="0">
              <a:ln w="1905"/>
              <a:solidFill>
                <a:schemeClr val="accent2">
                  <a:lumMod val="75000"/>
                </a:schemeClr>
              </a:solidFill>
              <a:effectLst>
                <a:innerShdw blurRad="69850" dist="43180" dir="5400000">
                  <a:srgbClr val="000000">
                    <a:alpha val="65000"/>
                  </a:srgbClr>
                </a:innerShdw>
              </a:effectLst>
              <a:latin typeface="+mn-lt"/>
              <a:cs typeface="+mn-cs"/>
            </a:endParaRPr>
          </a:p>
        </p:txBody>
      </p:sp>
      <p:sp>
        <p:nvSpPr>
          <p:cNvPr id="19" name="Rettangolo 18"/>
          <p:cNvSpPr/>
          <p:nvPr/>
        </p:nvSpPr>
        <p:spPr>
          <a:xfrm>
            <a:off x="4992052" y="2492896"/>
            <a:ext cx="1674497" cy="477054"/>
          </a:xfrm>
          <a:prstGeom prst="rect">
            <a:avLst/>
          </a:prstGeom>
          <a:ln>
            <a:solidFill>
              <a:schemeClr val="accent2">
                <a:lumMod val="20000"/>
                <a:lumOff val="80000"/>
              </a:schemeClr>
            </a:solidFill>
          </a:ln>
          <a:effectLst>
            <a:reflection blurRad="6350" stA="50000" endA="300" endPos="55000" dir="5400000" sy="-100000" algn="bl" rotWithShape="0"/>
          </a:effectLst>
        </p:spPr>
        <p:txBody>
          <a:bodyPr wrap="none">
            <a:spAutoFit/>
          </a:bodyPr>
          <a:lstStyle/>
          <a:p>
            <a:pPr algn="ctr" fontAlgn="auto">
              <a:spcBef>
                <a:spcPts val="0"/>
              </a:spcBef>
              <a:spcAft>
                <a:spcPts val="0"/>
              </a:spcAft>
              <a:defRPr/>
            </a:pPr>
            <a:r>
              <a:rPr lang="it-IT" sz="2500" b="1" dirty="0" err="1">
                <a:ln w="1905"/>
                <a:solidFill>
                  <a:schemeClr val="accent2">
                    <a:lumMod val="75000"/>
                  </a:schemeClr>
                </a:solidFill>
                <a:effectLst>
                  <a:innerShdw blurRad="69850" dist="43180" dir="5400000">
                    <a:srgbClr val="000000">
                      <a:alpha val="65000"/>
                    </a:srgbClr>
                  </a:innerShdw>
                </a:effectLst>
                <a:latin typeface="+mj-lt"/>
                <a:cs typeface="+mn-cs"/>
              </a:rPr>
              <a:t>Servicetion</a:t>
            </a:r>
            <a:endParaRPr lang="it-IT" sz="2500" b="1" dirty="0">
              <a:ln w="1905"/>
              <a:solidFill>
                <a:schemeClr val="accent2">
                  <a:lumMod val="75000"/>
                </a:schemeClr>
              </a:solidFill>
              <a:effectLst>
                <a:innerShdw blurRad="69850" dist="43180" dir="5400000">
                  <a:srgbClr val="000000">
                    <a:alpha val="65000"/>
                  </a:srgbClr>
                </a:innerShdw>
              </a:effectLst>
              <a:latin typeface="+mn-lt"/>
              <a:cs typeface="+mn-cs"/>
            </a:endParaRPr>
          </a:p>
        </p:txBody>
      </p:sp>
      <p:sp>
        <p:nvSpPr>
          <p:cNvPr id="20" name="Rettangolo 19"/>
          <p:cNvSpPr/>
          <p:nvPr/>
        </p:nvSpPr>
        <p:spPr>
          <a:xfrm>
            <a:off x="6732588" y="2492896"/>
            <a:ext cx="2154237" cy="476250"/>
          </a:xfrm>
          <a:prstGeom prst="rect">
            <a:avLst/>
          </a:prstGeom>
          <a:ln>
            <a:solidFill>
              <a:schemeClr val="accent2">
                <a:lumMod val="20000"/>
                <a:lumOff val="80000"/>
              </a:schemeClr>
            </a:solidFill>
          </a:ln>
          <a:effectLst>
            <a:reflection blurRad="6350" stA="50000" endA="300" endPos="55000" dir="5400000" sy="-100000" algn="bl" rotWithShape="0"/>
          </a:effectLst>
        </p:spPr>
        <p:txBody>
          <a:bodyPr wrap="none">
            <a:spAutoFit/>
          </a:bodyPr>
          <a:lstStyle/>
          <a:p>
            <a:pPr algn="ctr" fontAlgn="auto">
              <a:spcBef>
                <a:spcPts val="0"/>
              </a:spcBef>
              <a:spcAft>
                <a:spcPts val="0"/>
              </a:spcAft>
              <a:defRPr/>
            </a:pPr>
            <a:r>
              <a:rPr lang="it-IT" sz="2500" b="1" dirty="0">
                <a:ln w="1905"/>
                <a:solidFill>
                  <a:schemeClr val="accent2">
                    <a:lumMod val="75000"/>
                  </a:schemeClr>
                </a:solidFill>
                <a:effectLst>
                  <a:innerShdw blurRad="69850" dist="43180" dir="5400000">
                    <a:srgbClr val="000000">
                      <a:alpha val="65000"/>
                    </a:srgbClr>
                  </a:innerShdw>
                </a:effectLst>
                <a:latin typeface="+mj-lt"/>
                <a:cs typeface="+mn-cs"/>
              </a:rPr>
              <a:t>Service culture</a:t>
            </a:r>
            <a:endParaRPr lang="it-IT" sz="2500" b="1" dirty="0">
              <a:ln w="1905"/>
              <a:solidFill>
                <a:schemeClr val="accent2">
                  <a:lumMod val="75000"/>
                </a:schemeClr>
              </a:solidFill>
              <a:effectLst>
                <a:innerShdw blurRad="69850" dist="43180" dir="5400000">
                  <a:srgbClr val="000000">
                    <a:alpha val="65000"/>
                  </a:srgbClr>
                </a:innerShdw>
              </a:effectLst>
              <a:latin typeface="+mn-lt"/>
              <a:cs typeface="+mn-cs"/>
            </a:endParaRPr>
          </a:p>
        </p:txBody>
      </p:sp>
      <p:sp>
        <p:nvSpPr>
          <p:cNvPr id="58379" name="Rectangle 1"/>
          <p:cNvSpPr>
            <a:spLocks noChangeArrowheads="1"/>
          </p:cNvSpPr>
          <p:nvPr/>
        </p:nvSpPr>
        <p:spPr bwMode="auto">
          <a:xfrm>
            <a:off x="1292225" y="3803650"/>
            <a:ext cx="7534275" cy="1939925"/>
          </a:xfrm>
          <a:prstGeom prst="rect">
            <a:avLst/>
          </a:prstGeom>
          <a:noFill/>
          <a:ln w="9525">
            <a:noFill/>
            <a:miter lim="800000"/>
            <a:headEnd/>
            <a:tailEnd/>
          </a:ln>
        </p:spPr>
        <p:txBody>
          <a:bodyPr anchor="ctr">
            <a:spAutoFit/>
          </a:bodyPr>
          <a:lstStyle/>
          <a:p>
            <a:pPr algn="just"/>
            <a:r>
              <a:rPr lang="en-US" sz="2000">
                <a:latin typeface="Calibri" pitchFamily="34" charset="0"/>
              </a:rPr>
              <a:t>Everything that exists is configured as a system, or as part of a system. Systems are in nature, society, science, in computer tools, in economics, are inside the human mind, organizations, etc. Studies on the characteristics of the system are useful for understanding and then trying to manage complex phenomena of various kinds (including those relating to the service).</a:t>
            </a:r>
            <a:endParaRPr lang="it-IT" sz="2000">
              <a:latin typeface="Calibri" pitchFamily="34" charset="0"/>
            </a:endParaRPr>
          </a:p>
        </p:txBody>
      </p:sp>
      <p:sp>
        <p:nvSpPr>
          <p:cNvPr id="22" name="Rettangolo 21"/>
          <p:cNvSpPr/>
          <p:nvPr/>
        </p:nvSpPr>
        <p:spPr>
          <a:xfrm>
            <a:off x="1209675" y="5831482"/>
            <a:ext cx="1831975" cy="477838"/>
          </a:xfrm>
          <a:prstGeom prst="rect">
            <a:avLst/>
          </a:prstGeom>
          <a:ln>
            <a:solidFill>
              <a:schemeClr val="accent2">
                <a:lumMod val="20000"/>
                <a:lumOff val="80000"/>
              </a:schemeClr>
            </a:solidFill>
          </a:ln>
          <a:effectLst>
            <a:reflection blurRad="6350" stA="50000" endA="300" endPos="55000" dir="5400000" sy="-100000" algn="bl" rotWithShape="0"/>
          </a:effectLst>
        </p:spPr>
        <p:txBody>
          <a:bodyPr wrap="none">
            <a:spAutoFit/>
          </a:bodyPr>
          <a:lstStyle/>
          <a:p>
            <a:pPr algn="ctr" fontAlgn="auto">
              <a:spcBef>
                <a:spcPts val="0"/>
              </a:spcBef>
              <a:spcAft>
                <a:spcPts val="0"/>
              </a:spcAft>
              <a:defRPr/>
            </a:pPr>
            <a:r>
              <a:rPr lang="it-IT" sz="2500" b="1" dirty="0">
                <a:ln w="1905"/>
                <a:solidFill>
                  <a:schemeClr val="accent2">
                    <a:lumMod val="75000"/>
                  </a:schemeClr>
                </a:solidFill>
                <a:effectLst>
                  <a:innerShdw blurRad="69850" dist="43180" dir="5400000">
                    <a:srgbClr val="000000">
                      <a:alpha val="65000"/>
                    </a:srgbClr>
                  </a:innerShdw>
                </a:effectLst>
                <a:latin typeface="+mj-lt"/>
                <a:cs typeface="+mn-cs"/>
              </a:rPr>
              <a:t>Service </a:t>
            </a:r>
            <a:r>
              <a:rPr lang="it-IT" sz="2500" b="1" dirty="0" err="1">
                <a:ln w="1905"/>
                <a:solidFill>
                  <a:schemeClr val="accent2">
                    <a:lumMod val="75000"/>
                  </a:schemeClr>
                </a:solidFill>
                <a:effectLst>
                  <a:innerShdw blurRad="69850" dist="43180" dir="5400000">
                    <a:srgbClr val="000000">
                      <a:alpha val="65000"/>
                    </a:srgbClr>
                  </a:innerShdw>
                </a:effectLst>
                <a:latin typeface="+mj-lt"/>
                <a:cs typeface="+mn-cs"/>
              </a:rPr>
              <a:t>Syst</a:t>
            </a:r>
            <a:r>
              <a:rPr lang="it-IT" sz="2500" b="1" dirty="0">
                <a:ln w="1905"/>
                <a:solidFill>
                  <a:schemeClr val="accent2">
                    <a:lumMod val="75000"/>
                  </a:schemeClr>
                </a:solidFill>
                <a:effectLst>
                  <a:innerShdw blurRad="69850" dist="43180" dir="5400000">
                    <a:srgbClr val="000000">
                      <a:alpha val="65000"/>
                    </a:srgbClr>
                  </a:innerShdw>
                </a:effectLst>
                <a:latin typeface="+mj-lt"/>
                <a:cs typeface="+mn-cs"/>
              </a:rPr>
              <a:t>.</a:t>
            </a:r>
            <a:endParaRPr lang="it-IT" sz="2500" b="1" dirty="0">
              <a:ln w="1905"/>
              <a:solidFill>
                <a:schemeClr val="accent2">
                  <a:lumMod val="75000"/>
                </a:schemeClr>
              </a:solidFill>
              <a:effectLst>
                <a:innerShdw blurRad="69850" dist="43180" dir="5400000">
                  <a:srgbClr val="000000">
                    <a:alpha val="65000"/>
                  </a:srgbClr>
                </a:innerShdw>
              </a:effectLst>
              <a:latin typeface="+mn-lt"/>
              <a:cs typeface="+mn-cs"/>
            </a:endParaRPr>
          </a:p>
        </p:txBody>
      </p:sp>
      <p:sp>
        <p:nvSpPr>
          <p:cNvPr id="23" name="Rettangolo 22"/>
          <p:cNvSpPr/>
          <p:nvPr/>
        </p:nvSpPr>
        <p:spPr>
          <a:xfrm>
            <a:off x="3092450" y="5831482"/>
            <a:ext cx="1756635" cy="477054"/>
          </a:xfrm>
          <a:prstGeom prst="rect">
            <a:avLst/>
          </a:prstGeom>
          <a:ln>
            <a:solidFill>
              <a:schemeClr val="accent2">
                <a:lumMod val="20000"/>
                <a:lumOff val="80000"/>
              </a:schemeClr>
            </a:solidFill>
          </a:ln>
          <a:effectLst>
            <a:reflection blurRad="6350" stA="50000" endA="300" endPos="55000" dir="5400000" sy="-100000" algn="bl" rotWithShape="0"/>
          </a:effectLst>
        </p:spPr>
        <p:txBody>
          <a:bodyPr wrap="none">
            <a:spAutoFit/>
          </a:bodyPr>
          <a:lstStyle/>
          <a:p>
            <a:pPr algn="ctr" fontAlgn="auto">
              <a:spcBef>
                <a:spcPts val="0"/>
              </a:spcBef>
              <a:spcAft>
                <a:spcPts val="0"/>
              </a:spcAft>
              <a:defRPr/>
            </a:pPr>
            <a:r>
              <a:rPr lang="it-IT" sz="2500" b="1" dirty="0">
                <a:ln w="1905"/>
                <a:solidFill>
                  <a:schemeClr val="accent2">
                    <a:lumMod val="75000"/>
                  </a:schemeClr>
                </a:solidFill>
                <a:effectLst>
                  <a:innerShdw blurRad="69850" dist="43180" dir="5400000">
                    <a:srgbClr val="000000">
                      <a:alpha val="65000"/>
                    </a:srgbClr>
                  </a:innerShdw>
                </a:effectLst>
                <a:latin typeface="+mj-lt"/>
                <a:cs typeface="+mn-cs"/>
              </a:rPr>
              <a:t>Smart. </a:t>
            </a:r>
            <a:r>
              <a:rPr lang="it-IT" sz="2500" b="1" dirty="0" err="1">
                <a:ln w="1905"/>
                <a:solidFill>
                  <a:schemeClr val="accent2">
                    <a:lumMod val="75000"/>
                  </a:schemeClr>
                </a:solidFill>
                <a:effectLst>
                  <a:innerShdw blurRad="69850" dist="43180" dir="5400000">
                    <a:srgbClr val="000000">
                      <a:alpha val="65000"/>
                    </a:srgbClr>
                  </a:innerShdw>
                </a:effectLst>
                <a:latin typeface="+mj-lt"/>
                <a:cs typeface="+mn-cs"/>
              </a:rPr>
              <a:t>S</a:t>
            </a:r>
            <a:r>
              <a:rPr lang="it-IT" sz="2500" b="1" dirty="0" err="1">
                <a:ln w="1905"/>
                <a:solidFill>
                  <a:schemeClr val="accent2">
                    <a:lumMod val="75000"/>
                  </a:schemeClr>
                </a:solidFill>
                <a:effectLst>
                  <a:innerShdw blurRad="69850" dist="43180" dir="5400000">
                    <a:srgbClr val="000000">
                      <a:alpha val="65000"/>
                    </a:srgbClr>
                  </a:innerShdw>
                </a:effectLst>
                <a:latin typeface="+mn-lt"/>
                <a:cs typeface="+mn-cs"/>
              </a:rPr>
              <a:t>yst</a:t>
            </a:r>
            <a:r>
              <a:rPr lang="it-IT" sz="2500" b="1" dirty="0">
                <a:ln w="1905"/>
                <a:solidFill>
                  <a:schemeClr val="accent2">
                    <a:lumMod val="75000"/>
                  </a:schemeClr>
                </a:solidFill>
                <a:effectLst>
                  <a:innerShdw blurRad="69850" dist="43180" dir="5400000">
                    <a:srgbClr val="000000">
                      <a:alpha val="65000"/>
                    </a:srgbClr>
                  </a:innerShdw>
                </a:effectLst>
                <a:latin typeface="+mj-lt"/>
                <a:cs typeface="+mn-cs"/>
              </a:rPr>
              <a:t>.</a:t>
            </a:r>
            <a:endParaRPr lang="it-IT" sz="2500" b="1" dirty="0">
              <a:ln w="1905"/>
              <a:solidFill>
                <a:schemeClr val="accent2">
                  <a:lumMod val="75000"/>
                </a:schemeClr>
              </a:solidFill>
              <a:effectLst>
                <a:innerShdw blurRad="69850" dist="43180" dir="5400000">
                  <a:srgbClr val="000000">
                    <a:alpha val="65000"/>
                  </a:srgbClr>
                </a:innerShdw>
              </a:effectLst>
              <a:latin typeface="+mn-lt"/>
              <a:cs typeface="+mn-cs"/>
            </a:endParaRPr>
          </a:p>
        </p:txBody>
      </p:sp>
      <p:sp>
        <p:nvSpPr>
          <p:cNvPr id="24" name="Rettangolo 23"/>
          <p:cNvSpPr/>
          <p:nvPr/>
        </p:nvSpPr>
        <p:spPr>
          <a:xfrm>
            <a:off x="4976813" y="5831482"/>
            <a:ext cx="2033762" cy="477054"/>
          </a:xfrm>
          <a:prstGeom prst="rect">
            <a:avLst/>
          </a:prstGeom>
          <a:ln>
            <a:solidFill>
              <a:schemeClr val="accent2">
                <a:lumMod val="20000"/>
                <a:lumOff val="80000"/>
              </a:schemeClr>
            </a:solidFill>
          </a:ln>
          <a:effectLst>
            <a:reflection blurRad="6350" stA="50000" endA="300" endPos="55000" dir="5400000" sy="-100000" algn="bl" rotWithShape="0"/>
          </a:effectLst>
        </p:spPr>
        <p:txBody>
          <a:bodyPr wrap="none">
            <a:spAutoFit/>
          </a:bodyPr>
          <a:lstStyle/>
          <a:p>
            <a:pPr algn="ctr" fontAlgn="auto">
              <a:spcBef>
                <a:spcPts val="0"/>
              </a:spcBef>
              <a:spcAft>
                <a:spcPts val="0"/>
              </a:spcAft>
              <a:defRPr/>
            </a:pPr>
            <a:r>
              <a:rPr lang="it-IT" sz="2500" b="1" dirty="0" err="1">
                <a:ln w="1905"/>
                <a:solidFill>
                  <a:schemeClr val="accent2">
                    <a:lumMod val="75000"/>
                  </a:schemeClr>
                </a:solidFill>
                <a:effectLst>
                  <a:innerShdw blurRad="69850" dist="43180" dir="5400000">
                    <a:srgbClr val="000000">
                      <a:alpha val="65000"/>
                    </a:srgbClr>
                  </a:innerShdw>
                </a:effectLst>
                <a:latin typeface="+mj-lt"/>
                <a:cs typeface="+mn-cs"/>
              </a:rPr>
              <a:t>Complex</a:t>
            </a:r>
            <a:r>
              <a:rPr lang="it-IT" sz="2500" b="1" dirty="0">
                <a:ln w="1905"/>
                <a:solidFill>
                  <a:schemeClr val="accent2">
                    <a:lumMod val="75000"/>
                  </a:schemeClr>
                </a:solidFill>
                <a:effectLst>
                  <a:innerShdw blurRad="69850" dist="43180" dir="5400000">
                    <a:srgbClr val="000000">
                      <a:alpha val="65000"/>
                    </a:srgbClr>
                  </a:innerShdw>
                </a:effectLst>
                <a:latin typeface="+mj-lt"/>
                <a:cs typeface="+mn-cs"/>
              </a:rPr>
              <a:t> </a:t>
            </a:r>
            <a:r>
              <a:rPr lang="it-IT" sz="2500" b="1" dirty="0" err="1">
                <a:ln w="1905"/>
                <a:solidFill>
                  <a:schemeClr val="accent2">
                    <a:lumMod val="75000"/>
                  </a:schemeClr>
                </a:solidFill>
                <a:effectLst>
                  <a:innerShdw blurRad="69850" dist="43180" dir="5400000">
                    <a:srgbClr val="000000">
                      <a:alpha val="65000"/>
                    </a:srgbClr>
                  </a:innerShdw>
                </a:effectLst>
                <a:latin typeface="+mj-lt"/>
                <a:cs typeface="+mn-cs"/>
              </a:rPr>
              <a:t>S</a:t>
            </a:r>
            <a:r>
              <a:rPr lang="it-IT" sz="2500" b="1" dirty="0" err="1">
                <a:ln w="1905"/>
                <a:solidFill>
                  <a:schemeClr val="accent2">
                    <a:lumMod val="75000"/>
                  </a:schemeClr>
                </a:solidFill>
                <a:effectLst>
                  <a:innerShdw blurRad="69850" dist="43180" dir="5400000">
                    <a:srgbClr val="000000">
                      <a:alpha val="65000"/>
                    </a:srgbClr>
                  </a:innerShdw>
                </a:effectLst>
                <a:latin typeface="+mn-lt"/>
                <a:cs typeface="+mn-cs"/>
              </a:rPr>
              <a:t>yst</a:t>
            </a:r>
            <a:r>
              <a:rPr lang="it-IT" sz="2500" b="1" dirty="0">
                <a:ln w="1905"/>
                <a:solidFill>
                  <a:schemeClr val="accent2">
                    <a:lumMod val="75000"/>
                  </a:schemeClr>
                </a:solidFill>
                <a:effectLst>
                  <a:innerShdw blurRad="69850" dist="43180" dir="5400000">
                    <a:srgbClr val="000000">
                      <a:alpha val="65000"/>
                    </a:srgbClr>
                  </a:innerShdw>
                </a:effectLst>
                <a:latin typeface="+mj-lt"/>
                <a:cs typeface="+mn-cs"/>
              </a:rPr>
              <a:t>.</a:t>
            </a:r>
            <a:endParaRPr lang="it-IT" sz="2500" b="1" dirty="0">
              <a:ln w="1905"/>
              <a:solidFill>
                <a:schemeClr val="accent2">
                  <a:lumMod val="75000"/>
                </a:schemeClr>
              </a:solidFill>
              <a:effectLst>
                <a:innerShdw blurRad="69850" dist="43180" dir="5400000">
                  <a:srgbClr val="000000">
                    <a:alpha val="65000"/>
                  </a:srgbClr>
                </a:innerShdw>
              </a:effectLst>
              <a:latin typeface="+mn-lt"/>
              <a:cs typeface="+mn-cs"/>
            </a:endParaRPr>
          </a:p>
        </p:txBody>
      </p:sp>
      <p:sp>
        <p:nvSpPr>
          <p:cNvPr id="25" name="Rettangolo 24"/>
          <p:cNvSpPr/>
          <p:nvPr/>
        </p:nvSpPr>
        <p:spPr>
          <a:xfrm>
            <a:off x="7169150" y="5831482"/>
            <a:ext cx="1713353" cy="477054"/>
          </a:xfrm>
          <a:prstGeom prst="rect">
            <a:avLst/>
          </a:prstGeom>
          <a:ln>
            <a:solidFill>
              <a:schemeClr val="accent2">
                <a:lumMod val="20000"/>
                <a:lumOff val="80000"/>
              </a:schemeClr>
            </a:solidFill>
          </a:ln>
          <a:effectLst>
            <a:reflection blurRad="6350" stA="50000" endA="300" endPos="55000" dir="5400000" sy="-100000" algn="bl" rotWithShape="0"/>
          </a:effectLst>
        </p:spPr>
        <p:txBody>
          <a:bodyPr wrap="none">
            <a:spAutoFit/>
          </a:bodyPr>
          <a:lstStyle/>
          <a:p>
            <a:pPr algn="ctr" fontAlgn="auto">
              <a:spcBef>
                <a:spcPts val="0"/>
              </a:spcBef>
              <a:spcAft>
                <a:spcPts val="0"/>
              </a:spcAft>
              <a:defRPr/>
            </a:pPr>
            <a:r>
              <a:rPr lang="it-IT" sz="2500" b="1" dirty="0" err="1">
                <a:ln w="1905"/>
                <a:solidFill>
                  <a:schemeClr val="accent2">
                    <a:lumMod val="75000"/>
                  </a:schemeClr>
                </a:solidFill>
                <a:effectLst>
                  <a:innerShdw blurRad="69850" dist="43180" dir="5400000">
                    <a:srgbClr val="000000">
                      <a:alpha val="65000"/>
                    </a:srgbClr>
                  </a:innerShdw>
                </a:effectLst>
                <a:latin typeface="+mj-lt"/>
                <a:cs typeface="+mn-cs"/>
              </a:rPr>
              <a:t>Viable</a:t>
            </a:r>
            <a:r>
              <a:rPr lang="it-IT" sz="2500" b="1" dirty="0">
                <a:ln w="1905"/>
                <a:solidFill>
                  <a:schemeClr val="accent2">
                    <a:lumMod val="75000"/>
                  </a:schemeClr>
                </a:solidFill>
                <a:effectLst>
                  <a:innerShdw blurRad="69850" dist="43180" dir="5400000">
                    <a:srgbClr val="000000">
                      <a:alpha val="65000"/>
                    </a:srgbClr>
                  </a:innerShdw>
                </a:effectLst>
                <a:latin typeface="+mj-lt"/>
                <a:cs typeface="+mn-cs"/>
              </a:rPr>
              <a:t> </a:t>
            </a:r>
            <a:r>
              <a:rPr lang="it-IT" sz="2500" b="1" dirty="0" err="1">
                <a:ln w="1905"/>
                <a:solidFill>
                  <a:schemeClr val="accent2">
                    <a:lumMod val="75000"/>
                  </a:schemeClr>
                </a:solidFill>
                <a:effectLst>
                  <a:innerShdw blurRad="69850" dist="43180" dir="5400000">
                    <a:srgbClr val="000000">
                      <a:alpha val="65000"/>
                    </a:srgbClr>
                  </a:innerShdw>
                </a:effectLst>
                <a:latin typeface="+mj-lt"/>
                <a:cs typeface="+mn-cs"/>
              </a:rPr>
              <a:t>S</a:t>
            </a:r>
            <a:r>
              <a:rPr lang="it-IT" sz="2500" b="1" dirty="0" err="1">
                <a:ln w="1905"/>
                <a:solidFill>
                  <a:schemeClr val="accent2">
                    <a:lumMod val="75000"/>
                  </a:schemeClr>
                </a:solidFill>
                <a:effectLst>
                  <a:innerShdw blurRad="69850" dist="43180" dir="5400000">
                    <a:srgbClr val="000000">
                      <a:alpha val="65000"/>
                    </a:srgbClr>
                  </a:innerShdw>
                </a:effectLst>
                <a:latin typeface="+mn-lt"/>
                <a:cs typeface="+mn-cs"/>
              </a:rPr>
              <a:t>yst</a:t>
            </a:r>
            <a:r>
              <a:rPr lang="it-IT" sz="2500" b="1" dirty="0">
                <a:ln w="1905"/>
                <a:solidFill>
                  <a:schemeClr val="accent2">
                    <a:lumMod val="75000"/>
                  </a:schemeClr>
                </a:solidFill>
                <a:effectLst>
                  <a:innerShdw blurRad="69850" dist="43180" dir="5400000">
                    <a:srgbClr val="000000">
                      <a:alpha val="65000"/>
                    </a:srgbClr>
                  </a:innerShdw>
                </a:effectLst>
                <a:latin typeface="+mj-lt"/>
                <a:cs typeface="+mn-cs"/>
              </a:rPr>
              <a:t>.</a:t>
            </a:r>
            <a:endParaRPr lang="it-IT" sz="2500" b="1" dirty="0">
              <a:ln w="1905"/>
              <a:solidFill>
                <a:schemeClr val="accent2">
                  <a:lumMod val="75000"/>
                </a:schemeClr>
              </a:solidFill>
              <a:effectLst>
                <a:innerShdw blurRad="69850" dist="43180" dir="5400000">
                  <a:srgbClr val="000000">
                    <a:alpha val="65000"/>
                  </a:srgbClr>
                </a:innerShdw>
              </a:effectLst>
              <a:latin typeface="+mn-lt"/>
              <a:cs typeface="+mn-cs"/>
            </a:endParaRPr>
          </a:p>
        </p:txBody>
      </p:sp>
      <p:sp>
        <p:nvSpPr>
          <p:cNvPr id="16" name="Segnaposto numero diapositiva 12"/>
          <p:cNvSpPr txBox="1">
            <a:spLocks/>
          </p:cNvSpPr>
          <p:nvPr/>
        </p:nvSpPr>
        <p:spPr>
          <a:xfrm rot="20399143">
            <a:off x="7008813" y="67214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2</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Immagine 3"/>
          <p:cNvPicPr>
            <a:picLocks noChangeAspect="1" noChangeArrowheads="1"/>
          </p:cNvPicPr>
          <p:nvPr/>
        </p:nvPicPr>
        <p:blipFill>
          <a:blip r:embed="rId3" cstate="print"/>
          <a:srcRect/>
          <a:stretch>
            <a:fillRect/>
          </a:stretch>
        </p:blipFill>
        <p:spPr bwMode="auto">
          <a:xfrm>
            <a:off x="5429250" y="4924425"/>
            <a:ext cx="3327400" cy="1790700"/>
          </a:xfrm>
          <a:prstGeom prst="rect">
            <a:avLst/>
          </a:prstGeom>
          <a:noFill/>
          <a:ln w="9525">
            <a:noFill/>
            <a:miter lim="800000"/>
            <a:headEnd/>
            <a:tailEnd/>
          </a:ln>
        </p:spPr>
      </p:pic>
      <p:pic>
        <p:nvPicPr>
          <p:cNvPr id="59395" name="Immagine 2"/>
          <p:cNvPicPr>
            <a:picLocks noChangeAspect="1" noChangeArrowheads="1"/>
          </p:cNvPicPr>
          <p:nvPr/>
        </p:nvPicPr>
        <p:blipFill>
          <a:blip r:embed="rId4" cstate="print"/>
          <a:srcRect/>
          <a:stretch>
            <a:fillRect/>
          </a:stretch>
        </p:blipFill>
        <p:spPr bwMode="auto">
          <a:xfrm>
            <a:off x="5429250" y="2963863"/>
            <a:ext cx="3449638" cy="1393825"/>
          </a:xfrm>
          <a:prstGeom prst="rect">
            <a:avLst/>
          </a:prstGeom>
          <a:noFill/>
          <a:ln w="9525">
            <a:noFill/>
            <a:miter lim="800000"/>
            <a:headEnd/>
            <a:tailEnd/>
          </a:ln>
        </p:spPr>
      </p:pic>
      <p:pic>
        <p:nvPicPr>
          <p:cNvPr id="59396" name="Immagine 1"/>
          <p:cNvPicPr>
            <a:picLocks noChangeAspect="1" noChangeArrowheads="1"/>
          </p:cNvPicPr>
          <p:nvPr/>
        </p:nvPicPr>
        <p:blipFill>
          <a:blip r:embed="rId5" cstate="print"/>
          <a:srcRect/>
          <a:stretch>
            <a:fillRect/>
          </a:stretch>
        </p:blipFill>
        <p:spPr bwMode="auto">
          <a:xfrm>
            <a:off x="5500688" y="142875"/>
            <a:ext cx="3286125" cy="2032000"/>
          </a:xfrm>
          <a:prstGeom prst="rect">
            <a:avLst/>
          </a:prstGeom>
          <a:noFill/>
          <a:ln w="9525">
            <a:noFill/>
            <a:miter lim="800000"/>
            <a:headEnd/>
            <a:tailEnd/>
          </a:ln>
        </p:spPr>
      </p:pic>
      <p:pic>
        <p:nvPicPr>
          <p:cNvPr id="59397" name="Picture 20" descr="C:\Users\AMMINISTRATORE\AppData\Local\Microsoft\Windows\Temporary Internet Files\Content.IE5\SV7EGQP2\MC900439363[1].jpg"/>
          <p:cNvPicPr>
            <a:picLocks noChangeAspect="1" noChangeArrowheads="1"/>
          </p:cNvPicPr>
          <p:nvPr/>
        </p:nvPicPr>
        <p:blipFill>
          <a:blip r:embed="rId6" cstate="print">
            <a:clrChange>
              <a:clrFrom>
                <a:srgbClr val="FFFFFF"/>
              </a:clrFrom>
              <a:clrTo>
                <a:srgbClr val="FFFFFF">
                  <a:alpha val="0"/>
                </a:srgbClr>
              </a:clrTo>
            </a:clrChange>
          </a:blip>
          <a:srcRect l="10045" r="7365"/>
          <a:stretch>
            <a:fillRect/>
          </a:stretch>
        </p:blipFill>
        <p:spPr bwMode="auto">
          <a:xfrm>
            <a:off x="214313" y="-171400"/>
            <a:ext cx="4625975" cy="6000750"/>
          </a:xfrm>
          <a:prstGeom prst="rect">
            <a:avLst/>
          </a:prstGeom>
          <a:noFill/>
          <a:ln w="9525">
            <a:noFill/>
            <a:miter lim="800000"/>
            <a:headEnd/>
            <a:tailEnd/>
          </a:ln>
        </p:spPr>
      </p:pic>
      <p:pic>
        <p:nvPicPr>
          <p:cNvPr id="59398" name="Picture 7" descr="C:\Users\AMMINISTRATORE\AppData\Local\Microsoft\Windows\Temporary Internet Files\Content.IE5\UBJJCISR\MC900442160[1].png"/>
          <p:cNvPicPr>
            <a:picLocks noChangeAspect="1" noChangeArrowheads="1"/>
          </p:cNvPicPr>
          <p:nvPr/>
        </p:nvPicPr>
        <p:blipFill>
          <a:blip r:embed="rId7" cstate="print">
            <a:grayscl/>
          </a:blip>
          <a:srcRect/>
          <a:stretch>
            <a:fillRect/>
          </a:stretch>
        </p:blipFill>
        <p:spPr bwMode="auto">
          <a:xfrm>
            <a:off x="6643688" y="2214563"/>
            <a:ext cx="796925" cy="796925"/>
          </a:xfrm>
          <a:prstGeom prst="rect">
            <a:avLst/>
          </a:prstGeom>
          <a:noFill/>
          <a:ln w="9525">
            <a:noFill/>
            <a:miter lim="800000"/>
            <a:headEnd/>
            <a:tailEnd/>
          </a:ln>
        </p:spPr>
      </p:pic>
      <p:pic>
        <p:nvPicPr>
          <p:cNvPr id="59399" name="Picture 7" descr="C:\Users\AMMINISTRATORE\AppData\Local\Microsoft\Windows\Temporary Internet Files\Content.IE5\UBJJCISR\MC900442160[1].png"/>
          <p:cNvPicPr>
            <a:picLocks noChangeAspect="1" noChangeArrowheads="1"/>
          </p:cNvPicPr>
          <p:nvPr/>
        </p:nvPicPr>
        <p:blipFill>
          <a:blip r:embed="rId7" cstate="print">
            <a:grayscl/>
          </a:blip>
          <a:srcRect/>
          <a:stretch>
            <a:fillRect/>
          </a:stretch>
        </p:blipFill>
        <p:spPr bwMode="auto">
          <a:xfrm>
            <a:off x="6643688" y="4286250"/>
            <a:ext cx="796925" cy="796925"/>
          </a:xfrm>
          <a:prstGeom prst="rect">
            <a:avLst/>
          </a:prstGeom>
          <a:noFill/>
          <a:ln w="9525">
            <a:noFill/>
            <a:miter lim="800000"/>
            <a:headEnd/>
            <a:tailEnd/>
          </a:ln>
        </p:spPr>
      </p:pic>
      <p:pic>
        <p:nvPicPr>
          <p:cNvPr id="89096" name="Picture 8" descr="C:\Users\AMMINISTRATORE\AppData\Local\Microsoft\Windows\Temporary Internet Files\Content.IE5\81FCUB52\MC900442134[1].png"/>
          <p:cNvPicPr>
            <a:picLocks noChangeAspect="1" noChangeArrowheads="1"/>
          </p:cNvPicPr>
          <p:nvPr/>
        </p:nvPicPr>
        <p:blipFill>
          <a:blip r:embed="rId8" cstate="print">
            <a:duotone>
              <a:prstClr val="black"/>
              <a:schemeClr val="accent2">
                <a:tint val="45000"/>
                <a:satMod val="400000"/>
              </a:schemeClr>
            </a:duotone>
          </a:blip>
          <a:srcRect/>
          <a:stretch>
            <a:fillRect/>
          </a:stretch>
        </p:blipFill>
        <p:spPr bwMode="auto">
          <a:xfrm rot="21330713">
            <a:off x="2555418" y="3010965"/>
            <a:ext cx="1056575" cy="1450179"/>
          </a:xfrm>
          <a:prstGeom prst="rect">
            <a:avLst/>
          </a:prstGeom>
          <a:noFill/>
          <a:scene3d>
            <a:camera prst="isometricOffAxis1Top"/>
            <a:lightRig rig="threePt" dir="t"/>
          </a:scene3d>
        </p:spPr>
      </p:pic>
      <p:sp>
        <p:nvSpPr>
          <p:cNvPr id="12" name="CasellaDiTesto 11"/>
          <p:cNvSpPr txBox="1"/>
          <p:nvPr/>
        </p:nvSpPr>
        <p:spPr>
          <a:xfrm>
            <a:off x="1331640" y="5633864"/>
            <a:ext cx="3269741" cy="830997"/>
          </a:xfrm>
          <a:prstGeom prst="rect">
            <a:avLst/>
          </a:prstGeom>
          <a:noFill/>
        </p:spPr>
        <p:txBody>
          <a:bodyPr wrap="none">
            <a:spAutoFit/>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it-IT" sz="2400" b="1" dirty="0" err="1">
                <a:ln w="50800"/>
                <a:solidFill>
                  <a:schemeClr val="bg1">
                    <a:shade val="50000"/>
                  </a:schemeClr>
                </a:solidFill>
              </a:rPr>
              <a:t>Change</a:t>
            </a:r>
            <a:r>
              <a:rPr lang="it-IT" sz="2400" b="1" dirty="0">
                <a:ln w="50800"/>
                <a:solidFill>
                  <a:schemeClr val="bg1">
                    <a:shade val="50000"/>
                  </a:schemeClr>
                </a:solidFill>
              </a:rPr>
              <a:t> in </a:t>
            </a:r>
            <a:r>
              <a:rPr lang="it-IT" sz="2400" b="1" dirty="0" err="1" smtClean="0">
                <a:ln w="50800"/>
                <a:solidFill>
                  <a:schemeClr val="bg1">
                    <a:shade val="50000"/>
                  </a:schemeClr>
                </a:solidFill>
              </a:rPr>
              <a:t>perspective</a:t>
            </a:r>
            <a:endParaRPr lang="it-IT" sz="2400" b="1" dirty="0" smtClean="0">
              <a:ln w="50800"/>
              <a:solidFill>
                <a:schemeClr val="bg1">
                  <a:shade val="50000"/>
                </a:schemeClr>
              </a:solidFill>
            </a:endParaRPr>
          </a:p>
          <a:p>
            <a:pPr algn="ctr">
              <a:defRPr/>
            </a:pPr>
            <a:r>
              <a:rPr lang="it-IT" sz="2400" b="1" dirty="0" err="1" smtClean="0">
                <a:ln w="50800"/>
                <a:solidFill>
                  <a:schemeClr val="bg1">
                    <a:shade val="50000"/>
                  </a:schemeClr>
                </a:solidFill>
              </a:rPr>
              <a:t>for</a:t>
            </a:r>
            <a:r>
              <a:rPr lang="it-IT" sz="2400" b="1" dirty="0" smtClean="0">
                <a:ln w="50800"/>
                <a:solidFill>
                  <a:schemeClr val="bg1">
                    <a:shade val="50000"/>
                  </a:schemeClr>
                </a:solidFill>
              </a:rPr>
              <a:t> marketing </a:t>
            </a:r>
            <a:r>
              <a:rPr lang="it-IT" sz="2400" b="1" dirty="0" err="1" smtClean="0">
                <a:ln w="50800"/>
                <a:solidFill>
                  <a:schemeClr val="bg1">
                    <a:shade val="50000"/>
                  </a:schemeClr>
                </a:solidFill>
              </a:rPr>
              <a:t>strategies</a:t>
            </a:r>
            <a:endParaRPr lang="it-IT" sz="2400" b="1" dirty="0">
              <a:ln w="50800"/>
              <a:solidFill>
                <a:schemeClr val="bg1">
                  <a:shade val="50000"/>
                </a:schemeClr>
              </a:solidFill>
            </a:endParaRPr>
          </a:p>
        </p:txBody>
      </p:sp>
      <p:sp>
        <p:nvSpPr>
          <p:cNvPr id="10" name="Segnaposto numero diapositiva 12"/>
          <p:cNvSpPr txBox="1">
            <a:spLocks/>
          </p:cNvSpPr>
          <p:nvPr/>
        </p:nvSpPr>
        <p:spPr>
          <a:xfrm rot="20399143">
            <a:off x="6856413" y="65690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3</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1116013" y="1444625"/>
            <a:ext cx="2519362" cy="2087563"/>
          </a:xfrm>
          <a:prstGeom prst="ellipse">
            <a:avLst/>
          </a:prstGeom>
          <a:solidFill>
            <a:schemeClr val="bg1"/>
          </a:solidFill>
          <a:ln w="9525">
            <a:solidFill>
              <a:schemeClr val="tx1"/>
            </a:solidFill>
            <a:prstDash val="dash"/>
            <a:round/>
            <a:headEnd/>
            <a:tailEnd/>
          </a:ln>
          <a:effectLst>
            <a:outerShdw dist="35921" dir="2700000" algn="ctr" rotWithShape="0">
              <a:schemeClr val="bg2"/>
            </a:outerShdw>
          </a:effectLst>
        </p:spPr>
        <p:txBody>
          <a:bodyPr wrap="none" anchor="ctr"/>
          <a:lstStyle/>
          <a:p>
            <a:pPr>
              <a:defRPr/>
            </a:pPr>
            <a:endParaRPr lang="it-IT"/>
          </a:p>
        </p:txBody>
      </p:sp>
      <p:sp>
        <p:nvSpPr>
          <p:cNvPr id="5" name="Oval 5"/>
          <p:cNvSpPr>
            <a:spLocks noChangeArrowheads="1"/>
          </p:cNvSpPr>
          <p:nvPr/>
        </p:nvSpPr>
        <p:spPr bwMode="auto">
          <a:xfrm>
            <a:off x="2411413" y="4037013"/>
            <a:ext cx="1944687" cy="1296987"/>
          </a:xfrm>
          <a:prstGeom prst="ellipse">
            <a:avLst/>
          </a:prstGeom>
          <a:solidFill>
            <a:schemeClr val="bg1"/>
          </a:solidFill>
          <a:ln w="9525">
            <a:solidFill>
              <a:schemeClr val="tx1"/>
            </a:solidFill>
            <a:prstDash val="dash"/>
            <a:round/>
            <a:headEnd/>
            <a:tailEnd/>
          </a:ln>
          <a:effectLst>
            <a:outerShdw dist="35921" dir="2700000" algn="ctr" rotWithShape="0">
              <a:schemeClr val="bg2"/>
            </a:outerShdw>
          </a:effectLst>
        </p:spPr>
        <p:txBody>
          <a:bodyPr wrap="none" anchor="ctr"/>
          <a:lstStyle/>
          <a:p>
            <a:pPr>
              <a:defRPr/>
            </a:pPr>
            <a:endParaRPr lang="it-IT"/>
          </a:p>
        </p:txBody>
      </p:sp>
      <p:sp>
        <p:nvSpPr>
          <p:cNvPr id="6" name="Oval 6"/>
          <p:cNvSpPr>
            <a:spLocks noChangeArrowheads="1"/>
          </p:cNvSpPr>
          <p:nvPr/>
        </p:nvSpPr>
        <p:spPr bwMode="auto">
          <a:xfrm>
            <a:off x="4643438" y="4037307"/>
            <a:ext cx="2016125" cy="1296987"/>
          </a:xfrm>
          <a:prstGeom prst="ellipse">
            <a:avLst/>
          </a:prstGeom>
          <a:solidFill>
            <a:srgbClr val="EAEAEA"/>
          </a:solidFill>
          <a:ln w="9525">
            <a:solidFill>
              <a:schemeClr val="tx1"/>
            </a:solidFill>
            <a:round/>
            <a:headEnd/>
            <a:tailEnd/>
          </a:ln>
          <a:effectLst>
            <a:outerShdw dist="35921" dir="2700000" algn="ctr" rotWithShape="0">
              <a:schemeClr val="bg2"/>
            </a:outerShdw>
          </a:effectLst>
          <a:scene3d>
            <a:camera prst="orthographicFront"/>
            <a:lightRig rig="threePt" dir="t"/>
          </a:scene3d>
          <a:sp3d>
            <a:bevelT prst="convex"/>
          </a:sp3d>
        </p:spPr>
        <p:txBody>
          <a:bodyPr wrap="none" anchor="ctr"/>
          <a:lstStyle/>
          <a:p>
            <a:pPr>
              <a:defRPr/>
            </a:pPr>
            <a:endParaRPr lang="it-IT"/>
          </a:p>
        </p:txBody>
      </p:sp>
      <p:sp>
        <p:nvSpPr>
          <p:cNvPr id="7" name="Oval 7"/>
          <p:cNvSpPr>
            <a:spLocks noChangeArrowheads="1"/>
          </p:cNvSpPr>
          <p:nvPr/>
        </p:nvSpPr>
        <p:spPr bwMode="auto">
          <a:xfrm>
            <a:off x="6804025" y="4037307"/>
            <a:ext cx="2016125" cy="1296987"/>
          </a:xfrm>
          <a:prstGeom prst="ellipse">
            <a:avLst/>
          </a:prstGeom>
          <a:solidFill>
            <a:srgbClr val="EAEAEA"/>
          </a:solidFill>
          <a:ln w="9525">
            <a:solidFill>
              <a:schemeClr val="tx1"/>
            </a:solidFill>
            <a:round/>
            <a:headEnd/>
            <a:tailEnd/>
          </a:ln>
          <a:effectLst>
            <a:outerShdw dist="35921" dir="2700000" algn="ctr" rotWithShape="0">
              <a:schemeClr val="bg2"/>
            </a:outerShdw>
          </a:effectLst>
          <a:scene3d>
            <a:camera prst="orthographicFront"/>
            <a:lightRig rig="threePt" dir="t"/>
          </a:scene3d>
          <a:sp3d>
            <a:bevelT prst="convex"/>
          </a:sp3d>
        </p:spPr>
        <p:txBody>
          <a:bodyPr wrap="none" anchor="ctr"/>
          <a:lstStyle/>
          <a:p>
            <a:pPr>
              <a:defRPr/>
            </a:pPr>
            <a:endParaRPr lang="it-IT"/>
          </a:p>
        </p:txBody>
      </p:sp>
      <p:sp>
        <p:nvSpPr>
          <p:cNvPr id="8" name="Oval 8"/>
          <p:cNvSpPr>
            <a:spLocks noChangeArrowheads="1"/>
          </p:cNvSpPr>
          <p:nvPr/>
        </p:nvSpPr>
        <p:spPr bwMode="auto">
          <a:xfrm>
            <a:off x="5435600" y="1589382"/>
            <a:ext cx="2520950" cy="2016125"/>
          </a:xfrm>
          <a:prstGeom prst="ellipse">
            <a:avLst/>
          </a:prstGeom>
          <a:solidFill>
            <a:srgbClr val="EAEAEA"/>
          </a:solidFill>
          <a:ln w="9525">
            <a:solidFill>
              <a:schemeClr val="tx1"/>
            </a:solidFill>
            <a:round/>
            <a:headEnd/>
            <a:tailEnd/>
          </a:ln>
          <a:effectLst>
            <a:glow rad="228600">
              <a:schemeClr val="accent4">
                <a:satMod val="175000"/>
                <a:alpha val="40000"/>
              </a:schemeClr>
            </a:glow>
            <a:outerShdw dist="35921" dir="2700000" algn="ctr" rotWithShape="0">
              <a:schemeClr val="bg2"/>
            </a:outerShdw>
          </a:effectLst>
          <a:scene3d>
            <a:camera prst="orthographicFront"/>
            <a:lightRig rig="threePt" dir="t"/>
          </a:scene3d>
          <a:sp3d>
            <a:bevelT prst="convex"/>
          </a:sp3d>
        </p:spPr>
        <p:txBody>
          <a:bodyPr wrap="none" anchor="ctr"/>
          <a:lstStyle/>
          <a:p>
            <a:pPr>
              <a:defRPr/>
            </a:pPr>
            <a:endParaRPr lang="it-IT">
              <a:effectLst/>
            </a:endParaRPr>
          </a:p>
        </p:txBody>
      </p:sp>
      <p:sp>
        <p:nvSpPr>
          <p:cNvPr id="9" name="Oval 9"/>
          <p:cNvSpPr>
            <a:spLocks noChangeArrowheads="1"/>
          </p:cNvSpPr>
          <p:nvPr/>
        </p:nvSpPr>
        <p:spPr bwMode="auto">
          <a:xfrm>
            <a:off x="250825" y="4037013"/>
            <a:ext cx="1944688" cy="1296987"/>
          </a:xfrm>
          <a:prstGeom prst="ellipse">
            <a:avLst/>
          </a:prstGeom>
          <a:solidFill>
            <a:schemeClr val="bg1"/>
          </a:solidFill>
          <a:ln w="9525">
            <a:solidFill>
              <a:schemeClr val="tx1"/>
            </a:solidFill>
            <a:prstDash val="dash"/>
            <a:round/>
            <a:headEnd/>
            <a:tailEnd/>
          </a:ln>
          <a:effectLst>
            <a:outerShdw dist="35921" dir="2700000" algn="ctr" rotWithShape="0">
              <a:schemeClr val="bg2"/>
            </a:outerShdw>
          </a:effectLst>
        </p:spPr>
        <p:txBody>
          <a:bodyPr wrap="none" anchor="ctr"/>
          <a:lstStyle/>
          <a:p>
            <a:pPr>
              <a:defRPr/>
            </a:pPr>
            <a:endParaRPr lang="it-IT"/>
          </a:p>
        </p:txBody>
      </p:sp>
      <p:sp>
        <p:nvSpPr>
          <p:cNvPr id="60430" name="Line 10"/>
          <p:cNvSpPr>
            <a:spLocks noChangeShapeType="1"/>
          </p:cNvSpPr>
          <p:nvPr/>
        </p:nvSpPr>
        <p:spPr bwMode="auto">
          <a:xfrm flipV="1">
            <a:off x="1403350" y="3389313"/>
            <a:ext cx="433388" cy="647700"/>
          </a:xfrm>
          <a:prstGeom prst="line">
            <a:avLst/>
          </a:prstGeom>
          <a:noFill/>
          <a:ln w="9525">
            <a:solidFill>
              <a:schemeClr val="tx1"/>
            </a:solidFill>
            <a:round/>
            <a:headEnd/>
            <a:tailEnd type="triangle" w="med" len="med"/>
          </a:ln>
        </p:spPr>
        <p:txBody>
          <a:bodyPr/>
          <a:lstStyle/>
          <a:p>
            <a:endParaRPr lang="it-IT"/>
          </a:p>
        </p:txBody>
      </p:sp>
      <p:sp>
        <p:nvSpPr>
          <p:cNvPr id="60431" name="Line 11"/>
          <p:cNvSpPr>
            <a:spLocks noChangeShapeType="1"/>
          </p:cNvSpPr>
          <p:nvPr/>
        </p:nvSpPr>
        <p:spPr bwMode="auto">
          <a:xfrm flipH="1" flipV="1">
            <a:off x="7308850" y="3460750"/>
            <a:ext cx="431800" cy="574675"/>
          </a:xfrm>
          <a:prstGeom prst="line">
            <a:avLst/>
          </a:prstGeom>
          <a:noFill/>
          <a:ln w="9525">
            <a:solidFill>
              <a:schemeClr val="tx1"/>
            </a:solidFill>
            <a:round/>
            <a:headEnd/>
            <a:tailEnd type="triangle" w="med" len="med"/>
          </a:ln>
        </p:spPr>
        <p:txBody>
          <a:bodyPr/>
          <a:lstStyle/>
          <a:p>
            <a:endParaRPr lang="it-IT"/>
          </a:p>
        </p:txBody>
      </p:sp>
      <p:sp>
        <p:nvSpPr>
          <p:cNvPr id="60432" name="Line 12"/>
          <p:cNvSpPr>
            <a:spLocks noChangeShapeType="1"/>
          </p:cNvSpPr>
          <p:nvPr/>
        </p:nvSpPr>
        <p:spPr bwMode="auto">
          <a:xfrm flipH="1" flipV="1">
            <a:off x="2771775" y="3460750"/>
            <a:ext cx="358775" cy="574675"/>
          </a:xfrm>
          <a:prstGeom prst="line">
            <a:avLst/>
          </a:prstGeom>
          <a:noFill/>
          <a:ln w="9525">
            <a:solidFill>
              <a:schemeClr val="tx1"/>
            </a:solidFill>
            <a:round/>
            <a:headEnd/>
            <a:tailEnd type="triangle" w="med" len="med"/>
          </a:ln>
        </p:spPr>
        <p:txBody>
          <a:bodyPr/>
          <a:lstStyle/>
          <a:p>
            <a:endParaRPr lang="it-IT"/>
          </a:p>
        </p:txBody>
      </p:sp>
      <p:sp>
        <p:nvSpPr>
          <p:cNvPr id="60433" name="Line 13"/>
          <p:cNvSpPr>
            <a:spLocks noChangeShapeType="1"/>
          </p:cNvSpPr>
          <p:nvPr/>
        </p:nvSpPr>
        <p:spPr bwMode="auto">
          <a:xfrm flipV="1">
            <a:off x="5724525" y="3460750"/>
            <a:ext cx="360363" cy="576263"/>
          </a:xfrm>
          <a:prstGeom prst="line">
            <a:avLst/>
          </a:prstGeom>
          <a:noFill/>
          <a:ln w="9525">
            <a:solidFill>
              <a:schemeClr val="tx1"/>
            </a:solidFill>
            <a:round/>
            <a:headEnd/>
            <a:tailEnd type="triangle" w="med" len="med"/>
          </a:ln>
        </p:spPr>
        <p:txBody>
          <a:bodyPr/>
          <a:lstStyle/>
          <a:p>
            <a:endParaRPr lang="it-IT"/>
          </a:p>
        </p:txBody>
      </p:sp>
      <p:sp>
        <p:nvSpPr>
          <p:cNvPr id="60434" name="Text Box 14"/>
          <p:cNvSpPr txBox="1">
            <a:spLocks noChangeArrowheads="1"/>
          </p:cNvSpPr>
          <p:nvPr/>
        </p:nvSpPr>
        <p:spPr bwMode="auto">
          <a:xfrm>
            <a:off x="7380288" y="4468813"/>
            <a:ext cx="1008062" cy="366712"/>
          </a:xfrm>
          <a:prstGeom prst="rect">
            <a:avLst/>
          </a:prstGeom>
          <a:noFill/>
          <a:ln w="9525">
            <a:noFill/>
            <a:miter lim="800000"/>
            <a:headEnd/>
            <a:tailEnd/>
          </a:ln>
        </p:spPr>
        <p:txBody>
          <a:bodyPr>
            <a:spAutoFit/>
          </a:bodyPr>
          <a:lstStyle/>
          <a:p>
            <a:pPr>
              <a:spcBef>
                <a:spcPct val="50000"/>
              </a:spcBef>
            </a:pPr>
            <a:r>
              <a:rPr lang="it-IT" b="1"/>
              <a:t>Directs</a:t>
            </a:r>
          </a:p>
        </p:txBody>
      </p:sp>
      <p:sp>
        <p:nvSpPr>
          <p:cNvPr id="60435" name="Text Box 15"/>
          <p:cNvSpPr txBox="1">
            <a:spLocks noChangeArrowheads="1"/>
          </p:cNvSpPr>
          <p:nvPr/>
        </p:nvSpPr>
        <p:spPr bwMode="auto">
          <a:xfrm>
            <a:off x="1403350" y="2020888"/>
            <a:ext cx="1944688" cy="869950"/>
          </a:xfrm>
          <a:prstGeom prst="rect">
            <a:avLst/>
          </a:prstGeom>
          <a:noFill/>
          <a:ln w="9525">
            <a:noFill/>
            <a:miter lim="800000"/>
            <a:headEnd/>
            <a:tailEnd/>
          </a:ln>
        </p:spPr>
        <p:txBody>
          <a:bodyPr>
            <a:spAutoFit/>
          </a:bodyPr>
          <a:lstStyle/>
          <a:p>
            <a:pPr algn="ctr">
              <a:spcBef>
                <a:spcPct val="50000"/>
              </a:spcBef>
            </a:pPr>
            <a:r>
              <a:rPr lang="it-IT" sz="2400" b="1"/>
              <a:t>Products</a:t>
            </a:r>
          </a:p>
          <a:p>
            <a:pPr algn="ctr">
              <a:spcBef>
                <a:spcPct val="50000"/>
              </a:spcBef>
            </a:pPr>
            <a:r>
              <a:rPr lang="it-IT"/>
              <a:t>(output)</a:t>
            </a:r>
          </a:p>
        </p:txBody>
      </p:sp>
      <p:sp>
        <p:nvSpPr>
          <p:cNvPr id="60436" name="Text Box 16"/>
          <p:cNvSpPr txBox="1">
            <a:spLocks noChangeArrowheads="1"/>
          </p:cNvSpPr>
          <p:nvPr/>
        </p:nvSpPr>
        <p:spPr bwMode="auto">
          <a:xfrm>
            <a:off x="539750" y="4252913"/>
            <a:ext cx="1366838" cy="779462"/>
          </a:xfrm>
          <a:prstGeom prst="rect">
            <a:avLst/>
          </a:prstGeom>
          <a:noFill/>
          <a:ln w="9525">
            <a:noFill/>
            <a:miter lim="800000"/>
            <a:headEnd/>
            <a:tailEnd/>
          </a:ln>
        </p:spPr>
        <p:txBody>
          <a:bodyPr>
            <a:spAutoFit/>
          </a:bodyPr>
          <a:lstStyle/>
          <a:p>
            <a:pPr algn="ctr">
              <a:spcBef>
                <a:spcPct val="50000"/>
              </a:spcBef>
            </a:pPr>
            <a:r>
              <a:rPr lang="it-IT" b="1"/>
              <a:t>Goods </a:t>
            </a:r>
          </a:p>
          <a:p>
            <a:pPr algn="ctr">
              <a:spcBef>
                <a:spcPct val="50000"/>
              </a:spcBef>
            </a:pPr>
            <a:r>
              <a:rPr lang="it-IT"/>
              <a:t>(tangibles)</a:t>
            </a:r>
          </a:p>
        </p:txBody>
      </p:sp>
      <p:sp>
        <p:nvSpPr>
          <p:cNvPr id="60437" name="Text Box 17"/>
          <p:cNvSpPr txBox="1">
            <a:spLocks noChangeArrowheads="1"/>
          </p:cNvSpPr>
          <p:nvPr/>
        </p:nvSpPr>
        <p:spPr bwMode="auto">
          <a:xfrm>
            <a:off x="5076825" y="4325938"/>
            <a:ext cx="1150938" cy="785812"/>
          </a:xfrm>
          <a:prstGeom prst="rect">
            <a:avLst/>
          </a:prstGeom>
          <a:noFill/>
          <a:ln w="9525">
            <a:noFill/>
            <a:miter lim="800000"/>
            <a:headEnd/>
            <a:tailEnd/>
          </a:ln>
        </p:spPr>
        <p:txBody>
          <a:bodyPr>
            <a:spAutoFit/>
          </a:bodyPr>
          <a:lstStyle/>
          <a:p>
            <a:pPr algn="ctr">
              <a:spcBef>
                <a:spcPct val="50000"/>
              </a:spcBef>
            </a:pPr>
            <a:r>
              <a:rPr lang="it-IT" b="1"/>
              <a:t>Indirects</a:t>
            </a:r>
            <a:r>
              <a:rPr lang="it-IT"/>
              <a:t> </a:t>
            </a:r>
          </a:p>
          <a:p>
            <a:pPr algn="ctr">
              <a:spcBef>
                <a:spcPct val="50000"/>
              </a:spcBef>
            </a:pPr>
            <a:r>
              <a:rPr lang="it-IT"/>
              <a:t>(Goods)</a:t>
            </a:r>
          </a:p>
        </p:txBody>
      </p:sp>
      <p:sp>
        <p:nvSpPr>
          <p:cNvPr id="60438" name="Text Box 18"/>
          <p:cNvSpPr txBox="1">
            <a:spLocks noChangeArrowheads="1"/>
          </p:cNvSpPr>
          <p:nvPr/>
        </p:nvSpPr>
        <p:spPr bwMode="auto">
          <a:xfrm>
            <a:off x="5940425" y="1922463"/>
            <a:ext cx="1512888" cy="1323975"/>
          </a:xfrm>
          <a:prstGeom prst="rect">
            <a:avLst/>
          </a:prstGeom>
          <a:noFill/>
          <a:ln w="9525">
            <a:noFill/>
            <a:miter lim="800000"/>
            <a:headEnd/>
            <a:tailEnd/>
          </a:ln>
        </p:spPr>
        <p:txBody>
          <a:bodyPr>
            <a:spAutoFit/>
          </a:bodyPr>
          <a:lstStyle/>
          <a:p>
            <a:pPr algn="ctr">
              <a:spcBef>
                <a:spcPct val="50000"/>
              </a:spcBef>
            </a:pPr>
            <a:r>
              <a:rPr lang="it-IT" sz="2400" b="1"/>
              <a:t>Services</a:t>
            </a:r>
          </a:p>
          <a:p>
            <a:pPr algn="ctr">
              <a:spcBef>
                <a:spcPct val="50000"/>
              </a:spcBef>
            </a:pPr>
            <a:r>
              <a:rPr lang="it-IT" sz="1600"/>
              <a:t>(Processes and applied competences)</a:t>
            </a:r>
          </a:p>
        </p:txBody>
      </p:sp>
      <p:sp>
        <p:nvSpPr>
          <p:cNvPr id="60439" name="Text Box 19"/>
          <p:cNvSpPr txBox="1">
            <a:spLocks noChangeArrowheads="1"/>
          </p:cNvSpPr>
          <p:nvPr/>
        </p:nvSpPr>
        <p:spPr bwMode="auto">
          <a:xfrm>
            <a:off x="1979613" y="4252913"/>
            <a:ext cx="2881312" cy="779462"/>
          </a:xfrm>
          <a:prstGeom prst="rect">
            <a:avLst/>
          </a:prstGeom>
          <a:noFill/>
          <a:ln w="9525">
            <a:noFill/>
            <a:miter lim="800000"/>
            <a:headEnd/>
            <a:tailEnd/>
          </a:ln>
        </p:spPr>
        <p:txBody>
          <a:bodyPr>
            <a:spAutoFit/>
          </a:bodyPr>
          <a:lstStyle/>
          <a:p>
            <a:pPr algn="ctr">
              <a:spcBef>
                <a:spcPct val="50000"/>
              </a:spcBef>
            </a:pPr>
            <a:r>
              <a:rPr lang="it-IT" b="1"/>
              <a:t>Services </a:t>
            </a:r>
          </a:p>
          <a:p>
            <a:pPr algn="ctr">
              <a:spcBef>
                <a:spcPct val="50000"/>
              </a:spcBef>
            </a:pPr>
            <a:r>
              <a:rPr lang="it-IT"/>
              <a:t>(Intangibles)</a:t>
            </a:r>
          </a:p>
        </p:txBody>
      </p:sp>
      <p:sp>
        <p:nvSpPr>
          <p:cNvPr id="20" name="AutoShape 20"/>
          <p:cNvSpPr>
            <a:spLocks noChangeArrowheads="1"/>
          </p:cNvSpPr>
          <p:nvPr/>
        </p:nvSpPr>
        <p:spPr bwMode="auto">
          <a:xfrm rot="21211259">
            <a:off x="2314575" y="5626748"/>
            <a:ext cx="4537075" cy="766762"/>
          </a:xfrm>
          <a:prstGeom prst="curvedUpArrow">
            <a:avLst>
              <a:gd name="adj1" fmla="val 120896"/>
              <a:gd name="adj2" fmla="val 196451"/>
              <a:gd name="adj3" fmla="val 33532"/>
            </a:avLst>
          </a:prstGeom>
          <a:solidFill>
            <a:schemeClr val="bg1"/>
          </a:solid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it-IT"/>
          </a:p>
        </p:txBody>
      </p:sp>
      <p:sp>
        <p:nvSpPr>
          <p:cNvPr id="22" name="Rectangle 1"/>
          <p:cNvSpPr>
            <a:spLocks noChangeArrowheads="1"/>
          </p:cNvSpPr>
          <p:nvPr/>
        </p:nvSpPr>
        <p:spPr bwMode="auto">
          <a:xfrm>
            <a:off x="539750" y="260350"/>
            <a:ext cx="8143875" cy="831850"/>
          </a:xfrm>
          <a:prstGeom prst="rect">
            <a:avLst/>
          </a:prstGeom>
          <a:noFill/>
          <a:ln w="9525">
            <a:noFill/>
            <a:miter lim="800000"/>
            <a:headEnd/>
            <a:tailEnd/>
          </a:ln>
          <a:effectLst/>
        </p:spPr>
        <p:txBody>
          <a:bodyPr anchor="ctr">
            <a:spAutoFit/>
          </a:bodyPr>
          <a:lstStyle/>
          <a:p>
            <a:pPr algn="ctr" fontAlgn="auto">
              <a:spcBef>
                <a:spcPts val="0"/>
              </a:spcBef>
              <a:spcAft>
                <a:spcPts val="0"/>
              </a:spcAft>
              <a:tabLst>
                <a:tab pos="3060700" algn="ctr"/>
                <a:tab pos="6119813" algn="r"/>
              </a:tabLst>
              <a:defRPr/>
            </a:pPr>
            <a:r>
              <a:rPr lang="en-US" sz="2400" b="1" dirty="0">
                <a:solidFill>
                  <a:schemeClr val="accent2">
                    <a:lumMod val="50000"/>
                  </a:schemeClr>
                </a:solidFill>
                <a:latin typeface="Arial" pitchFamily="34" charset="0"/>
                <a:ea typeface="Calibri" pitchFamily="34" charset="0"/>
                <a:cs typeface="Times New Roman" pitchFamily="18" charset="0"/>
              </a:rPr>
              <a:t>Service-oriented </a:t>
            </a:r>
            <a:r>
              <a:rPr lang="en-US" sz="2400" b="1" dirty="0" smtClean="0">
                <a:solidFill>
                  <a:schemeClr val="accent2">
                    <a:lumMod val="50000"/>
                  </a:schemeClr>
                </a:solidFill>
                <a:latin typeface="Arial" pitchFamily="34" charset="0"/>
                <a:ea typeface="Calibri" pitchFamily="34" charset="0"/>
                <a:cs typeface="Times New Roman" pitchFamily="18" charset="0"/>
              </a:rPr>
              <a:t>new economy </a:t>
            </a:r>
            <a:r>
              <a:rPr lang="en-US" sz="2400" b="1" dirty="0">
                <a:solidFill>
                  <a:schemeClr val="accent2">
                    <a:lumMod val="50000"/>
                  </a:schemeClr>
                </a:solidFill>
                <a:latin typeface="Arial" pitchFamily="34" charset="0"/>
                <a:ea typeface="Calibri" pitchFamily="34" charset="0"/>
                <a:cs typeface="Times New Roman" pitchFamily="18" charset="0"/>
              </a:rPr>
              <a:t>paradigm </a:t>
            </a:r>
          </a:p>
          <a:p>
            <a:pPr algn="ctr" fontAlgn="auto">
              <a:spcBef>
                <a:spcPts val="0"/>
              </a:spcBef>
              <a:spcAft>
                <a:spcPts val="0"/>
              </a:spcAft>
              <a:tabLst>
                <a:tab pos="3060700" algn="ctr"/>
                <a:tab pos="6119813" algn="r"/>
              </a:tabLst>
              <a:defRPr/>
            </a:pPr>
            <a:r>
              <a:rPr lang="en-US" sz="2400" i="1" dirty="0">
                <a:solidFill>
                  <a:schemeClr val="accent2">
                    <a:lumMod val="50000"/>
                  </a:schemeClr>
                </a:solidFill>
                <a:latin typeface="Arial" pitchFamily="34" charset="0"/>
                <a:ea typeface="Calibri" pitchFamily="34" charset="0"/>
                <a:cs typeface="Times New Roman" pitchFamily="18" charset="0"/>
              </a:rPr>
              <a:t>(</a:t>
            </a:r>
            <a:r>
              <a:rPr lang="en-US" sz="2400" i="1" dirty="0" smtClean="0">
                <a:solidFill>
                  <a:schemeClr val="accent2">
                    <a:lumMod val="50000"/>
                  </a:schemeClr>
                </a:solidFill>
                <a:latin typeface="Arial" pitchFamily="34" charset="0"/>
                <a:ea typeface="Calibri" pitchFamily="34" charset="0"/>
                <a:cs typeface="Times New Roman" pitchFamily="18" charset="0"/>
              </a:rPr>
              <a:t>change </a:t>
            </a:r>
            <a:r>
              <a:rPr lang="en-US" sz="2400" i="1" dirty="0">
                <a:solidFill>
                  <a:schemeClr val="accent2">
                    <a:lumMod val="50000"/>
                  </a:schemeClr>
                </a:solidFill>
                <a:latin typeface="Arial" pitchFamily="34" charset="0"/>
                <a:ea typeface="Calibri" pitchFamily="34" charset="0"/>
                <a:cs typeface="Times New Roman" pitchFamily="18" charset="0"/>
              </a:rPr>
              <a:t>in perspective)</a:t>
            </a:r>
          </a:p>
        </p:txBody>
      </p:sp>
      <p:sp>
        <p:nvSpPr>
          <p:cNvPr id="21" name="Segnaposto numero diapositiva 12"/>
          <p:cNvSpPr txBox="1">
            <a:spLocks/>
          </p:cNvSpPr>
          <p:nvPr/>
        </p:nvSpPr>
        <p:spPr>
          <a:xfrm rot="20399143">
            <a:off x="6856413" y="65690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4</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323528" y="2883235"/>
            <a:ext cx="1944687" cy="1296988"/>
          </a:xfrm>
          <a:prstGeom prst="ellipse">
            <a:avLst/>
          </a:prstGeom>
          <a:solidFill>
            <a:schemeClr val="bg1"/>
          </a:solidFill>
          <a:ln w="9525">
            <a:solidFill>
              <a:schemeClr val="tx1"/>
            </a:solidFill>
            <a:round/>
            <a:headEnd/>
            <a:tailEnd/>
          </a:ln>
          <a:effectLst>
            <a:outerShdw dist="35921" dir="2700000" algn="ctr" rotWithShape="0">
              <a:schemeClr val="bg2"/>
            </a:outerShdw>
          </a:effectLst>
          <a:scene3d>
            <a:camera prst="orthographicFront"/>
            <a:lightRig rig="threePt" dir="t"/>
          </a:scene3d>
          <a:sp3d>
            <a:bevelT prst="convex"/>
          </a:sp3d>
        </p:spPr>
        <p:txBody>
          <a:bodyPr wrap="none" anchor="ctr"/>
          <a:lstStyle/>
          <a:p>
            <a:pPr>
              <a:defRPr/>
            </a:pPr>
            <a:endParaRPr lang="it-IT"/>
          </a:p>
        </p:txBody>
      </p:sp>
      <p:sp>
        <p:nvSpPr>
          <p:cNvPr id="5" name="Oval 5"/>
          <p:cNvSpPr>
            <a:spLocks noChangeArrowheads="1"/>
          </p:cNvSpPr>
          <p:nvPr/>
        </p:nvSpPr>
        <p:spPr bwMode="auto">
          <a:xfrm>
            <a:off x="3347715" y="2883235"/>
            <a:ext cx="1944688" cy="1296988"/>
          </a:xfrm>
          <a:prstGeom prst="ellipse">
            <a:avLst/>
          </a:prstGeom>
          <a:solidFill>
            <a:schemeClr val="bg1"/>
          </a:solidFill>
          <a:ln w="9525">
            <a:solidFill>
              <a:schemeClr val="tx1"/>
            </a:solidFill>
            <a:round/>
            <a:headEnd/>
            <a:tailEnd/>
          </a:ln>
          <a:effectLst>
            <a:outerShdw dist="35921" dir="2700000" algn="ctr" rotWithShape="0">
              <a:schemeClr val="bg2"/>
            </a:outerShdw>
          </a:effectLst>
          <a:scene3d>
            <a:camera prst="orthographicFront"/>
            <a:lightRig rig="threePt" dir="t"/>
          </a:scene3d>
          <a:sp3d>
            <a:bevelT prst="convex"/>
          </a:sp3d>
        </p:spPr>
        <p:txBody>
          <a:bodyPr wrap="none" anchor="ctr"/>
          <a:lstStyle/>
          <a:p>
            <a:pPr>
              <a:defRPr/>
            </a:pPr>
            <a:endParaRPr lang="it-IT"/>
          </a:p>
        </p:txBody>
      </p:sp>
      <p:sp>
        <p:nvSpPr>
          <p:cNvPr id="6" name="Oval 6"/>
          <p:cNvSpPr>
            <a:spLocks noChangeArrowheads="1"/>
          </p:cNvSpPr>
          <p:nvPr/>
        </p:nvSpPr>
        <p:spPr bwMode="auto">
          <a:xfrm>
            <a:off x="6227440" y="2883235"/>
            <a:ext cx="1944688" cy="1296988"/>
          </a:xfrm>
          <a:prstGeom prst="ellipse">
            <a:avLst/>
          </a:prstGeom>
          <a:solidFill>
            <a:schemeClr val="bg1"/>
          </a:solidFill>
          <a:ln w="9525">
            <a:solidFill>
              <a:schemeClr val="tx1"/>
            </a:solidFill>
            <a:round/>
            <a:headEnd/>
            <a:tailEnd/>
          </a:ln>
          <a:effectLst>
            <a:glow rad="228600">
              <a:schemeClr val="accent4">
                <a:satMod val="175000"/>
                <a:alpha val="40000"/>
              </a:schemeClr>
            </a:glow>
            <a:outerShdw dist="35921" dir="2700000" algn="ctr" rotWithShape="0">
              <a:schemeClr val="bg2"/>
            </a:outerShdw>
          </a:effectLst>
          <a:scene3d>
            <a:camera prst="orthographicFront"/>
            <a:lightRig rig="threePt" dir="t"/>
          </a:scene3d>
          <a:sp3d>
            <a:bevelT prst="convex"/>
          </a:sp3d>
        </p:spPr>
        <p:txBody>
          <a:bodyPr wrap="none" anchor="ctr"/>
          <a:lstStyle/>
          <a:p>
            <a:pPr>
              <a:defRPr/>
            </a:pPr>
            <a:endParaRPr lang="it-IT"/>
          </a:p>
        </p:txBody>
      </p:sp>
      <p:sp>
        <p:nvSpPr>
          <p:cNvPr id="61451" name="Line 7"/>
          <p:cNvSpPr>
            <a:spLocks noChangeShapeType="1"/>
          </p:cNvSpPr>
          <p:nvPr/>
        </p:nvSpPr>
        <p:spPr bwMode="auto">
          <a:xfrm>
            <a:off x="2266950" y="3459498"/>
            <a:ext cx="720725" cy="0"/>
          </a:xfrm>
          <a:prstGeom prst="line">
            <a:avLst/>
          </a:prstGeom>
          <a:noFill/>
          <a:ln w="9525">
            <a:solidFill>
              <a:schemeClr val="tx1"/>
            </a:solidFill>
            <a:round/>
            <a:headEnd/>
            <a:tailEnd type="triangle" w="med" len="med"/>
          </a:ln>
        </p:spPr>
        <p:txBody>
          <a:bodyPr/>
          <a:lstStyle/>
          <a:p>
            <a:endParaRPr lang="it-IT"/>
          </a:p>
        </p:txBody>
      </p:sp>
      <p:sp>
        <p:nvSpPr>
          <p:cNvPr id="8" name="AutoShape 8"/>
          <p:cNvSpPr>
            <a:spLocks noChangeArrowheads="1"/>
          </p:cNvSpPr>
          <p:nvPr/>
        </p:nvSpPr>
        <p:spPr bwMode="auto">
          <a:xfrm rot="21211259">
            <a:off x="1606550" y="4323098"/>
            <a:ext cx="1944688" cy="495300"/>
          </a:xfrm>
          <a:prstGeom prst="curvedUpArrow">
            <a:avLst>
              <a:gd name="adj1" fmla="val 72478"/>
              <a:gd name="adj2" fmla="val 117773"/>
              <a:gd name="adj3" fmla="val 33532"/>
            </a:avLst>
          </a:prstGeom>
          <a:solidFill>
            <a:schemeClr val="bg1"/>
          </a:solid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it-IT"/>
          </a:p>
        </p:txBody>
      </p:sp>
      <p:sp>
        <p:nvSpPr>
          <p:cNvPr id="9" name="AutoShape 9"/>
          <p:cNvSpPr>
            <a:spLocks noChangeArrowheads="1"/>
          </p:cNvSpPr>
          <p:nvPr/>
        </p:nvSpPr>
        <p:spPr bwMode="auto">
          <a:xfrm rot="21211259">
            <a:off x="4702175" y="4251660"/>
            <a:ext cx="1944688" cy="493713"/>
          </a:xfrm>
          <a:prstGeom prst="curvedUpArrow">
            <a:avLst>
              <a:gd name="adj1" fmla="val 72478"/>
              <a:gd name="adj2" fmla="val 117773"/>
              <a:gd name="adj3" fmla="val 33532"/>
            </a:avLst>
          </a:prstGeom>
          <a:solidFill>
            <a:schemeClr val="bg1"/>
          </a:solid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it-IT"/>
          </a:p>
        </p:txBody>
      </p:sp>
      <p:sp>
        <p:nvSpPr>
          <p:cNvPr id="61454" name="Text Box 10"/>
          <p:cNvSpPr txBox="1">
            <a:spLocks noChangeArrowheads="1"/>
          </p:cNvSpPr>
          <p:nvPr/>
        </p:nvSpPr>
        <p:spPr bwMode="auto">
          <a:xfrm>
            <a:off x="1258888" y="5331160"/>
            <a:ext cx="2016968" cy="646113"/>
          </a:xfrm>
          <a:prstGeom prst="rect">
            <a:avLst/>
          </a:prstGeom>
          <a:noFill/>
          <a:ln w="9525">
            <a:noFill/>
            <a:miter lim="800000"/>
            <a:headEnd/>
            <a:tailEnd/>
          </a:ln>
        </p:spPr>
        <p:txBody>
          <a:bodyPr wrap="square">
            <a:spAutoFit/>
          </a:bodyPr>
          <a:lstStyle/>
          <a:p>
            <a:pPr algn="ctr">
              <a:spcBef>
                <a:spcPct val="50000"/>
              </a:spcBef>
            </a:pPr>
            <a:r>
              <a:rPr lang="it-IT" b="1" dirty="0" err="1"/>
              <a:t>Value</a:t>
            </a:r>
            <a:r>
              <a:rPr lang="it-IT" b="1" dirty="0"/>
              <a:t>                  </a:t>
            </a:r>
            <a:r>
              <a:rPr lang="it-IT" dirty="0" err="1" smtClean="0"/>
              <a:t>from</a:t>
            </a:r>
            <a:r>
              <a:rPr lang="it-IT" dirty="0" smtClean="0"/>
              <a:t> </a:t>
            </a:r>
            <a:r>
              <a:rPr lang="it-IT" dirty="0" err="1"/>
              <a:t>supply</a:t>
            </a:r>
            <a:r>
              <a:rPr lang="it-IT" dirty="0"/>
              <a:t> </a:t>
            </a:r>
            <a:r>
              <a:rPr lang="it-IT" dirty="0" err="1"/>
              <a:t>chain</a:t>
            </a:r>
            <a:endParaRPr lang="it-IT" dirty="0"/>
          </a:p>
        </p:txBody>
      </p:sp>
      <p:sp>
        <p:nvSpPr>
          <p:cNvPr id="61455" name="Text Box 11"/>
          <p:cNvSpPr txBox="1">
            <a:spLocks noChangeArrowheads="1"/>
          </p:cNvSpPr>
          <p:nvPr/>
        </p:nvSpPr>
        <p:spPr bwMode="auto">
          <a:xfrm>
            <a:off x="4427538" y="5331160"/>
            <a:ext cx="2088678" cy="646331"/>
          </a:xfrm>
          <a:prstGeom prst="rect">
            <a:avLst/>
          </a:prstGeom>
          <a:noFill/>
          <a:ln w="9525">
            <a:noFill/>
            <a:miter lim="800000"/>
            <a:headEnd/>
            <a:tailEnd/>
          </a:ln>
        </p:spPr>
        <p:txBody>
          <a:bodyPr wrap="square">
            <a:spAutoFit/>
          </a:bodyPr>
          <a:lstStyle/>
          <a:p>
            <a:pPr algn="ctr">
              <a:spcBef>
                <a:spcPct val="50000"/>
              </a:spcBef>
            </a:pPr>
            <a:r>
              <a:rPr lang="it-IT" b="1" dirty="0" err="1" smtClean="0"/>
              <a:t>Value</a:t>
            </a:r>
            <a:r>
              <a:rPr lang="it-IT" b="1" dirty="0" smtClean="0"/>
              <a:t>                   </a:t>
            </a:r>
            <a:r>
              <a:rPr lang="it-IT" dirty="0" err="1" smtClean="0"/>
              <a:t>from</a:t>
            </a:r>
            <a:r>
              <a:rPr lang="it-IT" dirty="0" smtClean="0"/>
              <a:t> </a:t>
            </a:r>
            <a:r>
              <a:rPr lang="it-IT" dirty="0" err="1"/>
              <a:t>co-production</a:t>
            </a:r>
            <a:endParaRPr lang="it-IT" dirty="0"/>
          </a:p>
        </p:txBody>
      </p:sp>
      <p:sp>
        <p:nvSpPr>
          <p:cNvPr id="61456" name="Text Box 13"/>
          <p:cNvSpPr txBox="1">
            <a:spLocks noChangeArrowheads="1"/>
          </p:cNvSpPr>
          <p:nvPr/>
        </p:nvSpPr>
        <p:spPr bwMode="auto">
          <a:xfrm>
            <a:off x="647700" y="3315035"/>
            <a:ext cx="1258888" cy="366713"/>
          </a:xfrm>
          <a:prstGeom prst="rect">
            <a:avLst/>
          </a:prstGeom>
          <a:noFill/>
          <a:ln w="9525">
            <a:noFill/>
            <a:miter lim="800000"/>
            <a:headEnd/>
            <a:tailEnd/>
          </a:ln>
        </p:spPr>
        <p:txBody>
          <a:bodyPr>
            <a:spAutoFit/>
          </a:bodyPr>
          <a:lstStyle/>
          <a:p>
            <a:pPr algn="ctr">
              <a:spcBef>
                <a:spcPct val="50000"/>
              </a:spcBef>
            </a:pPr>
            <a:r>
              <a:rPr lang="it-IT" b="1"/>
              <a:t>Supplier</a:t>
            </a:r>
          </a:p>
        </p:txBody>
      </p:sp>
      <p:sp>
        <p:nvSpPr>
          <p:cNvPr id="61457" name="Text Box 14"/>
          <p:cNvSpPr txBox="1">
            <a:spLocks noChangeArrowheads="1"/>
          </p:cNvSpPr>
          <p:nvPr/>
        </p:nvSpPr>
        <p:spPr bwMode="auto">
          <a:xfrm>
            <a:off x="3635375" y="3315035"/>
            <a:ext cx="1439863" cy="366713"/>
          </a:xfrm>
          <a:prstGeom prst="rect">
            <a:avLst/>
          </a:prstGeom>
          <a:noFill/>
          <a:ln w="9525">
            <a:noFill/>
            <a:miter lim="800000"/>
            <a:headEnd/>
            <a:tailEnd/>
          </a:ln>
        </p:spPr>
        <p:txBody>
          <a:bodyPr>
            <a:spAutoFit/>
          </a:bodyPr>
          <a:lstStyle/>
          <a:p>
            <a:pPr algn="ctr">
              <a:spcBef>
                <a:spcPct val="50000"/>
              </a:spcBef>
            </a:pPr>
            <a:r>
              <a:rPr lang="it-IT" b="1"/>
              <a:t>Producer</a:t>
            </a:r>
          </a:p>
        </p:txBody>
      </p:sp>
      <p:sp>
        <p:nvSpPr>
          <p:cNvPr id="61458" name="Text Box 15"/>
          <p:cNvSpPr txBox="1">
            <a:spLocks noChangeArrowheads="1"/>
          </p:cNvSpPr>
          <p:nvPr/>
        </p:nvSpPr>
        <p:spPr bwMode="auto">
          <a:xfrm>
            <a:off x="6372225" y="3315035"/>
            <a:ext cx="1728788" cy="366713"/>
          </a:xfrm>
          <a:prstGeom prst="rect">
            <a:avLst/>
          </a:prstGeom>
          <a:noFill/>
          <a:ln w="9525">
            <a:noFill/>
            <a:miter lim="800000"/>
            <a:headEnd/>
            <a:tailEnd/>
          </a:ln>
        </p:spPr>
        <p:txBody>
          <a:bodyPr>
            <a:spAutoFit/>
          </a:bodyPr>
          <a:lstStyle/>
          <a:p>
            <a:pPr algn="ctr">
              <a:spcBef>
                <a:spcPct val="50000"/>
              </a:spcBef>
            </a:pPr>
            <a:r>
              <a:rPr lang="it-IT" b="1"/>
              <a:t>Consumer</a:t>
            </a:r>
          </a:p>
        </p:txBody>
      </p:sp>
      <p:sp>
        <p:nvSpPr>
          <p:cNvPr id="61459" name="Line 16"/>
          <p:cNvSpPr>
            <a:spLocks noChangeShapeType="1"/>
          </p:cNvSpPr>
          <p:nvPr/>
        </p:nvSpPr>
        <p:spPr bwMode="auto">
          <a:xfrm>
            <a:off x="5291138" y="3459498"/>
            <a:ext cx="720725" cy="0"/>
          </a:xfrm>
          <a:prstGeom prst="line">
            <a:avLst/>
          </a:prstGeom>
          <a:noFill/>
          <a:ln w="9525">
            <a:solidFill>
              <a:schemeClr val="tx1"/>
            </a:solidFill>
            <a:round/>
            <a:headEnd/>
            <a:tailEnd type="triangle" w="med" len="med"/>
          </a:ln>
        </p:spPr>
        <p:txBody>
          <a:bodyPr/>
          <a:lstStyle/>
          <a:p>
            <a:endParaRPr lang="it-IT"/>
          </a:p>
        </p:txBody>
      </p:sp>
      <p:sp>
        <p:nvSpPr>
          <p:cNvPr id="16" name="AutoShape 17"/>
          <p:cNvSpPr>
            <a:spLocks noChangeArrowheads="1"/>
          </p:cNvSpPr>
          <p:nvPr/>
        </p:nvSpPr>
        <p:spPr bwMode="auto">
          <a:xfrm rot="2265860">
            <a:off x="668338" y="1930735"/>
            <a:ext cx="2878137" cy="719138"/>
          </a:xfrm>
          <a:prstGeom prst="rightArrow">
            <a:avLst>
              <a:gd name="adj1" fmla="val 50000"/>
              <a:gd name="adj2" fmla="val 100055"/>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defRPr/>
            </a:pPr>
            <a:endParaRPr lang="it-IT"/>
          </a:p>
        </p:txBody>
      </p:sp>
      <p:sp>
        <p:nvSpPr>
          <p:cNvPr id="61461" name="Text Box 18"/>
          <p:cNvSpPr txBox="1">
            <a:spLocks noChangeArrowheads="1"/>
          </p:cNvSpPr>
          <p:nvPr/>
        </p:nvSpPr>
        <p:spPr bwMode="auto">
          <a:xfrm rot="2290914">
            <a:off x="682625" y="2235535"/>
            <a:ext cx="3168650" cy="366713"/>
          </a:xfrm>
          <a:prstGeom prst="rect">
            <a:avLst/>
          </a:prstGeom>
          <a:noFill/>
          <a:ln w="9525">
            <a:noFill/>
            <a:miter lim="800000"/>
            <a:headEnd/>
            <a:tailEnd/>
          </a:ln>
        </p:spPr>
        <p:txBody>
          <a:bodyPr>
            <a:spAutoFit/>
          </a:bodyPr>
          <a:lstStyle/>
          <a:p>
            <a:pPr>
              <a:spcBef>
                <a:spcPct val="50000"/>
              </a:spcBef>
            </a:pPr>
            <a:r>
              <a:rPr lang="it-IT" b="1"/>
              <a:t>Value</a:t>
            </a:r>
            <a:r>
              <a:rPr lang="it-IT"/>
              <a:t> co-creation</a:t>
            </a:r>
            <a:endParaRPr lang="it-IT" b="1"/>
          </a:p>
        </p:txBody>
      </p:sp>
      <p:sp>
        <p:nvSpPr>
          <p:cNvPr id="18" name="AutoShape 19"/>
          <p:cNvSpPr>
            <a:spLocks noChangeArrowheads="1"/>
          </p:cNvSpPr>
          <p:nvPr/>
        </p:nvSpPr>
        <p:spPr bwMode="auto">
          <a:xfrm>
            <a:off x="7019925" y="3964323"/>
            <a:ext cx="1979613" cy="1368425"/>
          </a:xfrm>
          <a:prstGeom prst="rightArrow">
            <a:avLst>
              <a:gd name="adj1" fmla="val 50000"/>
              <a:gd name="adj2" fmla="val 36166"/>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defRPr/>
            </a:pPr>
            <a:endParaRPr lang="it-IT"/>
          </a:p>
        </p:txBody>
      </p:sp>
      <p:sp>
        <p:nvSpPr>
          <p:cNvPr id="61463" name="Text Box 20"/>
          <p:cNvSpPr txBox="1">
            <a:spLocks noChangeArrowheads="1"/>
          </p:cNvSpPr>
          <p:nvPr/>
        </p:nvSpPr>
        <p:spPr bwMode="auto">
          <a:xfrm>
            <a:off x="7056438" y="4323098"/>
            <a:ext cx="1763712" cy="646112"/>
          </a:xfrm>
          <a:prstGeom prst="rect">
            <a:avLst/>
          </a:prstGeom>
          <a:noFill/>
          <a:ln w="9525">
            <a:noFill/>
            <a:miter lim="800000"/>
            <a:headEnd/>
            <a:tailEnd/>
          </a:ln>
        </p:spPr>
        <p:txBody>
          <a:bodyPr>
            <a:spAutoFit/>
          </a:bodyPr>
          <a:lstStyle/>
          <a:p>
            <a:pPr>
              <a:spcBef>
                <a:spcPct val="50000"/>
              </a:spcBef>
            </a:pPr>
            <a:r>
              <a:rPr lang="it-IT" b="1"/>
              <a:t>Value</a:t>
            </a:r>
            <a:r>
              <a:rPr lang="it-IT"/>
              <a:t> destroying</a:t>
            </a:r>
          </a:p>
        </p:txBody>
      </p:sp>
      <p:sp>
        <p:nvSpPr>
          <p:cNvPr id="20" name="Freccia circolare in su 19"/>
          <p:cNvSpPr/>
          <p:nvPr/>
        </p:nvSpPr>
        <p:spPr>
          <a:xfrm rot="10639957">
            <a:off x="3163888" y="1770398"/>
            <a:ext cx="4295775" cy="1023937"/>
          </a:xfrm>
          <a:prstGeom prst="curvedUpArrow">
            <a:avLst/>
          </a:prstGeom>
          <a:solidFill>
            <a:schemeClr val="bg1">
              <a:lumMod val="95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schemeClr val="tx1"/>
              </a:solidFill>
            </a:endParaRPr>
          </a:p>
        </p:txBody>
      </p:sp>
      <p:sp>
        <p:nvSpPr>
          <p:cNvPr id="21" name="Rectangle 1"/>
          <p:cNvSpPr>
            <a:spLocks noChangeArrowheads="1"/>
          </p:cNvSpPr>
          <p:nvPr/>
        </p:nvSpPr>
        <p:spPr bwMode="auto">
          <a:xfrm>
            <a:off x="539750" y="188913"/>
            <a:ext cx="8143875" cy="830262"/>
          </a:xfrm>
          <a:prstGeom prst="rect">
            <a:avLst/>
          </a:prstGeom>
          <a:noFill/>
          <a:ln w="9525">
            <a:noFill/>
            <a:miter lim="800000"/>
            <a:headEnd/>
            <a:tailEnd/>
          </a:ln>
          <a:effectLst/>
        </p:spPr>
        <p:txBody>
          <a:bodyPr anchor="ctr">
            <a:spAutoFit/>
          </a:bodyPr>
          <a:lstStyle/>
          <a:p>
            <a:pPr algn="ctr" fontAlgn="auto">
              <a:spcBef>
                <a:spcPts val="0"/>
              </a:spcBef>
              <a:spcAft>
                <a:spcPts val="0"/>
              </a:spcAft>
              <a:tabLst>
                <a:tab pos="3060700" algn="ctr"/>
                <a:tab pos="6119813" algn="r"/>
              </a:tabLst>
              <a:defRPr/>
            </a:pPr>
            <a:r>
              <a:rPr lang="en-US" sz="2400" b="1" dirty="0">
                <a:solidFill>
                  <a:schemeClr val="accent2">
                    <a:lumMod val="50000"/>
                  </a:schemeClr>
                </a:solidFill>
                <a:latin typeface="Arial" pitchFamily="34" charset="0"/>
                <a:ea typeface="Calibri" pitchFamily="34" charset="0"/>
                <a:cs typeface="Times New Roman" pitchFamily="18" charset="0"/>
              </a:rPr>
              <a:t>Service-oriented </a:t>
            </a:r>
            <a:r>
              <a:rPr lang="en-US" sz="2400" b="1" dirty="0" smtClean="0">
                <a:solidFill>
                  <a:schemeClr val="accent2">
                    <a:lumMod val="50000"/>
                  </a:schemeClr>
                </a:solidFill>
                <a:latin typeface="Arial" pitchFamily="34" charset="0"/>
                <a:ea typeface="Calibri" pitchFamily="34" charset="0"/>
                <a:cs typeface="Times New Roman" pitchFamily="18" charset="0"/>
              </a:rPr>
              <a:t>new economy </a:t>
            </a:r>
            <a:r>
              <a:rPr lang="en-US" sz="2400" b="1" dirty="0">
                <a:solidFill>
                  <a:schemeClr val="accent2">
                    <a:lumMod val="50000"/>
                  </a:schemeClr>
                </a:solidFill>
                <a:latin typeface="Arial" pitchFamily="34" charset="0"/>
                <a:ea typeface="Calibri" pitchFamily="34" charset="0"/>
                <a:cs typeface="Times New Roman" pitchFamily="18" charset="0"/>
              </a:rPr>
              <a:t>paradigm </a:t>
            </a:r>
          </a:p>
          <a:p>
            <a:pPr algn="ctr" fontAlgn="auto">
              <a:spcBef>
                <a:spcPts val="0"/>
              </a:spcBef>
              <a:spcAft>
                <a:spcPts val="0"/>
              </a:spcAft>
              <a:tabLst>
                <a:tab pos="3060700" algn="ctr"/>
                <a:tab pos="6119813" algn="r"/>
              </a:tabLst>
              <a:defRPr/>
            </a:pPr>
            <a:r>
              <a:rPr lang="en-US" sz="2400" i="1" dirty="0">
                <a:solidFill>
                  <a:schemeClr val="accent2">
                    <a:lumMod val="50000"/>
                  </a:schemeClr>
                </a:solidFill>
                <a:latin typeface="Arial" pitchFamily="34" charset="0"/>
                <a:ea typeface="Calibri" pitchFamily="34" charset="0"/>
                <a:cs typeface="Times New Roman" pitchFamily="18" charset="0"/>
              </a:rPr>
              <a:t>(</a:t>
            </a:r>
            <a:r>
              <a:rPr lang="en-US" sz="2400" i="1" dirty="0" smtClean="0">
                <a:solidFill>
                  <a:schemeClr val="accent2">
                    <a:lumMod val="50000"/>
                  </a:schemeClr>
                </a:solidFill>
                <a:latin typeface="Arial" pitchFamily="34" charset="0"/>
                <a:ea typeface="Calibri" pitchFamily="34" charset="0"/>
                <a:cs typeface="Times New Roman" pitchFamily="18" charset="0"/>
              </a:rPr>
              <a:t>change </a:t>
            </a:r>
            <a:r>
              <a:rPr lang="en-US" sz="2400" i="1" dirty="0">
                <a:solidFill>
                  <a:schemeClr val="accent2">
                    <a:lumMod val="50000"/>
                  </a:schemeClr>
                </a:solidFill>
                <a:latin typeface="Arial" pitchFamily="34" charset="0"/>
                <a:ea typeface="Calibri" pitchFamily="34" charset="0"/>
                <a:cs typeface="Times New Roman" pitchFamily="18" charset="0"/>
              </a:rPr>
              <a:t>in perspective)</a:t>
            </a:r>
          </a:p>
        </p:txBody>
      </p:sp>
      <p:sp>
        <p:nvSpPr>
          <p:cNvPr id="22" name="Segnaposto numero diapositiva 12"/>
          <p:cNvSpPr txBox="1">
            <a:spLocks/>
          </p:cNvSpPr>
          <p:nvPr/>
        </p:nvSpPr>
        <p:spPr>
          <a:xfrm rot="20399143">
            <a:off x="6856413" y="65690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5</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a:spLocks noChangeArrowheads="1"/>
          </p:cNvSpPr>
          <p:nvPr/>
        </p:nvSpPr>
        <p:spPr bwMode="auto">
          <a:xfrm>
            <a:off x="533121" y="2415749"/>
            <a:ext cx="2071702" cy="1513688"/>
          </a:xfrm>
          <a:prstGeom prst="ellipse">
            <a:avLst/>
          </a:prstGeom>
          <a:solidFill>
            <a:schemeClr val="bg1"/>
          </a:solidFill>
          <a:ln w="9525">
            <a:solidFill>
              <a:schemeClr val="tx1"/>
            </a:solidFill>
            <a:round/>
            <a:headEnd/>
            <a:tailEnd/>
          </a:ln>
          <a:effectLst>
            <a:outerShdw dist="35921" dir="2700000" algn="ctr" rotWithShape="0">
              <a:schemeClr val="bg2"/>
            </a:outerShdw>
          </a:effectLst>
          <a:scene3d>
            <a:camera prst="orthographicFront"/>
            <a:lightRig rig="threePt" dir="t"/>
          </a:scene3d>
          <a:sp3d>
            <a:bevelT prst="convex"/>
          </a:sp3d>
        </p:spPr>
        <p:txBody>
          <a:bodyPr wrap="none" anchor="ctr"/>
          <a:ls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a:lstStyle>
          <a:p>
            <a:pPr eaLnBrk="1" hangingPunct="1">
              <a:defRPr/>
            </a:pPr>
            <a:endParaRPr lang="en-US" dirty="0">
              <a:latin typeface="Arial" charset="0"/>
            </a:endParaRPr>
          </a:p>
        </p:txBody>
      </p:sp>
      <p:sp>
        <p:nvSpPr>
          <p:cNvPr id="5" name="Oval 4"/>
          <p:cNvSpPr>
            <a:spLocks noChangeArrowheads="1"/>
          </p:cNvSpPr>
          <p:nvPr/>
        </p:nvSpPr>
        <p:spPr bwMode="auto">
          <a:xfrm>
            <a:off x="3319203" y="2415749"/>
            <a:ext cx="2209805" cy="1585126"/>
          </a:xfrm>
          <a:prstGeom prst="ellipse">
            <a:avLst/>
          </a:prstGeom>
          <a:solidFill>
            <a:schemeClr val="bg1"/>
          </a:solidFill>
          <a:ln w="9525">
            <a:solidFill>
              <a:schemeClr val="tx1"/>
            </a:solidFill>
            <a:round/>
            <a:headEnd/>
            <a:tailEnd/>
          </a:ln>
          <a:effectLst>
            <a:outerShdw dist="35921" dir="2700000" algn="ctr" rotWithShape="0">
              <a:schemeClr val="bg2"/>
            </a:outerShdw>
          </a:effectLst>
          <a:scene3d>
            <a:camera prst="orthographicFront"/>
            <a:lightRig rig="threePt" dir="t"/>
          </a:scene3d>
          <a:sp3d>
            <a:bevelT prst="convex"/>
          </a:sp3d>
        </p:spPr>
        <p:txBody>
          <a:bodyPr wrap="none" anchor="ctr"/>
          <a:ls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a:lstStyle>
          <a:p>
            <a:pPr algn="ctr" eaLnBrk="1" hangingPunct="1">
              <a:defRPr/>
            </a:pPr>
            <a:r>
              <a:rPr lang="en-US" dirty="0" smtClean="0">
                <a:solidFill>
                  <a:srgbClr val="000000"/>
                </a:solidFill>
              </a:rPr>
              <a:t>From the Market</a:t>
            </a:r>
            <a:endParaRPr lang="en-US" dirty="0">
              <a:latin typeface="Arial" charset="0"/>
            </a:endParaRPr>
          </a:p>
        </p:txBody>
      </p:sp>
      <p:sp>
        <p:nvSpPr>
          <p:cNvPr id="6" name="Oval 5"/>
          <p:cNvSpPr>
            <a:spLocks noChangeArrowheads="1"/>
          </p:cNvSpPr>
          <p:nvPr/>
        </p:nvSpPr>
        <p:spPr bwMode="auto">
          <a:xfrm>
            <a:off x="6248161" y="2415749"/>
            <a:ext cx="2095525" cy="1589888"/>
          </a:xfrm>
          <a:prstGeom prst="ellipse">
            <a:avLst/>
          </a:prstGeom>
          <a:solidFill>
            <a:srgbClr val="EAEAEA"/>
          </a:solidFill>
          <a:ln w="9525">
            <a:solidFill>
              <a:schemeClr val="tx1"/>
            </a:solidFill>
            <a:round/>
            <a:headEnd/>
            <a:tailEnd/>
          </a:ln>
          <a:effectLst>
            <a:glow rad="228600">
              <a:schemeClr val="accent4">
                <a:satMod val="175000"/>
                <a:alpha val="40000"/>
              </a:schemeClr>
            </a:glow>
            <a:outerShdw dist="35921" dir="2700000" algn="ctr" rotWithShape="0">
              <a:schemeClr val="bg2"/>
            </a:outerShdw>
          </a:effectLst>
          <a:scene3d>
            <a:camera prst="orthographicFront"/>
            <a:lightRig rig="threePt" dir="t"/>
          </a:scene3d>
          <a:sp3d>
            <a:bevelT prst="convex"/>
          </a:sp3d>
        </p:spPr>
        <p:txBody>
          <a:bodyPr wrap="none" anchor="ctr"/>
          <a:ls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a:lstStyle>
          <a:p>
            <a:pPr algn="ctr" eaLnBrk="1" hangingPunct="1">
              <a:defRPr/>
            </a:pPr>
            <a:r>
              <a:rPr lang="en-US" b="1" dirty="0" smtClean="0">
                <a:latin typeface="Arial" charset="0"/>
              </a:rPr>
              <a:t>With the Market</a:t>
            </a:r>
          </a:p>
        </p:txBody>
      </p:sp>
      <p:sp>
        <p:nvSpPr>
          <p:cNvPr id="7" name="AutoShape 7"/>
          <p:cNvSpPr>
            <a:spLocks noChangeArrowheads="1"/>
          </p:cNvSpPr>
          <p:nvPr/>
        </p:nvSpPr>
        <p:spPr bwMode="auto">
          <a:xfrm>
            <a:off x="2033588" y="1844675"/>
            <a:ext cx="2057400" cy="381000"/>
          </a:xfrm>
          <a:prstGeom prst="curvedDownArrow">
            <a:avLst>
              <a:gd name="adj1" fmla="val 108000"/>
              <a:gd name="adj2" fmla="val 216000"/>
              <a:gd name="adj3" fmla="val 33333"/>
            </a:avLst>
          </a:prstGeom>
          <a:solidFill>
            <a:schemeClr val="bg1"/>
          </a:solidFill>
          <a:ln w="9525">
            <a:solidFill>
              <a:schemeClr val="tx1"/>
            </a:solidFill>
            <a:miter lim="800000"/>
            <a:headEnd/>
            <a:tailEnd/>
          </a:ln>
          <a:effectLst>
            <a:outerShdw dist="35921" dir="2700000" algn="ctr" rotWithShape="0">
              <a:schemeClr val="bg2"/>
            </a:outerShdw>
          </a:effectLst>
        </p:spPr>
        <p:txBody>
          <a:bodyPr wrap="none" anchor="ctr"/>
          <a:ls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a:lstStyle>
          <a:p>
            <a:pPr>
              <a:defRPr/>
            </a:pPr>
            <a:endParaRPr lang="it-IT">
              <a:latin typeface="Arial" charset="0"/>
            </a:endParaRPr>
          </a:p>
        </p:txBody>
      </p:sp>
      <p:sp>
        <p:nvSpPr>
          <p:cNvPr id="8" name="AutoShape 8"/>
          <p:cNvSpPr>
            <a:spLocks noChangeArrowheads="1"/>
          </p:cNvSpPr>
          <p:nvPr/>
        </p:nvSpPr>
        <p:spPr bwMode="auto">
          <a:xfrm>
            <a:off x="4891088" y="1773238"/>
            <a:ext cx="2133600" cy="457200"/>
          </a:xfrm>
          <a:prstGeom prst="curvedDownArrow">
            <a:avLst>
              <a:gd name="adj1" fmla="val 93333"/>
              <a:gd name="adj2" fmla="val 186667"/>
              <a:gd name="adj3" fmla="val 33333"/>
            </a:avLst>
          </a:prstGeom>
          <a:solidFill>
            <a:schemeClr val="bg1"/>
          </a:solidFill>
          <a:ln w="9525">
            <a:solidFill>
              <a:schemeClr val="tx1"/>
            </a:solidFill>
            <a:miter lim="800000"/>
            <a:headEnd/>
            <a:tailEnd/>
          </a:ln>
          <a:effectLst>
            <a:outerShdw dist="35921" dir="2700000" algn="ctr" rotWithShape="0">
              <a:schemeClr val="bg2"/>
            </a:outerShdw>
          </a:effectLst>
        </p:spPr>
        <p:txBody>
          <a:bodyPr wrap="none" anchor="ctr"/>
          <a:ls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a:lstStyle>
          <a:p>
            <a:pPr>
              <a:defRPr/>
            </a:pPr>
            <a:endParaRPr lang="it-IT">
              <a:latin typeface="Arial" charset="0"/>
            </a:endParaRPr>
          </a:p>
        </p:txBody>
      </p:sp>
      <p:sp>
        <p:nvSpPr>
          <p:cNvPr id="62477" name="Rettangolo 10"/>
          <p:cNvSpPr>
            <a:spLocks noChangeArrowheads="1"/>
          </p:cNvSpPr>
          <p:nvPr/>
        </p:nvSpPr>
        <p:spPr bwMode="auto">
          <a:xfrm>
            <a:off x="731838" y="2916238"/>
            <a:ext cx="1582737" cy="368300"/>
          </a:xfrm>
          <a:prstGeom prst="rect">
            <a:avLst/>
          </a:prstGeom>
          <a:noFill/>
          <a:ln w="9525">
            <a:noFill/>
            <a:miter lim="800000"/>
            <a:headEnd/>
            <a:tailEnd/>
          </a:ln>
        </p:spPr>
        <p:txBody>
          <a:bodyPr wrap="none">
            <a:spAutoFit/>
          </a:bodyPr>
          <a:lstStyle/>
          <a:p>
            <a:pPr algn="ctr"/>
            <a:r>
              <a:rPr lang="en-US">
                <a:solidFill>
                  <a:srgbClr val="000000"/>
                </a:solidFill>
              </a:rPr>
              <a:t>To the Market</a:t>
            </a:r>
          </a:p>
        </p:txBody>
      </p:sp>
      <p:sp>
        <p:nvSpPr>
          <p:cNvPr id="62478" name="Rettangolo 11"/>
          <p:cNvSpPr>
            <a:spLocks noChangeArrowheads="1"/>
          </p:cNvSpPr>
          <p:nvPr/>
        </p:nvSpPr>
        <p:spPr bwMode="auto">
          <a:xfrm>
            <a:off x="533400" y="4416425"/>
            <a:ext cx="1997075" cy="369888"/>
          </a:xfrm>
          <a:prstGeom prst="rect">
            <a:avLst/>
          </a:prstGeom>
          <a:noFill/>
          <a:ln w="9525">
            <a:noFill/>
            <a:miter lim="800000"/>
            <a:headEnd/>
            <a:tailEnd/>
          </a:ln>
        </p:spPr>
        <p:txBody>
          <a:bodyPr wrap="none">
            <a:spAutoFit/>
          </a:bodyPr>
          <a:lstStyle/>
          <a:p>
            <a:r>
              <a:rPr lang="en-US">
                <a:solidFill>
                  <a:srgbClr val="000000"/>
                </a:solidFill>
              </a:rPr>
              <a:t>“Matter in Motion”</a:t>
            </a:r>
          </a:p>
        </p:txBody>
      </p:sp>
      <p:sp>
        <p:nvSpPr>
          <p:cNvPr id="62479" name="Rettangolo 12"/>
          <p:cNvSpPr>
            <a:spLocks noChangeArrowheads="1"/>
          </p:cNvSpPr>
          <p:nvPr/>
        </p:nvSpPr>
        <p:spPr bwMode="auto">
          <a:xfrm>
            <a:off x="3176588" y="4273550"/>
            <a:ext cx="2500312" cy="646113"/>
          </a:xfrm>
          <a:prstGeom prst="rect">
            <a:avLst/>
          </a:prstGeom>
          <a:noFill/>
          <a:ln w="9525">
            <a:noFill/>
            <a:miter lim="800000"/>
            <a:headEnd/>
            <a:tailEnd/>
          </a:ln>
        </p:spPr>
        <p:txBody>
          <a:bodyPr>
            <a:spAutoFit/>
          </a:bodyPr>
          <a:lstStyle/>
          <a:p>
            <a:pPr algn="ctr"/>
            <a:r>
              <a:rPr lang="en-US">
                <a:solidFill>
                  <a:srgbClr val="000000"/>
                </a:solidFill>
              </a:rPr>
              <a:t>Client Management &amp; Market Management</a:t>
            </a:r>
            <a:endParaRPr lang="it-IT"/>
          </a:p>
        </p:txBody>
      </p:sp>
      <p:sp>
        <p:nvSpPr>
          <p:cNvPr id="62480" name="Rettangolo 13"/>
          <p:cNvSpPr>
            <a:spLocks noChangeArrowheads="1"/>
          </p:cNvSpPr>
          <p:nvPr/>
        </p:nvSpPr>
        <p:spPr bwMode="auto">
          <a:xfrm>
            <a:off x="5891213" y="4284663"/>
            <a:ext cx="2857500" cy="646112"/>
          </a:xfrm>
          <a:prstGeom prst="rect">
            <a:avLst/>
          </a:prstGeom>
          <a:noFill/>
          <a:ln w="9525">
            <a:noFill/>
            <a:miter lim="800000"/>
            <a:headEnd/>
            <a:tailEnd/>
          </a:ln>
        </p:spPr>
        <p:txBody>
          <a:bodyPr>
            <a:spAutoFit/>
          </a:bodyPr>
          <a:lstStyle/>
          <a:p>
            <a:pPr algn="ctr"/>
            <a:r>
              <a:rPr lang="en-US">
                <a:solidFill>
                  <a:srgbClr val="000000"/>
                </a:solidFill>
              </a:rPr>
              <a:t>Collaboration with customer</a:t>
            </a:r>
          </a:p>
        </p:txBody>
      </p:sp>
      <p:sp>
        <p:nvSpPr>
          <p:cNvPr id="13" name="Rectangle 1"/>
          <p:cNvSpPr>
            <a:spLocks noChangeArrowheads="1"/>
          </p:cNvSpPr>
          <p:nvPr/>
        </p:nvSpPr>
        <p:spPr bwMode="auto">
          <a:xfrm>
            <a:off x="468313" y="260350"/>
            <a:ext cx="8143875" cy="831850"/>
          </a:xfrm>
          <a:prstGeom prst="rect">
            <a:avLst/>
          </a:prstGeom>
          <a:noFill/>
          <a:ln w="9525">
            <a:noFill/>
            <a:miter lim="800000"/>
            <a:headEnd/>
            <a:tailEnd/>
          </a:ln>
          <a:effectLst/>
        </p:spPr>
        <p:txBody>
          <a:bodyPr anchor="ctr">
            <a:spAutoFit/>
          </a:bodyPr>
          <a:lstStyle/>
          <a:p>
            <a:pPr algn="ctr" fontAlgn="auto">
              <a:spcBef>
                <a:spcPts val="0"/>
              </a:spcBef>
              <a:spcAft>
                <a:spcPts val="0"/>
              </a:spcAft>
              <a:tabLst>
                <a:tab pos="3060700" algn="ctr"/>
                <a:tab pos="6119813" algn="r"/>
              </a:tabLst>
              <a:defRPr/>
            </a:pPr>
            <a:r>
              <a:rPr lang="en-US" sz="2400" b="1" dirty="0">
                <a:solidFill>
                  <a:schemeClr val="accent2">
                    <a:lumMod val="50000"/>
                  </a:schemeClr>
                </a:solidFill>
                <a:latin typeface="Arial" pitchFamily="34" charset="0"/>
                <a:ea typeface="Calibri" pitchFamily="34" charset="0"/>
                <a:cs typeface="Times New Roman" pitchFamily="18" charset="0"/>
              </a:rPr>
              <a:t>Service-oriented </a:t>
            </a:r>
            <a:r>
              <a:rPr lang="en-US" sz="2400" b="1" dirty="0" smtClean="0">
                <a:solidFill>
                  <a:schemeClr val="accent2">
                    <a:lumMod val="50000"/>
                  </a:schemeClr>
                </a:solidFill>
                <a:latin typeface="Arial" pitchFamily="34" charset="0"/>
                <a:ea typeface="Calibri" pitchFamily="34" charset="0"/>
                <a:cs typeface="Times New Roman" pitchFamily="18" charset="0"/>
              </a:rPr>
              <a:t>new economy </a:t>
            </a:r>
            <a:r>
              <a:rPr lang="en-US" sz="2400" b="1" dirty="0">
                <a:solidFill>
                  <a:schemeClr val="accent2">
                    <a:lumMod val="50000"/>
                  </a:schemeClr>
                </a:solidFill>
                <a:latin typeface="Arial" pitchFamily="34" charset="0"/>
                <a:ea typeface="Calibri" pitchFamily="34" charset="0"/>
                <a:cs typeface="Times New Roman" pitchFamily="18" charset="0"/>
              </a:rPr>
              <a:t>paradigm </a:t>
            </a:r>
          </a:p>
          <a:p>
            <a:pPr algn="ctr" fontAlgn="auto">
              <a:spcBef>
                <a:spcPts val="0"/>
              </a:spcBef>
              <a:spcAft>
                <a:spcPts val="0"/>
              </a:spcAft>
              <a:tabLst>
                <a:tab pos="3060700" algn="ctr"/>
                <a:tab pos="6119813" algn="r"/>
              </a:tabLst>
              <a:defRPr/>
            </a:pPr>
            <a:r>
              <a:rPr lang="en-US" sz="2400" i="1" dirty="0">
                <a:solidFill>
                  <a:schemeClr val="accent2">
                    <a:lumMod val="50000"/>
                  </a:schemeClr>
                </a:solidFill>
                <a:latin typeface="Arial" pitchFamily="34" charset="0"/>
                <a:ea typeface="Calibri" pitchFamily="34" charset="0"/>
                <a:cs typeface="Times New Roman" pitchFamily="18" charset="0"/>
              </a:rPr>
              <a:t>(</a:t>
            </a:r>
            <a:r>
              <a:rPr lang="en-US" sz="2400" i="1" dirty="0" smtClean="0">
                <a:solidFill>
                  <a:schemeClr val="accent2">
                    <a:lumMod val="50000"/>
                  </a:schemeClr>
                </a:solidFill>
                <a:latin typeface="Arial" pitchFamily="34" charset="0"/>
                <a:ea typeface="Calibri" pitchFamily="34" charset="0"/>
                <a:cs typeface="Times New Roman" pitchFamily="18" charset="0"/>
              </a:rPr>
              <a:t>change </a:t>
            </a:r>
            <a:r>
              <a:rPr lang="en-US" sz="2400" i="1" dirty="0">
                <a:solidFill>
                  <a:schemeClr val="accent2">
                    <a:lumMod val="50000"/>
                  </a:schemeClr>
                </a:solidFill>
                <a:latin typeface="Arial" pitchFamily="34" charset="0"/>
                <a:ea typeface="Calibri" pitchFamily="34" charset="0"/>
                <a:cs typeface="Times New Roman" pitchFamily="18" charset="0"/>
              </a:rPr>
              <a:t>in perspective)</a:t>
            </a:r>
          </a:p>
        </p:txBody>
      </p:sp>
      <p:sp>
        <p:nvSpPr>
          <p:cNvPr id="14" name="Rettangolo 13"/>
          <p:cNvSpPr/>
          <p:nvPr/>
        </p:nvSpPr>
        <p:spPr>
          <a:xfrm>
            <a:off x="250825" y="5517232"/>
            <a:ext cx="5311775" cy="646113"/>
          </a:xfrm>
          <a:prstGeom prst="rect">
            <a:avLst/>
          </a:prstGeom>
        </p:spPr>
        <p:txBody>
          <a:bodyPr>
            <a:spAutoFit/>
          </a:bodyPr>
          <a:lstStyle/>
          <a:p>
            <a:pPr algn="just" fontAlgn="auto">
              <a:spcBef>
                <a:spcPts val="0"/>
              </a:spcBef>
              <a:spcAft>
                <a:spcPts val="0"/>
              </a:spcAft>
              <a:defRPr/>
            </a:pPr>
            <a:r>
              <a:rPr lang="en-GB" b="1" i="1" cap="small" dirty="0"/>
              <a:t>Main References about the theme:</a:t>
            </a:r>
          </a:p>
          <a:p>
            <a:pPr algn="just" fontAlgn="auto">
              <a:spcBef>
                <a:spcPts val="0"/>
              </a:spcBef>
              <a:spcAft>
                <a:spcPts val="0"/>
              </a:spcAft>
              <a:defRPr/>
            </a:pPr>
            <a:r>
              <a:rPr lang="en-GB" cap="small" dirty="0" err="1"/>
              <a:t>Vargo</a:t>
            </a:r>
            <a:r>
              <a:rPr lang="en-GB" cap="small" dirty="0"/>
              <a:t>, S.L., </a:t>
            </a:r>
            <a:r>
              <a:rPr lang="en-US" cap="small" dirty="0" err="1"/>
              <a:t>Lusch</a:t>
            </a:r>
            <a:r>
              <a:rPr lang="en-US" cap="small" dirty="0"/>
              <a:t>, R.F.</a:t>
            </a:r>
            <a:r>
              <a:rPr lang="en-US" dirty="0"/>
              <a:t> </a:t>
            </a:r>
            <a:r>
              <a:rPr lang="en-GB" dirty="0"/>
              <a:t>(2004; 2006; 2008</a:t>
            </a:r>
            <a:endParaRPr lang="it-IT" dirty="0"/>
          </a:p>
        </p:txBody>
      </p:sp>
      <p:sp>
        <p:nvSpPr>
          <p:cNvPr id="15" name="Segnaposto numero diapositiva 12"/>
          <p:cNvSpPr txBox="1">
            <a:spLocks/>
          </p:cNvSpPr>
          <p:nvPr/>
        </p:nvSpPr>
        <p:spPr>
          <a:xfrm rot="20399143">
            <a:off x="6856413" y="65690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6</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nvGraphicFramePr>
        <p:xfrm>
          <a:off x="527050" y="980728"/>
          <a:ext cx="8078163" cy="5486400"/>
        </p:xfrm>
        <a:graphic>
          <a:graphicData uri="http://schemas.openxmlformats.org/drawingml/2006/table">
            <a:tbl>
              <a:tblPr/>
              <a:tblGrid>
                <a:gridCol w="2605659"/>
                <a:gridCol w="2510246"/>
                <a:gridCol w="2962258"/>
              </a:tblGrid>
              <a:tr h="186690">
                <a:tc>
                  <a:txBody>
                    <a:bodyPr/>
                    <a:lstStyle/>
                    <a:p>
                      <a:pPr algn="ctr">
                        <a:lnSpc>
                          <a:spcPct val="150000"/>
                        </a:lnSpc>
                        <a:spcAft>
                          <a:spcPts val="1000"/>
                        </a:spcAft>
                      </a:pPr>
                      <a:r>
                        <a:rPr lang="it-IT" sz="2000" b="1" dirty="0" smtClean="0">
                          <a:latin typeface="Calibri"/>
                          <a:ea typeface="Calibri"/>
                          <a:cs typeface="Calibri"/>
                        </a:rPr>
                        <a:t>G-D </a:t>
                      </a:r>
                      <a:r>
                        <a:rPr lang="it-IT" sz="2000" b="1" dirty="0" err="1" smtClean="0">
                          <a:latin typeface="Calibri"/>
                          <a:ea typeface="Calibri"/>
                          <a:cs typeface="Calibri"/>
                        </a:rPr>
                        <a:t>Logic</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a:lnSpc>
                          <a:spcPct val="150000"/>
                        </a:lnSpc>
                        <a:spcAft>
                          <a:spcPts val="1000"/>
                        </a:spcAft>
                      </a:pPr>
                      <a:r>
                        <a:rPr lang="it-IT" sz="2000" b="1" dirty="0" err="1" smtClean="0">
                          <a:latin typeface="Calibri"/>
                          <a:ea typeface="Calibri"/>
                          <a:cs typeface="Calibri"/>
                        </a:rPr>
                        <a:t>Transitioning</a:t>
                      </a:r>
                      <a:r>
                        <a:rPr lang="it-IT" sz="2000" b="1" baseline="0" dirty="0" smtClean="0">
                          <a:latin typeface="Calibri"/>
                          <a:ea typeface="Calibri"/>
                          <a:cs typeface="Calibri"/>
                        </a:rPr>
                        <a:t> </a:t>
                      </a:r>
                      <a:r>
                        <a:rPr lang="it-IT" sz="2000" b="1" baseline="0" dirty="0" err="1" smtClean="0">
                          <a:latin typeface="Calibri"/>
                          <a:ea typeface="Calibri"/>
                          <a:cs typeface="Calibri"/>
                        </a:rPr>
                        <a:t>concepts</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a:lnSpc>
                          <a:spcPct val="150000"/>
                        </a:lnSpc>
                        <a:spcAft>
                          <a:spcPts val="1000"/>
                        </a:spcAft>
                      </a:pPr>
                      <a:r>
                        <a:rPr lang="it-IT" sz="2000" b="1" dirty="0" smtClean="0">
                          <a:latin typeface="Calibri"/>
                          <a:ea typeface="Calibri"/>
                          <a:cs typeface="Calibri"/>
                        </a:rPr>
                        <a:t>S-D </a:t>
                      </a:r>
                      <a:r>
                        <a:rPr lang="it-IT" sz="2000" b="1" dirty="0" err="1" smtClean="0">
                          <a:latin typeface="Calibri"/>
                          <a:ea typeface="Calibri"/>
                          <a:cs typeface="Calibri"/>
                        </a:rPr>
                        <a:t>Logic</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r>
              <a:tr h="176530">
                <a:tc>
                  <a:txBody>
                    <a:bodyPr/>
                    <a:lstStyle/>
                    <a:p>
                      <a:pPr algn="ctr">
                        <a:lnSpc>
                          <a:spcPct val="150000"/>
                        </a:lnSpc>
                        <a:spcAft>
                          <a:spcPts val="1000"/>
                        </a:spcAft>
                      </a:pPr>
                      <a:r>
                        <a:rPr lang="it-IT" sz="2000" dirty="0" err="1" smtClean="0">
                          <a:latin typeface="Calibri"/>
                          <a:ea typeface="Calibri"/>
                          <a:cs typeface="Calibri"/>
                        </a:rPr>
                        <a:t>Goods</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err="1" smtClean="0">
                          <a:latin typeface="Calibri"/>
                          <a:ea typeface="Calibri"/>
                          <a:cs typeface="Calibri"/>
                        </a:rPr>
                        <a:t>Services</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smtClean="0">
                          <a:latin typeface="Calibri"/>
                          <a:ea typeface="Calibri"/>
                          <a:cs typeface="Calibri"/>
                        </a:rPr>
                        <a:t>Service</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it-IT" sz="2000" dirty="0" err="1" smtClean="0">
                          <a:latin typeface="Calibri"/>
                          <a:ea typeface="Calibri"/>
                          <a:cs typeface="Calibri"/>
                        </a:rPr>
                        <a:t>Products</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err="1" smtClean="0">
                          <a:latin typeface="Calibri"/>
                          <a:ea typeface="Calibri"/>
                          <a:cs typeface="Calibri"/>
                        </a:rPr>
                        <a:t>Supplies</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err="1" smtClean="0">
                          <a:latin typeface="Calibri"/>
                          <a:ea typeface="Calibri"/>
                          <a:cs typeface="Calibri"/>
                        </a:rPr>
                        <a:t>Experiences</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it-IT" sz="2000" dirty="0" err="1" smtClean="0">
                          <a:latin typeface="Calibri"/>
                          <a:ea typeface="Calibri"/>
                          <a:cs typeface="Calibri"/>
                        </a:rPr>
                        <a:t>Features</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err="1" smtClean="0">
                          <a:solidFill>
                            <a:schemeClr val="tx1"/>
                          </a:solidFill>
                          <a:latin typeface="Calibri"/>
                          <a:ea typeface="Calibri"/>
                          <a:cs typeface="Times New Roman"/>
                        </a:rPr>
                        <a:t>Usefulness</a:t>
                      </a:r>
                      <a:endParaRPr lang="it-IT" sz="3200" dirty="0">
                        <a:solidFill>
                          <a:schemeClr val="tx1"/>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err="1" smtClean="0">
                          <a:latin typeface="Calibri"/>
                          <a:ea typeface="Calibri"/>
                          <a:cs typeface="Calibri"/>
                        </a:rPr>
                        <a:t>Solutions</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it-IT" sz="2000" dirty="0" err="1" smtClean="0">
                          <a:latin typeface="Calibri"/>
                          <a:ea typeface="Calibri"/>
                          <a:cs typeface="Times New Roman"/>
                        </a:rPr>
                        <a:t>Value</a:t>
                      </a:r>
                      <a:r>
                        <a:rPr lang="it-IT" sz="2000" baseline="0" dirty="0" smtClean="0">
                          <a:latin typeface="Calibri"/>
                          <a:ea typeface="Calibri"/>
                          <a:cs typeface="Times New Roman"/>
                        </a:rPr>
                        <a:t> </a:t>
                      </a:r>
                      <a:r>
                        <a:rPr lang="it-IT" sz="2000" baseline="0" dirty="0" err="1" smtClean="0">
                          <a:latin typeface="Calibri"/>
                          <a:ea typeface="Calibri"/>
                          <a:cs typeface="Times New Roman"/>
                        </a:rPr>
                        <a:t>added</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err="1" smtClean="0">
                          <a:latin typeface="Calibri"/>
                          <a:ea typeface="Calibri"/>
                          <a:cs typeface="Calibri"/>
                        </a:rPr>
                        <a:t>Co-production</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err="1" smtClean="0">
                          <a:latin typeface="Calibri"/>
                          <a:ea typeface="Calibri"/>
                          <a:cs typeface="Calibri"/>
                        </a:rPr>
                        <a:t>Co-creation</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it-IT" sz="2000" dirty="0" err="1" smtClean="0">
                          <a:latin typeface="Calibri"/>
                          <a:ea typeface="Calibri"/>
                          <a:cs typeface="Calibri"/>
                        </a:rPr>
                        <a:t>Profits</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a:latin typeface="Calibri"/>
                          <a:ea typeface="Calibri"/>
                          <a:cs typeface="Calibri"/>
                        </a:rPr>
                        <a:t>Financial engineering</a:t>
                      </a:r>
                      <a:endParaRPr lang="it-IT" sz="32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smtClean="0">
                          <a:latin typeface="Calibri"/>
                          <a:ea typeface="Calibri"/>
                          <a:cs typeface="Calibri"/>
                        </a:rPr>
                        <a:t>Financial</a:t>
                      </a:r>
                      <a:r>
                        <a:rPr lang="it-IT" sz="2000" baseline="0" dirty="0" smtClean="0">
                          <a:latin typeface="Calibri"/>
                          <a:ea typeface="Calibri"/>
                          <a:cs typeface="Calibri"/>
                        </a:rPr>
                        <a:t> </a:t>
                      </a:r>
                      <a:r>
                        <a:rPr lang="it-IT" sz="2000" dirty="0" smtClean="0">
                          <a:latin typeface="Calibri"/>
                          <a:ea typeface="Calibri"/>
                          <a:cs typeface="Calibri"/>
                        </a:rPr>
                        <a:t>Feedback</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it-IT" sz="2000" dirty="0" smtClean="0">
                          <a:latin typeface="Calibri"/>
                          <a:ea typeface="Calibri"/>
                          <a:cs typeface="Calibri"/>
                        </a:rPr>
                        <a:t>Price</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err="1" smtClean="0">
                          <a:latin typeface="Calibri"/>
                          <a:ea typeface="Calibri"/>
                          <a:cs typeface="Calibri"/>
                        </a:rPr>
                        <a:t>Value</a:t>
                      </a:r>
                      <a:r>
                        <a:rPr lang="it-IT" sz="2000" dirty="0" smtClean="0">
                          <a:latin typeface="Calibri"/>
                          <a:ea typeface="Calibri"/>
                          <a:cs typeface="Calibri"/>
                        </a:rPr>
                        <a:t> delivery</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err="1" smtClean="0">
                          <a:latin typeface="Calibri"/>
                          <a:ea typeface="Calibri"/>
                          <a:cs typeface="Calibri"/>
                        </a:rPr>
                        <a:t>Value</a:t>
                      </a:r>
                      <a:r>
                        <a:rPr lang="it-IT" sz="2000" baseline="0" dirty="0" smtClean="0">
                          <a:latin typeface="Calibri"/>
                          <a:ea typeface="Calibri"/>
                          <a:cs typeface="Calibri"/>
                        </a:rPr>
                        <a:t> </a:t>
                      </a:r>
                      <a:r>
                        <a:rPr lang="it-IT" sz="2000" baseline="0" dirty="0" err="1" smtClean="0">
                          <a:latin typeface="Calibri"/>
                          <a:ea typeface="Calibri"/>
                          <a:cs typeface="Calibri"/>
                        </a:rPr>
                        <a:t>proposition</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it-IT" sz="2000" dirty="0" smtClean="0">
                          <a:latin typeface="Calibri"/>
                          <a:ea typeface="Calibri"/>
                          <a:cs typeface="Calibri"/>
                        </a:rPr>
                        <a:t>System </a:t>
                      </a:r>
                      <a:r>
                        <a:rPr lang="it-IT" sz="2000" dirty="0" err="1" smtClean="0">
                          <a:latin typeface="Calibri"/>
                          <a:ea typeface="Calibri"/>
                          <a:cs typeface="Calibri"/>
                        </a:rPr>
                        <a:t>balance</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smtClean="0">
                          <a:latin typeface="Calibri"/>
                          <a:ea typeface="Calibri"/>
                          <a:cs typeface="Calibri"/>
                        </a:rPr>
                        <a:t>System </a:t>
                      </a:r>
                      <a:r>
                        <a:rPr lang="it-IT" sz="2000" dirty="0" err="1" smtClean="0">
                          <a:latin typeface="Calibri"/>
                          <a:ea typeface="Calibri"/>
                          <a:cs typeface="Calibri"/>
                        </a:rPr>
                        <a:t>dynamics</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smtClean="0">
                          <a:latin typeface="Calibri"/>
                          <a:ea typeface="Calibri"/>
                          <a:cs typeface="Calibri"/>
                        </a:rPr>
                        <a:t>System </a:t>
                      </a:r>
                      <a:r>
                        <a:rPr lang="it-IT" sz="2000" dirty="0" err="1" smtClean="0">
                          <a:latin typeface="Calibri"/>
                          <a:ea typeface="Calibri"/>
                          <a:cs typeface="Calibri"/>
                        </a:rPr>
                        <a:t>adaptation</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it-IT" sz="2000">
                          <a:latin typeface="Calibri"/>
                          <a:ea typeface="Calibri"/>
                          <a:cs typeface="Calibri"/>
                        </a:rPr>
                        <a:t>Supply chain</a:t>
                      </a:r>
                      <a:endParaRPr lang="it-IT" sz="32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err="1" smtClean="0">
                          <a:latin typeface="Calibri"/>
                          <a:ea typeface="Calibri"/>
                          <a:cs typeface="Calibri"/>
                        </a:rPr>
                        <a:t>Value</a:t>
                      </a:r>
                      <a:r>
                        <a:rPr lang="it-IT" sz="2000" dirty="0" smtClean="0">
                          <a:latin typeface="Calibri"/>
                          <a:ea typeface="Calibri"/>
                          <a:cs typeface="Calibri"/>
                        </a:rPr>
                        <a:t> </a:t>
                      </a:r>
                      <a:r>
                        <a:rPr lang="it-IT" sz="2000" dirty="0" err="1" smtClean="0">
                          <a:latin typeface="Calibri"/>
                          <a:ea typeface="Calibri"/>
                          <a:cs typeface="Calibri"/>
                        </a:rPr>
                        <a:t>chain</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err="1" smtClean="0">
                          <a:latin typeface="Calibri"/>
                          <a:ea typeface="Calibri"/>
                          <a:cs typeface="Calibri"/>
                        </a:rPr>
                        <a:t>Value</a:t>
                      </a:r>
                      <a:r>
                        <a:rPr lang="it-IT" sz="2000" dirty="0" smtClean="0">
                          <a:latin typeface="Calibri"/>
                          <a:ea typeface="Calibri"/>
                          <a:cs typeface="Calibri"/>
                        </a:rPr>
                        <a:t> </a:t>
                      </a:r>
                      <a:r>
                        <a:rPr lang="it-IT" sz="2000" dirty="0" err="1" smtClean="0">
                          <a:latin typeface="Calibri"/>
                          <a:ea typeface="Calibri"/>
                          <a:cs typeface="Calibri"/>
                        </a:rPr>
                        <a:t>networks</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it-IT" sz="2000" dirty="0" smtClean="0">
                          <a:latin typeface="Calibri"/>
                          <a:ea typeface="Calibri"/>
                          <a:cs typeface="Calibri"/>
                        </a:rPr>
                        <a:t>Promotion</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err="1" smtClean="0">
                          <a:latin typeface="Calibri"/>
                          <a:ea typeface="Calibri"/>
                          <a:cs typeface="Calibri"/>
                        </a:rPr>
                        <a:t>Communication</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err="1" smtClean="0">
                          <a:latin typeface="Calibri"/>
                          <a:ea typeface="Calibri"/>
                          <a:cs typeface="Calibri"/>
                        </a:rPr>
                        <a:t>Dialogue</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it-IT" sz="2000" dirty="0" err="1" smtClean="0">
                          <a:latin typeface="Calibri"/>
                          <a:ea typeface="Calibri"/>
                          <a:cs typeface="Calibri"/>
                        </a:rPr>
                        <a:t>To</a:t>
                      </a:r>
                      <a:r>
                        <a:rPr lang="it-IT" sz="2000" dirty="0" smtClean="0">
                          <a:latin typeface="Calibri"/>
                          <a:ea typeface="Calibri"/>
                          <a:cs typeface="Calibri"/>
                        </a:rPr>
                        <a:t> the Market</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err="1" smtClean="0">
                          <a:latin typeface="Calibri"/>
                          <a:ea typeface="Calibri"/>
                          <a:cs typeface="Calibri"/>
                        </a:rPr>
                        <a:t>From</a:t>
                      </a:r>
                      <a:r>
                        <a:rPr lang="it-IT" sz="2000" dirty="0" smtClean="0">
                          <a:latin typeface="Calibri"/>
                          <a:ea typeface="Calibri"/>
                          <a:cs typeface="Calibri"/>
                        </a:rPr>
                        <a:t> the Market</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err="1" smtClean="0">
                          <a:latin typeface="Calibri"/>
                          <a:ea typeface="Calibri"/>
                          <a:cs typeface="Calibri"/>
                        </a:rPr>
                        <a:t>With</a:t>
                      </a:r>
                      <a:r>
                        <a:rPr lang="it-IT" sz="2000" dirty="0" smtClean="0">
                          <a:latin typeface="Calibri"/>
                          <a:ea typeface="Calibri"/>
                          <a:cs typeface="Calibri"/>
                        </a:rPr>
                        <a:t> the Market</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50000"/>
                        </a:lnSpc>
                        <a:spcAft>
                          <a:spcPts val="1000"/>
                        </a:spcAft>
                      </a:pPr>
                      <a:r>
                        <a:rPr lang="it-IT" sz="2000" dirty="0" err="1" smtClean="0">
                          <a:latin typeface="Calibri"/>
                          <a:ea typeface="Calibri"/>
                          <a:cs typeface="Calibri"/>
                        </a:rPr>
                        <a:t>Product</a:t>
                      </a:r>
                      <a:r>
                        <a:rPr lang="it-IT" sz="2000" dirty="0" smtClean="0">
                          <a:latin typeface="Calibri"/>
                          <a:ea typeface="Calibri"/>
                          <a:cs typeface="Calibri"/>
                        </a:rPr>
                        <a:t> </a:t>
                      </a:r>
                      <a:r>
                        <a:rPr lang="it-IT" sz="2000" dirty="0" err="1" smtClean="0">
                          <a:latin typeface="Calibri"/>
                          <a:ea typeface="Calibri"/>
                          <a:cs typeface="Calibri"/>
                        </a:rPr>
                        <a:t>oriented</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smtClean="0">
                          <a:latin typeface="Calibri"/>
                          <a:ea typeface="Calibri"/>
                          <a:cs typeface="Calibri"/>
                        </a:rPr>
                        <a:t>Market </a:t>
                      </a:r>
                      <a:r>
                        <a:rPr lang="it-IT" sz="2000" dirty="0" err="1" smtClean="0">
                          <a:latin typeface="Calibri"/>
                          <a:ea typeface="Calibri"/>
                          <a:cs typeface="Calibri"/>
                        </a:rPr>
                        <a:t>oriented</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it-IT" sz="2000" dirty="0" smtClean="0">
                          <a:latin typeface="Calibri"/>
                          <a:ea typeface="Calibri"/>
                          <a:cs typeface="Calibri"/>
                        </a:rPr>
                        <a:t>Service </a:t>
                      </a:r>
                      <a:r>
                        <a:rPr lang="it-IT" sz="2000" dirty="0" err="1" smtClean="0">
                          <a:latin typeface="Calibri"/>
                          <a:ea typeface="Calibri"/>
                          <a:cs typeface="Calibri"/>
                        </a:rPr>
                        <a:t>oriented</a:t>
                      </a:r>
                      <a:endParaRPr lang="it-IT" sz="3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1"/>
          <p:cNvSpPr>
            <a:spLocks noChangeArrowheads="1"/>
          </p:cNvSpPr>
          <p:nvPr/>
        </p:nvSpPr>
        <p:spPr bwMode="auto">
          <a:xfrm>
            <a:off x="468313" y="44624"/>
            <a:ext cx="8143875" cy="830262"/>
          </a:xfrm>
          <a:prstGeom prst="rect">
            <a:avLst/>
          </a:prstGeom>
          <a:noFill/>
          <a:ln w="9525">
            <a:noFill/>
            <a:miter lim="800000"/>
            <a:headEnd/>
            <a:tailEnd/>
          </a:ln>
          <a:effectLst/>
        </p:spPr>
        <p:txBody>
          <a:bodyPr anchor="ctr">
            <a:spAutoFit/>
          </a:bodyPr>
          <a:lstStyle/>
          <a:p>
            <a:pPr algn="ctr" fontAlgn="auto">
              <a:spcBef>
                <a:spcPts val="0"/>
              </a:spcBef>
              <a:spcAft>
                <a:spcPts val="0"/>
              </a:spcAft>
              <a:tabLst>
                <a:tab pos="3060700" algn="ctr"/>
                <a:tab pos="6119813" algn="r"/>
              </a:tabLst>
              <a:defRPr/>
            </a:pPr>
            <a:r>
              <a:rPr lang="en-US" sz="2400" b="1" dirty="0">
                <a:solidFill>
                  <a:schemeClr val="accent2">
                    <a:lumMod val="50000"/>
                  </a:schemeClr>
                </a:solidFill>
                <a:latin typeface="Arial" pitchFamily="34" charset="0"/>
                <a:ea typeface="Calibri" pitchFamily="34" charset="0"/>
                <a:cs typeface="Times New Roman" pitchFamily="18" charset="0"/>
              </a:rPr>
              <a:t>Service-oriented </a:t>
            </a:r>
            <a:r>
              <a:rPr lang="en-US" sz="2400" b="1" dirty="0" smtClean="0">
                <a:solidFill>
                  <a:schemeClr val="accent2">
                    <a:lumMod val="50000"/>
                  </a:schemeClr>
                </a:solidFill>
                <a:latin typeface="Arial" pitchFamily="34" charset="0"/>
                <a:ea typeface="Calibri" pitchFamily="34" charset="0"/>
                <a:cs typeface="Times New Roman" pitchFamily="18" charset="0"/>
              </a:rPr>
              <a:t>new economy </a:t>
            </a:r>
            <a:r>
              <a:rPr lang="en-US" sz="2400" b="1" dirty="0">
                <a:solidFill>
                  <a:schemeClr val="accent2">
                    <a:lumMod val="50000"/>
                  </a:schemeClr>
                </a:solidFill>
                <a:latin typeface="Arial" pitchFamily="34" charset="0"/>
                <a:ea typeface="Calibri" pitchFamily="34" charset="0"/>
                <a:cs typeface="Times New Roman" pitchFamily="18" charset="0"/>
              </a:rPr>
              <a:t>paradigm </a:t>
            </a:r>
          </a:p>
          <a:p>
            <a:pPr algn="ctr" fontAlgn="auto">
              <a:spcBef>
                <a:spcPts val="0"/>
              </a:spcBef>
              <a:spcAft>
                <a:spcPts val="0"/>
              </a:spcAft>
              <a:tabLst>
                <a:tab pos="3060700" algn="ctr"/>
                <a:tab pos="6119813" algn="r"/>
              </a:tabLst>
              <a:defRPr/>
            </a:pPr>
            <a:r>
              <a:rPr lang="en-US" sz="2400" i="1" dirty="0">
                <a:solidFill>
                  <a:schemeClr val="accent2">
                    <a:lumMod val="50000"/>
                  </a:schemeClr>
                </a:solidFill>
                <a:latin typeface="Arial" pitchFamily="34" charset="0"/>
                <a:ea typeface="Calibri" pitchFamily="34" charset="0"/>
                <a:cs typeface="Times New Roman" pitchFamily="18" charset="0"/>
              </a:rPr>
              <a:t>(</a:t>
            </a:r>
            <a:r>
              <a:rPr lang="en-US" sz="2400" i="1" dirty="0" smtClean="0">
                <a:solidFill>
                  <a:schemeClr val="accent2">
                    <a:lumMod val="50000"/>
                  </a:schemeClr>
                </a:solidFill>
                <a:latin typeface="Arial" pitchFamily="34" charset="0"/>
                <a:ea typeface="Calibri" pitchFamily="34" charset="0"/>
                <a:cs typeface="Times New Roman" pitchFamily="18" charset="0"/>
              </a:rPr>
              <a:t>change </a:t>
            </a:r>
            <a:r>
              <a:rPr lang="en-US" sz="2400" i="1" dirty="0">
                <a:solidFill>
                  <a:schemeClr val="accent2">
                    <a:lumMod val="50000"/>
                  </a:schemeClr>
                </a:solidFill>
                <a:latin typeface="Arial" pitchFamily="34" charset="0"/>
                <a:ea typeface="Calibri" pitchFamily="34" charset="0"/>
                <a:cs typeface="Times New Roman" pitchFamily="18" charset="0"/>
              </a:rPr>
              <a:t>in perspective)</a:t>
            </a:r>
          </a:p>
        </p:txBody>
      </p:sp>
      <p:sp>
        <p:nvSpPr>
          <p:cNvPr id="5" name="Segnaposto numero diapositiva 12"/>
          <p:cNvSpPr txBox="1">
            <a:spLocks/>
          </p:cNvSpPr>
          <p:nvPr/>
        </p:nvSpPr>
        <p:spPr>
          <a:xfrm rot="20399143">
            <a:off x="6856413" y="65690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7</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nvGraphicFramePr>
        <p:xfrm>
          <a:off x="250825" y="1268760"/>
          <a:ext cx="8712968" cy="5047488"/>
        </p:xfrm>
        <a:graphic>
          <a:graphicData uri="http://schemas.openxmlformats.org/drawingml/2006/table">
            <a:tbl>
              <a:tblPr/>
              <a:tblGrid>
                <a:gridCol w="1800200"/>
                <a:gridCol w="3456384"/>
                <a:gridCol w="3456384"/>
              </a:tblGrid>
              <a:tr h="0">
                <a:tc>
                  <a:txBody>
                    <a:bodyPr/>
                    <a:lstStyle/>
                    <a:p>
                      <a:pPr>
                        <a:lnSpc>
                          <a:spcPct val="115000"/>
                        </a:lnSpc>
                        <a:spcAft>
                          <a:spcPts val="1000"/>
                        </a:spcAft>
                      </a:pPr>
                      <a:r>
                        <a:rPr lang="it-IT" sz="1800" b="1" dirty="0" err="1" smtClean="0">
                          <a:latin typeface="Calibri"/>
                          <a:ea typeface="Calibri"/>
                          <a:cs typeface="Times New Roman"/>
                        </a:rPr>
                        <a:t>Topic</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nSpc>
                          <a:spcPct val="115000"/>
                        </a:lnSpc>
                        <a:spcAft>
                          <a:spcPts val="1000"/>
                        </a:spcAft>
                      </a:pPr>
                      <a:r>
                        <a:rPr lang="it-IT" sz="1800" b="1">
                          <a:latin typeface="Calibri"/>
                          <a:ea typeface="Calibri"/>
                          <a:cs typeface="Calibri"/>
                        </a:rPr>
                        <a:t>G-D Logic</a:t>
                      </a:r>
                      <a:endParaRPr lang="it-IT" sz="2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nSpc>
                          <a:spcPct val="115000"/>
                        </a:lnSpc>
                        <a:spcAft>
                          <a:spcPts val="1000"/>
                        </a:spcAft>
                      </a:pPr>
                      <a:r>
                        <a:rPr lang="it-IT" sz="1800" b="1" dirty="0">
                          <a:latin typeface="Calibri"/>
                          <a:ea typeface="Calibri"/>
                          <a:cs typeface="Calibri"/>
                        </a:rPr>
                        <a:t>S-D </a:t>
                      </a:r>
                      <a:r>
                        <a:rPr lang="it-IT" sz="1800" b="1" dirty="0" err="1">
                          <a:latin typeface="Calibri"/>
                          <a:ea typeface="Calibri"/>
                          <a:cs typeface="Calibri"/>
                        </a:rPr>
                        <a:t>Logic</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r>
              <a:tr h="421005">
                <a:tc>
                  <a:txBody>
                    <a:bodyPr/>
                    <a:lstStyle/>
                    <a:p>
                      <a:pPr>
                        <a:lnSpc>
                          <a:spcPct val="115000"/>
                        </a:lnSpc>
                        <a:spcAft>
                          <a:spcPts val="1000"/>
                        </a:spcAft>
                      </a:pPr>
                      <a:r>
                        <a:rPr lang="it-IT" sz="1800" i="1" dirty="0" err="1" smtClean="0">
                          <a:latin typeface="Calibri"/>
                          <a:ea typeface="Calibri"/>
                          <a:cs typeface="Calibri"/>
                        </a:rPr>
                        <a:t>Unit</a:t>
                      </a:r>
                      <a:r>
                        <a:rPr lang="it-IT" sz="1800" i="1" dirty="0" smtClean="0">
                          <a:latin typeface="Calibri"/>
                          <a:ea typeface="Calibri"/>
                          <a:cs typeface="Calibri"/>
                        </a:rPr>
                        <a:t> </a:t>
                      </a:r>
                      <a:r>
                        <a:rPr lang="it-IT" sz="1800" i="1" dirty="0" err="1" smtClean="0">
                          <a:latin typeface="Calibri"/>
                          <a:ea typeface="Calibri"/>
                          <a:cs typeface="Calibri"/>
                        </a:rPr>
                        <a:t>of</a:t>
                      </a:r>
                      <a:r>
                        <a:rPr lang="it-IT" sz="1800" i="1" dirty="0" smtClean="0">
                          <a:latin typeface="Calibri"/>
                          <a:ea typeface="Calibri"/>
                          <a:cs typeface="Calibri"/>
                        </a:rPr>
                        <a:t> </a:t>
                      </a:r>
                      <a:r>
                        <a:rPr lang="it-IT" sz="1800" i="1" dirty="0" err="1" smtClean="0">
                          <a:latin typeface="Calibri"/>
                          <a:ea typeface="Calibri"/>
                          <a:cs typeface="Calibri"/>
                        </a:rPr>
                        <a:t>exchange</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it-IT" sz="1800" dirty="0" err="1" smtClean="0">
                          <a:latin typeface="Calibri"/>
                          <a:ea typeface="Calibri"/>
                          <a:cs typeface="Calibri"/>
                        </a:rPr>
                        <a:t>Good</a:t>
                      </a:r>
                      <a:r>
                        <a:rPr lang="it-IT" sz="1800" dirty="0" smtClean="0">
                          <a:latin typeface="Calibri"/>
                          <a:ea typeface="Calibri"/>
                          <a:cs typeface="Calibri"/>
                        </a:rPr>
                        <a:t> are </a:t>
                      </a:r>
                      <a:r>
                        <a:rPr lang="it-IT" sz="1800" dirty="0" err="1" smtClean="0">
                          <a:latin typeface="Calibri"/>
                          <a:ea typeface="Calibri"/>
                          <a:cs typeface="Calibri"/>
                        </a:rPr>
                        <a:t>exchanged</a:t>
                      </a:r>
                      <a:r>
                        <a:rPr lang="it-IT" sz="1800" baseline="0" dirty="0" smtClean="0">
                          <a:latin typeface="Calibri"/>
                          <a:ea typeface="Calibri"/>
                          <a:cs typeface="Calibri"/>
                        </a:rPr>
                        <a:t> </a:t>
                      </a:r>
                      <a:r>
                        <a:rPr lang="it-IT" sz="1800" baseline="0" dirty="0" err="1" smtClean="0">
                          <a:latin typeface="Calibri"/>
                          <a:ea typeface="Calibri"/>
                          <a:cs typeface="Calibri"/>
                        </a:rPr>
                        <a:t>within</a:t>
                      </a:r>
                      <a:r>
                        <a:rPr lang="it-IT" sz="1800" baseline="0" dirty="0" smtClean="0">
                          <a:latin typeface="Calibri"/>
                          <a:ea typeface="Calibri"/>
                          <a:cs typeface="Calibri"/>
                        </a:rPr>
                        <a:t> the market</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it-IT" sz="1800" dirty="0" smtClean="0">
                          <a:latin typeface="Calibri"/>
                          <a:ea typeface="Calibri"/>
                          <a:cs typeface="Calibri"/>
                        </a:rPr>
                        <a:t>Exchange </a:t>
                      </a:r>
                      <a:r>
                        <a:rPr lang="it-IT" sz="1800" dirty="0" err="1" smtClean="0">
                          <a:latin typeface="Calibri"/>
                          <a:ea typeface="Calibri"/>
                          <a:cs typeface="Calibri"/>
                        </a:rPr>
                        <a:t>origins</a:t>
                      </a:r>
                      <a:r>
                        <a:rPr lang="it-IT" sz="1800" dirty="0" smtClean="0">
                          <a:latin typeface="Calibri"/>
                          <a:ea typeface="Calibri"/>
                          <a:cs typeface="Calibri"/>
                        </a:rPr>
                        <a:t> </a:t>
                      </a:r>
                      <a:r>
                        <a:rPr lang="it-IT" sz="1800" dirty="0" err="1" smtClean="0">
                          <a:latin typeface="Calibri"/>
                          <a:ea typeface="Calibri"/>
                          <a:cs typeface="Calibri"/>
                        </a:rPr>
                        <a:t>from</a:t>
                      </a:r>
                      <a:r>
                        <a:rPr lang="it-IT" sz="1800" dirty="0" smtClean="0">
                          <a:latin typeface="Calibri"/>
                          <a:ea typeface="Calibri"/>
                          <a:cs typeface="Calibri"/>
                        </a:rPr>
                        <a:t> </a:t>
                      </a:r>
                      <a:r>
                        <a:rPr lang="it-IT" sz="1800" dirty="0" err="1" smtClean="0">
                          <a:latin typeface="Calibri"/>
                          <a:ea typeface="Calibri"/>
                          <a:cs typeface="Calibri"/>
                        </a:rPr>
                        <a:t>applied</a:t>
                      </a:r>
                      <a:r>
                        <a:rPr lang="it-IT" sz="1800" dirty="0" smtClean="0">
                          <a:latin typeface="Calibri"/>
                          <a:ea typeface="Calibri"/>
                          <a:cs typeface="Calibri"/>
                        </a:rPr>
                        <a:t> </a:t>
                      </a:r>
                      <a:r>
                        <a:rPr lang="it-IT" sz="1800" dirty="0" err="1" smtClean="0">
                          <a:latin typeface="Calibri"/>
                          <a:ea typeface="Calibri"/>
                          <a:cs typeface="Calibri"/>
                        </a:rPr>
                        <a:t>competences</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1000"/>
                        </a:spcAft>
                      </a:pPr>
                      <a:r>
                        <a:rPr lang="it-IT" sz="1800" i="1" dirty="0" err="1" smtClean="0">
                          <a:latin typeface="Calibri"/>
                          <a:ea typeface="Calibri"/>
                          <a:cs typeface="Calibri"/>
                        </a:rPr>
                        <a:t>Goods</a:t>
                      </a:r>
                      <a:r>
                        <a:rPr lang="it-IT" sz="1800" i="1" baseline="0" dirty="0" smtClean="0">
                          <a:latin typeface="Calibri"/>
                          <a:ea typeface="Calibri"/>
                          <a:cs typeface="Calibri"/>
                        </a:rPr>
                        <a:t> </a:t>
                      </a:r>
                      <a:r>
                        <a:rPr lang="it-IT" sz="1800" i="1" baseline="0" dirty="0" err="1" smtClean="0">
                          <a:latin typeface="Calibri"/>
                          <a:ea typeface="Calibri"/>
                          <a:cs typeface="Calibri"/>
                        </a:rPr>
                        <a:t>role</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it-IT" sz="1800" dirty="0" err="1" smtClean="0">
                          <a:latin typeface="Calibri"/>
                          <a:ea typeface="Calibri"/>
                          <a:cs typeface="Times New Roman"/>
                        </a:rPr>
                        <a:t>All</a:t>
                      </a:r>
                      <a:r>
                        <a:rPr lang="it-IT" sz="1800" baseline="0" dirty="0" smtClean="0">
                          <a:latin typeface="Calibri"/>
                          <a:ea typeface="Calibri"/>
                          <a:cs typeface="Times New Roman"/>
                        </a:rPr>
                        <a:t> </a:t>
                      </a:r>
                      <a:r>
                        <a:rPr lang="it-IT" sz="1800" baseline="0" dirty="0" err="1" smtClean="0">
                          <a:latin typeface="Calibri"/>
                          <a:ea typeface="Calibri"/>
                          <a:cs typeface="Times New Roman"/>
                        </a:rPr>
                        <a:t>product</a:t>
                      </a:r>
                      <a:r>
                        <a:rPr lang="it-IT" sz="1800" baseline="0" dirty="0" smtClean="0">
                          <a:latin typeface="Calibri"/>
                          <a:ea typeface="Calibri"/>
                          <a:cs typeface="Times New Roman"/>
                        </a:rPr>
                        <a:t> are </a:t>
                      </a:r>
                      <a:r>
                        <a:rPr lang="it-IT" sz="1800" baseline="0" dirty="0" err="1" smtClean="0">
                          <a:latin typeface="Calibri"/>
                          <a:ea typeface="Calibri"/>
                          <a:cs typeface="Times New Roman"/>
                        </a:rPr>
                        <a:t>goods</a:t>
                      </a:r>
                      <a:r>
                        <a:rPr lang="it-IT" sz="1800" baseline="0" dirty="0" smtClean="0">
                          <a:latin typeface="Calibri"/>
                          <a:ea typeface="Calibri"/>
                          <a:cs typeface="Times New Roman"/>
                        </a:rPr>
                        <a:t>, </a:t>
                      </a:r>
                      <a:r>
                        <a:rPr lang="it-IT" sz="1800" baseline="0" dirty="0" err="1" smtClean="0">
                          <a:latin typeface="Calibri"/>
                          <a:ea typeface="Calibri"/>
                          <a:cs typeface="Times New Roman"/>
                        </a:rPr>
                        <a:t>it</a:t>
                      </a:r>
                      <a:r>
                        <a:rPr lang="it-IT" sz="1800" baseline="0" dirty="0" smtClean="0">
                          <a:latin typeface="Calibri"/>
                          <a:ea typeface="Calibri"/>
                          <a:cs typeface="Times New Roman"/>
                        </a:rPr>
                        <a:t> </a:t>
                      </a:r>
                      <a:r>
                        <a:rPr lang="it-IT" sz="1800" baseline="0" dirty="0" err="1" smtClean="0">
                          <a:latin typeface="Calibri"/>
                          <a:ea typeface="Calibri"/>
                          <a:cs typeface="Times New Roman"/>
                        </a:rPr>
                        <a:t>is</a:t>
                      </a:r>
                      <a:r>
                        <a:rPr lang="it-IT" sz="1800" baseline="0" dirty="0" smtClean="0">
                          <a:latin typeface="Calibri"/>
                          <a:ea typeface="Calibri"/>
                          <a:cs typeface="Times New Roman"/>
                        </a:rPr>
                        <a:t> </a:t>
                      </a:r>
                      <a:r>
                        <a:rPr lang="it-IT" sz="1800" baseline="0" dirty="0" err="1" smtClean="0">
                          <a:latin typeface="Calibri"/>
                          <a:ea typeface="Calibri"/>
                          <a:cs typeface="Times New Roman"/>
                        </a:rPr>
                        <a:t>important</a:t>
                      </a:r>
                      <a:r>
                        <a:rPr lang="it-IT" sz="1800" baseline="0" dirty="0" smtClean="0">
                          <a:latin typeface="Calibri"/>
                          <a:ea typeface="Calibri"/>
                          <a:cs typeface="Times New Roman"/>
                        </a:rPr>
                        <a:t> </a:t>
                      </a:r>
                      <a:r>
                        <a:rPr lang="it-IT" sz="1800" baseline="0" dirty="0" err="1" smtClean="0">
                          <a:latin typeface="Calibri"/>
                          <a:ea typeface="Calibri"/>
                          <a:cs typeface="Times New Roman"/>
                        </a:rPr>
                        <a:t>to</a:t>
                      </a:r>
                      <a:r>
                        <a:rPr lang="it-IT" sz="1800" baseline="0" dirty="0" smtClean="0">
                          <a:latin typeface="Calibri"/>
                          <a:ea typeface="Calibri"/>
                          <a:cs typeface="Times New Roman"/>
                        </a:rPr>
                        <a:t> compare </a:t>
                      </a:r>
                      <a:r>
                        <a:rPr lang="it-IT" sz="1800" baseline="0" dirty="0" err="1" smtClean="0">
                          <a:latin typeface="Calibri"/>
                          <a:ea typeface="Calibri"/>
                          <a:cs typeface="Times New Roman"/>
                        </a:rPr>
                        <a:t>space</a:t>
                      </a:r>
                      <a:r>
                        <a:rPr lang="it-IT" sz="1800" baseline="0" dirty="0" smtClean="0">
                          <a:latin typeface="Calibri"/>
                          <a:ea typeface="Calibri"/>
                          <a:cs typeface="Times New Roman"/>
                        </a:rPr>
                        <a:t> and </a:t>
                      </a:r>
                      <a:r>
                        <a:rPr lang="it-IT" sz="1800" baseline="0" dirty="0" err="1" smtClean="0">
                          <a:latin typeface="Calibri"/>
                          <a:ea typeface="Calibri"/>
                          <a:cs typeface="Times New Roman"/>
                        </a:rPr>
                        <a:t>time</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it-IT" sz="1800" dirty="0" err="1" smtClean="0">
                          <a:latin typeface="Calibri"/>
                          <a:ea typeface="Calibri"/>
                          <a:cs typeface="Calibri"/>
                        </a:rPr>
                        <a:t>Goods</a:t>
                      </a:r>
                      <a:r>
                        <a:rPr lang="it-IT" sz="1800" dirty="0" smtClean="0">
                          <a:latin typeface="Calibri"/>
                          <a:ea typeface="Calibri"/>
                          <a:cs typeface="Calibri"/>
                        </a:rPr>
                        <a:t> are </a:t>
                      </a:r>
                      <a:r>
                        <a:rPr lang="it-IT" sz="1800" dirty="0" err="1" smtClean="0">
                          <a:latin typeface="Calibri"/>
                          <a:ea typeface="Calibri"/>
                          <a:cs typeface="Calibri"/>
                        </a:rPr>
                        <a:t>resource</a:t>
                      </a:r>
                      <a:r>
                        <a:rPr lang="it-IT" sz="1800" baseline="0" dirty="0" smtClean="0">
                          <a:latin typeface="Calibri"/>
                          <a:ea typeface="Calibri"/>
                          <a:cs typeface="Calibri"/>
                        </a:rPr>
                        <a:t> </a:t>
                      </a:r>
                      <a:r>
                        <a:rPr lang="it-IT" sz="1800" baseline="0" dirty="0" err="1" smtClean="0">
                          <a:latin typeface="Calibri"/>
                          <a:ea typeface="Calibri"/>
                          <a:cs typeface="Calibri"/>
                        </a:rPr>
                        <a:t>contributing</a:t>
                      </a:r>
                      <a:r>
                        <a:rPr lang="it-IT" sz="1800" baseline="0" dirty="0" smtClean="0">
                          <a:latin typeface="Calibri"/>
                          <a:ea typeface="Calibri"/>
                          <a:cs typeface="Calibri"/>
                        </a:rPr>
                        <a:t> </a:t>
                      </a:r>
                      <a:r>
                        <a:rPr lang="it-IT" sz="1800" baseline="0" dirty="0" err="1" smtClean="0">
                          <a:latin typeface="Calibri"/>
                          <a:ea typeface="Calibri"/>
                          <a:cs typeface="Calibri"/>
                        </a:rPr>
                        <a:t>to</a:t>
                      </a:r>
                      <a:r>
                        <a:rPr lang="it-IT" sz="1800" baseline="0" dirty="0" smtClean="0">
                          <a:latin typeface="Calibri"/>
                          <a:ea typeface="Calibri"/>
                          <a:cs typeface="Calibri"/>
                        </a:rPr>
                        <a:t> the </a:t>
                      </a:r>
                      <a:r>
                        <a:rPr lang="it-IT" sz="1800" baseline="0" dirty="0" err="1" smtClean="0">
                          <a:latin typeface="Calibri"/>
                          <a:ea typeface="Calibri"/>
                          <a:cs typeface="Calibri"/>
                        </a:rPr>
                        <a:t>solutions</a:t>
                      </a:r>
                      <a:r>
                        <a:rPr lang="it-IT" sz="1800" baseline="0" dirty="0" smtClean="0">
                          <a:latin typeface="Calibri"/>
                          <a:ea typeface="Calibri"/>
                          <a:cs typeface="Calibri"/>
                        </a:rPr>
                        <a:t> </a:t>
                      </a:r>
                      <a:r>
                        <a:rPr lang="it-IT" sz="1800" baseline="0" dirty="0" err="1" smtClean="0">
                          <a:latin typeface="Calibri"/>
                          <a:ea typeface="Calibri"/>
                          <a:cs typeface="Calibri"/>
                        </a:rPr>
                        <a:t>proposition</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1000"/>
                        </a:spcAft>
                      </a:pPr>
                      <a:r>
                        <a:rPr lang="it-IT" sz="1800" i="1" dirty="0" smtClean="0">
                          <a:latin typeface="Calibri"/>
                          <a:ea typeface="Calibri"/>
                          <a:cs typeface="Calibri"/>
                        </a:rPr>
                        <a:t>Consumer</a:t>
                      </a:r>
                      <a:r>
                        <a:rPr lang="it-IT" sz="1800" i="1" baseline="0" dirty="0" smtClean="0">
                          <a:latin typeface="Calibri"/>
                          <a:ea typeface="Calibri"/>
                          <a:cs typeface="Calibri"/>
                        </a:rPr>
                        <a:t> </a:t>
                      </a:r>
                      <a:r>
                        <a:rPr lang="it-IT" sz="1800" i="1" baseline="0" dirty="0" err="1" smtClean="0">
                          <a:latin typeface="Calibri"/>
                          <a:ea typeface="Calibri"/>
                          <a:cs typeface="Calibri"/>
                        </a:rPr>
                        <a:t>role</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it-IT" sz="1800" dirty="0" err="1" smtClean="0">
                          <a:latin typeface="Calibri"/>
                          <a:ea typeface="Calibri"/>
                          <a:cs typeface="Calibri"/>
                        </a:rPr>
                        <a:t>To</a:t>
                      </a:r>
                      <a:r>
                        <a:rPr lang="it-IT" sz="1800" dirty="0" smtClean="0">
                          <a:latin typeface="Calibri"/>
                          <a:ea typeface="Calibri"/>
                          <a:cs typeface="Calibri"/>
                        </a:rPr>
                        <a:t> catch the </a:t>
                      </a:r>
                      <a:r>
                        <a:rPr lang="it-IT" sz="1800" dirty="0" err="1" smtClean="0">
                          <a:latin typeface="Calibri"/>
                          <a:ea typeface="Calibri"/>
                          <a:cs typeface="Calibri"/>
                        </a:rPr>
                        <a:t>customer</a:t>
                      </a:r>
                      <a:r>
                        <a:rPr lang="it-IT" sz="1800" baseline="0" dirty="0" smtClean="0">
                          <a:latin typeface="Calibri"/>
                          <a:ea typeface="Calibri"/>
                          <a:cs typeface="Calibri"/>
                        </a:rPr>
                        <a:t> </a:t>
                      </a:r>
                      <a:r>
                        <a:rPr lang="it-IT" sz="1800" baseline="0" dirty="0" err="1" smtClean="0">
                          <a:latin typeface="Calibri"/>
                          <a:ea typeface="Calibri"/>
                          <a:cs typeface="Calibri"/>
                        </a:rPr>
                        <a:t>needs</a:t>
                      </a:r>
                      <a:r>
                        <a:rPr lang="it-IT" sz="1800" baseline="0" dirty="0" smtClean="0">
                          <a:latin typeface="Calibri"/>
                          <a:ea typeface="Calibri"/>
                          <a:cs typeface="Calibri"/>
                        </a:rPr>
                        <a:t> </a:t>
                      </a:r>
                      <a:r>
                        <a:rPr lang="it-IT" sz="1800" baseline="0" dirty="0" err="1" smtClean="0">
                          <a:latin typeface="Calibri"/>
                          <a:ea typeface="Calibri"/>
                          <a:cs typeface="Calibri"/>
                        </a:rPr>
                        <a:t>there</a:t>
                      </a:r>
                      <a:r>
                        <a:rPr lang="it-IT" sz="1800" baseline="0" dirty="0" smtClean="0">
                          <a:latin typeface="Calibri"/>
                          <a:ea typeface="Calibri"/>
                          <a:cs typeface="Calibri"/>
                        </a:rPr>
                        <a:t> </a:t>
                      </a:r>
                      <a:r>
                        <a:rPr lang="it-IT" sz="1800" baseline="0" dirty="0" err="1" smtClean="0">
                          <a:latin typeface="Calibri"/>
                          <a:ea typeface="Calibri"/>
                          <a:cs typeface="Calibri"/>
                        </a:rPr>
                        <a:t>is</a:t>
                      </a:r>
                      <a:r>
                        <a:rPr lang="it-IT" sz="1800" baseline="0" dirty="0" smtClean="0">
                          <a:latin typeface="Calibri"/>
                          <a:ea typeface="Calibri"/>
                          <a:cs typeface="Calibri"/>
                        </a:rPr>
                        <a:t> a 4’ps marketing</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it-IT" sz="1800" dirty="0" smtClean="0">
                          <a:latin typeface="Calibri"/>
                          <a:ea typeface="Calibri"/>
                          <a:cs typeface="Calibri"/>
                        </a:rPr>
                        <a:t>The consumer </a:t>
                      </a:r>
                      <a:r>
                        <a:rPr lang="it-IT" sz="1800" dirty="0" err="1" smtClean="0">
                          <a:latin typeface="Calibri"/>
                          <a:ea typeface="Calibri"/>
                          <a:cs typeface="Calibri"/>
                        </a:rPr>
                        <a:t>is</a:t>
                      </a:r>
                      <a:r>
                        <a:rPr lang="it-IT" sz="1800" baseline="0" dirty="0" smtClean="0">
                          <a:latin typeface="Calibri"/>
                          <a:ea typeface="Calibri"/>
                          <a:cs typeface="Calibri"/>
                        </a:rPr>
                        <a:t> </a:t>
                      </a:r>
                      <a:r>
                        <a:rPr lang="it-IT" sz="1800" baseline="0" dirty="0" err="1" smtClean="0">
                          <a:latin typeface="Calibri"/>
                          <a:ea typeface="Calibri"/>
                          <a:cs typeface="Calibri"/>
                        </a:rPr>
                        <a:t>an</a:t>
                      </a:r>
                      <a:r>
                        <a:rPr lang="it-IT" sz="1800" baseline="0" dirty="0" smtClean="0">
                          <a:latin typeface="Calibri"/>
                          <a:ea typeface="Calibri"/>
                          <a:cs typeface="Calibri"/>
                        </a:rPr>
                        <a:t> </a:t>
                      </a:r>
                      <a:r>
                        <a:rPr lang="it-IT" sz="1800" baseline="0" dirty="0" err="1" smtClean="0">
                          <a:latin typeface="Calibri"/>
                          <a:ea typeface="Calibri"/>
                          <a:cs typeface="Calibri"/>
                        </a:rPr>
                        <a:t>actor</a:t>
                      </a:r>
                      <a:r>
                        <a:rPr lang="it-IT" sz="1800" baseline="0" dirty="0" smtClean="0">
                          <a:latin typeface="Calibri"/>
                          <a:ea typeface="Calibri"/>
                          <a:cs typeface="Calibri"/>
                        </a:rPr>
                        <a:t>, </a:t>
                      </a:r>
                      <a:r>
                        <a:rPr lang="it-IT" sz="1800" baseline="0" dirty="0" err="1" smtClean="0">
                          <a:latin typeface="Calibri"/>
                          <a:ea typeface="Calibri"/>
                          <a:cs typeface="Calibri"/>
                        </a:rPr>
                        <a:t>operating</a:t>
                      </a:r>
                      <a:r>
                        <a:rPr lang="it-IT" sz="1800" baseline="0" dirty="0" smtClean="0">
                          <a:latin typeface="Calibri"/>
                          <a:ea typeface="Calibri"/>
                          <a:cs typeface="Calibri"/>
                        </a:rPr>
                        <a:t> </a:t>
                      </a:r>
                      <a:r>
                        <a:rPr lang="it-IT" sz="1800" baseline="0" dirty="0" err="1" smtClean="0">
                          <a:latin typeface="Calibri"/>
                          <a:ea typeface="Calibri"/>
                          <a:cs typeface="Calibri"/>
                        </a:rPr>
                        <a:t>actively</a:t>
                      </a:r>
                      <a:r>
                        <a:rPr lang="it-IT" sz="1800" baseline="0" dirty="0" smtClean="0">
                          <a:latin typeface="Calibri"/>
                          <a:ea typeface="Calibri"/>
                          <a:cs typeface="Calibri"/>
                        </a:rPr>
                        <a:t> in a </a:t>
                      </a:r>
                      <a:r>
                        <a:rPr lang="it-IT" sz="1800" baseline="0" dirty="0" err="1" smtClean="0">
                          <a:latin typeface="Calibri"/>
                          <a:ea typeface="Calibri"/>
                          <a:cs typeface="Calibri"/>
                        </a:rPr>
                        <a:t>value</a:t>
                      </a:r>
                      <a:r>
                        <a:rPr lang="it-IT" sz="1800" baseline="0" dirty="0" smtClean="0">
                          <a:latin typeface="Calibri"/>
                          <a:ea typeface="Calibri"/>
                          <a:cs typeface="Calibri"/>
                        </a:rPr>
                        <a:t> </a:t>
                      </a:r>
                      <a:r>
                        <a:rPr lang="it-IT" sz="1800" baseline="0" dirty="0" err="1" smtClean="0">
                          <a:latin typeface="Calibri"/>
                          <a:ea typeface="Calibri"/>
                          <a:cs typeface="Calibri"/>
                        </a:rPr>
                        <a:t>co-creation</a:t>
                      </a:r>
                      <a:r>
                        <a:rPr lang="it-IT" sz="1800" baseline="0" dirty="0" smtClean="0">
                          <a:latin typeface="Calibri"/>
                          <a:ea typeface="Calibri"/>
                          <a:cs typeface="Calibri"/>
                        </a:rPr>
                        <a:t> </a:t>
                      </a:r>
                      <a:r>
                        <a:rPr lang="it-IT" sz="1800" baseline="0" dirty="0" err="1" smtClean="0">
                          <a:latin typeface="Calibri"/>
                          <a:ea typeface="Calibri"/>
                          <a:cs typeface="Calibri"/>
                        </a:rPr>
                        <a:t>process</a:t>
                      </a:r>
                      <a:r>
                        <a:rPr lang="it-IT" sz="1800" baseline="0" dirty="0" smtClean="0">
                          <a:latin typeface="Calibri"/>
                          <a:ea typeface="Calibri"/>
                          <a:cs typeface="Calibri"/>
                        </a:rPr>
                        <a:t> (</a:t>
                      </a:r>
                      <a:r>
                        <a:rPr lang="it-IT" sz="1800" baseline="0" dirty="0" err="1" smtClean="0">
                          <a:latin typeface="Calibri"/>
                          <a:ea typeface="Calibri"/>
                          <a:cs typeface="Calibri"/>
                        </a:rPr>
                        <a:t>concept</a:t>
                      </a:r>
                      <a:r>
                        <a:rPr lang="it-IT" sz="1800" baseline="0" dirty="0" smtClean="0">
                          <a:latin typeface="Calibri"/>
                          <a:ea typeface="Calibri"/>
                          <a:cs typeface="Calibri"/>
                        </a:rPr>
                        <a:t> </a:t>
                      </a:r>
                      <a:r>
                        <a:rPr lang="it-IT" sz="1800" baseline="0" dirty="0" err="1" smtClean="0">
                          <a:latin typeface="Calibri"/>
                          <a:ea typeface="Calibri"/>
                          <a:cs typeface="Calibri"/>
                        </a:rPr>
                        <a:t>of</a:t>
                      </a:r>
                      <a:r>
                        <a:rPr lang="it-IT" sz="1800" baseline="0" dirty="0" smtClean="0">
                          <a:latin typeface="Calibri"/>
                          <a:ea typeface="Calibri"/>
                          <a:cs typeface="Calibri"/>
                        </a:rPr>
                        <a:t> </a:t>
                      </a:r>
                      <a:r>
                        <a:rPr lang="it-IT" sz="1800" baseline="0" dirty="0" err="1" smtClean="0">
                          <a:latin typeface="Calibri"/>
                          <a:ea typeface="Calibri"/>
                          <a:cs typeface="Calibri"/>
                        </a:rPr>
                        <a:t>prosumer</a:t>
                      </a:r>
                      <a:r>
                        <a:rPr lang="it-IT" sz="1800" baseline="0" dirty="0" smtClean="0">
                          <a:latin typeface="Calibri"/>
                          <a:ea typeface="Calibri"/>
                          <a:cs typeface="Calibri"/>
                        </a:rPr>
                        <a:t>)</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1000"/>
                        </a:spcAft>
                      </a:pPr>
                      <a:r>
                        <a:rPr lang="it-IT" sz="1800" i="1" dirty="0" err="1" smtClean="0">
                          <a:latin typeface="Calibri"/>
                          <a:ea typeface="Calibri"/>
                          <a:cs typeface="Times New Roman"/>
                        </a:rPr>
                        <a:t>Value</a:t>
                      </a:r>
                      <a:r>
                        <a:rPr lang="it-IT" sz="1800" i="1" baseline="0" dirty="0" smtClean="0">
                          <a:latin typeface="Calibri"/>
                          <a:ea typeface="Calibri"/>
                          <a:cs typeface="Times New Roman"/>
                        </a:rPr>
                        <a:t> </a:t>
                      </a:r>
                      <a:r>
                        <a:rPr lang="it-IT" sz="1800" i="1" baseline="0" dirty="0" err="1" smtClean="0">
                          <a:latin typeface="Calibri"/>
                          <a:ea typeface="Calibri"/>
                          <a:cs typeface="Times New Roman"/>
                        </a:rPr>
                        <a:t>concept</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it-IT" sz="1800" dirty="0" smtClean="0">
                          <a:latin typeface="Calibri"/>
                          <a:ea typeface="Calibri"/>
                          <a:cs typeface="Times New Roman"/>
                        </a:rPr>
                        <a:t>The</a:t>
                      </a:r>
                      <a:r>
                        <a:rPr lang="it-IT" sz="1800" baseline="0" dirty="0" smtClean="0">
                          <a:latin typeface="Calibri"/>
                          <a:ea typeface="Calibri"/>
                          <a:cs typeface="Times New Roman"/>
                        </a:rPr>
                        <a:t> </a:t>
                      </a:r>
                      <a:r>
                        <a:rPr lang="it-IT" sz="1800" baseline="0" dirty="0" err="1" smtClean="0">
                          <a:latin typeface="Calibri"/>
                          <a:ea typeface="Calibri"/>
                          <a:cs typeface="Times New Roman"/>
                        </a:rPr>
                        <a:t>value</a:t>
                      </a:r>
                      <a:r>
                        <a:rPr lang="it-IT" sz="1800" baseline="0" dirty="0" smtClean="0">
                          <a:latin typeface="Calibri"/>
                          <a:ea typeface="Calibri"/>
                          <a:cs typeface="Times New Roman"/>
                        </a:rPr>
                        <a:t> </a:t>
                      </a:r>
                      <a:r>
                        <a:rPr lang="it-IT" sz="1800" baseline="0" dirty="0" err="1" smtClean="0">
                          <a:latin typeface="Calibri"/>
                          <a:ea typeface="Calibri"/>
                          <a:cs typeface="Times New Roman"/>
                        </a:rPr>
                        <a:t>is</a:t>
                      </a:r>
                      <a:r>
                        <a:rPr lang="it-IT" sz="1800" baseline="0" dirty="0" smtClean="0">
                          <a:latin typeface="Calibri"/>
                          <a:ea typeface="Calibri"/>
                          <a:cs typeface="Times New Roman"/>
                        </a:rPr>
                        <a:t> </a:t>
                      </a:r>
                      <a:r>
                        <a:rPr lang="it-IT" sz="1800" baseline="0" dirty="0" err="1" smtClean="0">
                          <a:latin typeface="Calibri"/>
                          <a:ea typeface="Calibri"/>
                          <a:cs typeface="Times New Roman"/>
                        </a:rPr>
                        <a:t>defined</a:t>
                      </a:r>
                      <a:r>
                        <a:rPr lang="it-IT" sz="1800" baseline="0" dirty="0" smtClean="0">
                          <a:latin typeface="Calibri"/>
                          <a:ea typeface="Calibri"/>
                          <a:cs typeface="Times New Roman"/>
                        </a:rPr>
                        <a:t> </a:t>
                      </a:r>
                      <a:r>
                        <a:rPr lang="it-IT" sz="1800" baseline="0" dirty="0" err="1" smtClean="0">
                          <a:latin typeface="Calibri"/>
                          <a:ea typeface="Calibri"/>
                          <a:cs typeface="Times New Roman"/>
                        </a:rPr>
                        <a:t>by</a:t>
                      </a:r>
                      <a:r>
                        <a:rPr lang="it-IT" sz="1800" baseline="0" dirty="0" smtClean="0">
                          <a:latin typeface="Calibri"/>
                          <a:ea typeface="Calibri"/>
                          <a:cs typeface="Times New Roman"/>
                        </a:rPr>
                        <a:t> </a:t>
                      </a:r>
                      <a:r>
                        <a:rPr lang="it-IT" sz="1800" baseline="0" dirty="0" err="1" smtClean="0">
                          <a:latin typeface="Calibri"/>
                          <a:ea typeface="Calibri"/>
                          <a:cs typeface="Times New Roman"/>
                        </a:rPr>
                        <a:t>producer</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it-IT" sz="1800" dirty="0" err="1" smtClean="0">
                          <a:latin typeface="Calibri"/>
                          <a:ea typeface="Calibri"/>
                          <a:cs typeface="Calibri"/>
                        </a:rPr>
                        <a:t>Value</a:t>
                      </a:r>
                      <a:r>
                        <a:rPr lang="it-IT" sz="1800" dirty="0" smtClean="0">
                          <a:latin typeface="Calibri"/>
                          <a:ea typeface="Calibri"/>
                          <a:cs typeface="Calibri"/>
                        </a:rPr>
                        <a:t> </a:t>
                      </a:r>
                      <a:r>
                        <a:rPr lang="it-IT" sz="1800" dirty="0" err="1" smtClean="0">
                          <a:latin typeface="Calibri"/>
                          <a:ea typeface="Calibri"/>
                          <a:cs typeface="Calibri"/>
                        </a:rPr>
                        <a:t>is</a:t>
                      </a:r>
                      <a:r>
                        <a:rPr lang="it-IT" sz="1800" baseline="0" dirty="0" smtClean="0">
                          <a:latin typeface="Calibri"/>
                          <a:ea typeface="Calibri"/>
                          <a:cs typeface="Calibri"/>
                        </a:rPr>
                        <a:t> </a:t>
                      </a:r>
                      <a:r>
                        <a:rPr lang="it-IT" sz="1800" baseline="0" dirty="0" err="1" smtClean="0">
                          <a:latin typeface="Calibri"/>
                          <a:ea typeface="Calibri"/>
                          <a:cs typeface="Calibri"/>
                        </a:rPr>
                        <a:t>perceived</a:t>
                      </a:r>
                      <a:r>
                        <a:rPr lang="it-IT" sz="1800" baseline="0" dirty="0" smtClean="0">
                          <a:latin typeface="Calibri"/>
                          <a:ea typeface="Calibri"/>
                          <a:cs typeface="Calibri"/>
                        </a:rPr>
                        <a:t> </a:t>
                      </a:r>
                      <a:r>
                        <a:rPr lang="it-IT" sz="1800" baseline="0" dirty="0" err="1" smtClean="0">
                          <a:latin typeface="Calibri"/>
                          <a:ea typeface="Calibri"/>
                          <a:cs typeface="Calibri"/>
                        </a:rPr>
                        <a:t>by</a:t>
                      </a:r>
                      <a:r>
                        <a:rPr lang="it-IT" sz="1800" baseline="0" dirty="0" smtClean="0">
                          <a:latin typeface="Calibri"/>
                          <a:ea typeface="Calibri"/>
                          <a:cs typeface="Calibri"/>
                        </a:rPr>
                        <a:t> </a:t>
                      </a:r>
                      <a:r>
                        <a:rPr lang="it-IT" sz="1800" baseline="0" dirty="0" err="1" smtClean="0">
                          <a:latin typeface="Calibri"/>
                          <a:ea typeface="Calibri"/>
                          <a:cs typeface="Calibri"/>
                        </a:rPr>
                        <a:t>consumers</a:t>
                      </a:r>
                      <a:r>
                        <a:rPr lang="it-IT" sz="1800" baseline="0" dirty="0" smtClean="0">
                          <a:latin typeface="Calibri"/>
                          <a:ea typeface="Calibri"/>
                          <a:cs typeface="Calibri"/>
                        </a:rPr>
                        <a:t> </a:t>
                      </a:r>
                      <a:r>
                        <a:rPr lang="it-IT" sz="1800" baseline="0" dirty="0" err="1" smtClean="0">
                          <a:latin typeface="Calibri"/>
                          <a:ea typeface="Calibri"/>
                          <a:cs typeface="Calibri"/>
                        </a:rPr>
                        <a:t>respect</a:t>
                      </a:r>
                      <a:r>
                        <a:rPr lang="it-IT" sz="1800" baseline="0" dirty="0" smtClean="0">
                          <a:latin typeface="Calibri"/>
                          <a:ea typeface="Calibri"/>
                          <a:cs typeface="Calibri"/>
                        </a:rPr>
                        <a:t> on the </a:t>
                      </a:r>
                      <a:r>
                        <a:rPr lang="it-IT" sz="1800" baseline="0" dirty="0" err="1" smtClean="0">
                          <a:latin typeface="Calibri"/>
                          <a:ea typeface="Calibri"/>
                          <a:cs typeface="Calibri"/>
                        </a:rPr>
                        <a:t>consumption</a:t>
                      </a:r>
                      <a:r>
                        <a:rPr lang="it-IT" sz="1800" baseline="0" dirty="0" smtClean="0">
                          <a:latin typeface="Calibri"/>
                          <a:ea typeface="Calibri"/>
                          <a:cs typeface="Calibri"/>
                        </a:rPr>
                        <a:t> on </a:t>
                      </a:r>
                      <a:r>
                        <a:rPr lang="it-IT" sz="1800" baseline="0" dirty="0" err="1" smtClean="0">
                          <a:latin typeface="Calibri"/>
                          <a:ea typeface="Calibri"/>
                          <a:cs typeface="Calibri"/>
                        </a:rPr>
                        <a:t>it</a:t>
                      </a:r>
                      <a:r>
                        <a:rPr lang="it-IT" sz="1800" baseline="0" dirty="0" smtClean="0">
                          <a:latin typeface="Calibri"/>
                          <a:ea typeface="Calibri"/>
                          <a:cs typeface="Calibri"/>
                        </a:rPr>
                        <a:t> (</a:t>
                      </a:r>
                      <a:r>
                        <a:rPr lang="it-IT" sz="1800" baseline="0" dirty="0" err="1" smtClean="0">
                          <a:latin typeface="Calibri"/>
                          <a:ea typeface="Calibri"/>
                          <a:cs typeface="Calibri"/>
                        </a:rPr>
                        <a:t>value</a:t>
                      </a:r>
                      <a:r>
                        <a:rPr lang="it-IT" sz="1800" baseline="0" dirty="0" smtClean="0">
                          <a:latin typeface="Calibri"/>
                          <a:ea typeface="Calibri"/>
                          <a:cs typeface="Calibri"/>
                        </a:rPr>
                        <a:t> in </a:t>
                      </a:r>
                      <a:r>
                        <a:rPr lang="it-IT" sz="1800" baseline="0" dirty="0" err="1" smtClean="0">
                          <a:latin typeface="Calibri"/>
                          <a:ea typeface="Calibri"/>
                          <a:cs typeface="Calibri"/>
                        </a:rPr>
                        <a:t>use</a:t>
                      </a:r>
                      <a:r>
                        <a:rPr lang="it-IT" sz="1800" baseline="0" dirty="0" smtClean="0">
                          <a:latin typeface="Calibri"/>
                          <a:ea typeface="Calibri"/>
                          <a:cs typeface="Calibri"/>
                        </a:rPr>
                        <a:t>)</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1000"/>
                        </a:spcAft>
                      </a:pPr>
                      <a:r>
                        <a:rPr lang="it-IT" sz="1800" i="1" dirty="0" err="1" smtClean="0">
                          <a:latin typeface="Calibri"/>
                          <a:ea typeface="Calibri"/>
                          <a:cs typeface="Calibri"/>
                        </a:rPr>
                        <a:t>Interaction</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it-IT" sz="1800" dirty="0" smtClean="0">
                          <a:latin typeface="Calibri"/>
                          <a:ea typeface="Calibri"/>
                          <a:cs typeface="Calibri"/>
                        </a:rPr>
                        <a:t>The </a:t>
                      </a:r>
                      <a:r>
                        <a:rPr lang="it-IT" sz="1800" dirty="0" err="1" smtClean="0">
                          <a:latin typeface="Calibri"/>
                          <a:ea typeface="Calibri"/>
                          <a:cs typeface="Calibri"/>
                        </a:rPr>
                        <a:t>relationship</a:t>
                      </a:r>
                      <a:r>
                        <a:rPr lang="it-IT" sz="1800" baseline="0" dirty="0" smtClean="0">
                          <a:latin typeface="Calibri"/>
                          <a:ea typeface="Calibri"/>
                          <a:cs typeface="Calibri"/>
                        </a:rPr>
                        <a:t> </a:t>
                      </a:r>
                      <a:r>
                        <a:rPr lang="it-IT" sz="1800" baseline="0" dirty="0" err="1" smtClean="0">
                          <a:latin typeface="Calibri"/>
                          <a:ea typeface="Calibri"/>
                          <a:cs typeface="Calibri"/>
                        </a:rPr>
                        <a:t>is</a:t>
                      </a:r>
                      <a:r>
                        <a:rPr lang="it-IT" sz="1800" baseline="0" dirty="0" smtClean="0">
                          <a:latin typeface="Calibri"/>
                          <a:ea typeface="Calibri"/>
                          <a:cs typeface="Calibri"/>
                        </a:rPr>
                        <a:t> </a:t>
                      </a:r>
                      <a:r>
                        <a:rPr lang="it-IT" sz="1800" baseline="0" dirty="0" err="1" smtClean="0">
                          <a:latin typeface="Calibri"/>
                          <a:ea typeface="Calibri"/>
                          <a:cs typeface="Calibri"/>
                        </a:rPr>
                        <a:t>based</a:t>
                      </a:r>
                      <a:r>
                        <a:rPr lang="it-IT" sz="1800" baseline="0" dirty="0" smtClean="0">
                          <a:latin typeface="Calibri"/>
                          <a:ea typeface="Calibri"/>
                          <a:cs typeface="Calibri"/>
                        </a:rPr>
                        <a:t> on </a:t>
                      </a:r>
                      <a:r>
                        <a:rPr lang="it-IT" sz="1800" baseline="0" dirty="0" err="1" smtClean="0">
                          <a:latin typeface="Calibri"/>
                          <a:ea typeface="Calibri"/>
                          <a:cs typeface="Calibri"/>
                        </a:rPr>
                        <a:t>transactions</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it-IT" sz="1800" dirty="0" smtClean="0">
                          <a:latin typeface="Calibri"/>
                          <a:ea typeface="Calibri"/>
                          <a:cs typeface="Times New Roman"/>
                        </a:rPr>
                        <a:t>The</a:t>
                      </a:r>
                      <a:r>
                        <a:rPr lang="it-IT" sz="1800" baseline="0" dirty="0" smtClean="0">
                          <a:latin typeface="Calibri"/>
                          <a:ea typeface="Calibri"/>
                          <a:cs typeface="Times New Roman"/>
                        </a:rPr>
                        <a:t> </a:t>
                      </a:r>
                      <a:r>
                        <a:rPr lang="it-IT" sz="1800" baseline="0" dirty="0" err="1" smtClean="0">
                          <a:latin typeface="Calibri"/>
                          <a:ea typeface="Calibri"/>
                          <a:cs typeface="Times New Roman"/>
                        </a:rPr>
                        <a:t>main</a:t>
                      </a:r>
                      <a:r>
                        <a:rPr lang="it-IT" sz="1800" baseline="0" dirty="0" smtClean="0">
                          <a:latin typeface="Calibri"/>
                          <a:ea typeface="Calibri"/>
                          <a:cs typeface="Times New Roman"/>
                        </a:rPr>
                        <a:t> </a:t>
                      </a:r>
                      <a:r>
                        <a:rPr lang="it-IT" sz="1800" baseline="0" dirty="0" err="1" smtClean="0">
                          <a:latin typeface="Calibri"/>
                          <a:ea typeface="Calibri"/>
                          <a:cs typeface="Times New Roman"/>
                        </a:rPr>
                        <a:t>obejective</a:t>
                      </a:r>
                      <a:r>
                        <a:rPr lang="it-IT" sz="1800" baseline="0" dirty="0" smtClean="0">
                          <a:latin typeface="Calibri"/>
                          <a:ea typeface="Calibri"/>
                          <a:cs typeface="Times New Roman"/>
                        </a:rPr>
                        <a:t> </a:t>
                      </a:r>
                      <a:r>
                        <a:rPr lang="it-IT" sz="1800" baseline="0" dirty="0" err="1" smtClean="0">
                          <a:latin typeface="Calibri"/>
                          <a:ea typeface="Calibri"/>
                          <a:cs typeface="Times New Roman"/>
                        </a:rPr>
                        <a:t>is</a:t>
                      </a:r>
                      <a:r>
                        <a:rPr lang="it-IT" sz="1800" baseline="0" dirty="0" smtClean="0">
                          <a:latin typeface="Calibri"/>
                          <a:ea typeface="Calibri"/>
                          <a:cs typeface="Times New Roman"/>
                        </a:rPr>
                        <a:t> the </a:t>
                      </a:r>
                      <a:r>
                        <a:rPr lang="it-IT" sz="1800" baseline="0" dirty="0" err="1" smtClean="0">
                          <a:latin typeface="Calibri"/>
                          <a:ea typeface="Calibri"/>
                          <a:cs typeface="Times New Roman"/>
                        </a:rPr>
                        <a:t>relational</a:t>
                      </a:r>
                      <a:r>
                        <a:rPr lang="it-IT" sz="1800" baseline="0" dirty="0" smtClean="0">
                          <a:latin typeface="Calibri"/>
                          <a:ea typeface="Calibri"/>
                          <a:cs typeface="Times New Roman"/>
                        </a:rPr>
                        <a:t> </a:t>
                      </a:r>
                      <a:r>
                        <a:rPr lang="it-IT" sz="1800" baseline="0" dirty="0" err="1" smtClean="0">
                          <a:latin typeface="Calibri"/>
                          <a:ea typeface="Calibri"/>
                          <a:cs typeface="Times New Roman"/>
                        </a:rPr>
                        <a:t>exchange</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1000"/>
                        </a:spcAft>
                      </a:pPr>
                      <a:r>
                        <a:rPr lang="it-IT" sz="1800" i="1" dirty="0" err="1" smtClean="0">
                          <a:latin typeface="Calibri"/>
                          <a:ea typeface="Calibri"/>
                          <a:cs typeface="Calibri"/>
                        </a:rPr>
                        <a:t>Resources</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it-IT" sz="1800" dirty="0" err="1" smtClean="0">
                          <a:latin typeface="Calibri"/>
                          <a:ea typeface="Calibri"/>
                          <a:cs typeface="Calibri"/>
                        </a:rPr>
                        <a:t>Usefulness</a:t>
                      </a:r>
                      <a:r>
                        <a:rPr lang="it-IT" sz="1800" dirty="0" smtClean="0">
                          <a:latin typeface="Calibri"/>
                          <a:ea typeface="Calibri"/>
                          <a:cs typeface="Calibri"/>
                        </a:rPr>
                        <a:t> </a:t>
                      </a:r>
                      <a:r>
                        <a:rPr lang="it-IT" sz="1800" dirty="0" err="1" smtClean="0">
                          <a:latin typeface="Calibri"/>
                          <a:ea typeface="Calibri"/>
                          <a:cs typeface="Calibri"/>
                        </a:rPr>
                        <a:t>derives</a:t>
                      </a:r>
                      <a:r>
                        <a:rPr lang="it-IT" sz="1800" dirty="0" smtClean="0">
                          <a:latin typeface="Calibri"/>
                          <a:ea typeface="Calibri"/>
                          <a:cs typeface="Calibri"/>
                        </a:rPr>
                        <a:t> </a:t>
                      </a:r>
                      <a:r>
                        <a:rPr lang="it-IT" sz="1800" dirty="0" err="1" smtClean="0">
                          <a:latin typeface="Calibri"/>
                          <a:ea typeface="Calibri"/>
                          <a:cs typeface="Calibri"/>
                        </a:rPr>
                        <a:t>from</a:t>
                      </a:r>
                      <a:r>
                        <a:rPr lang="it-IT" sz="1800" dirty="0" smtClean="0">
                          <a:latin typeface="Calibri"/>
                          <a:ea typeface="Calibri"/>
                          <a:cs typeface="Calibri"/>
                        </a:rPr>
                        <a:t> </a:t>
                      </a:r>
                      <a:r>
                        <a:rPr lang="it-IT" sz="1800" dirty="0" err="1" smtClean="0">
                          <a:latin typeface="Calibri"/>
                          <a:ea typeface="Calibri"/>
                          <a:cs typeface="Calibri"/>
                        </a:rPr>
                        <a:t>resources</a:t>
                      </a:r>
                      <a:r>
                        <a:rPr lang="it-IT" sz="1800" dirty="0" smtClean="0">
                          <a:latin typeface="Calibri"/>
                          <a:ea typeface="Calibri"/>
                          <a:cs typeface="Calibri"/>
                        </a:rPr>
                        <a:t> </a:t>
                      </a:r>
                      <a:r>
                        <a:rPr lang="it-IT" sz="1800" dirty="0" err="1" smtClean="0">
                          <a:latin typeface="Calibri"/>
                          <a:ea typeface="Calibri"/>
                          <a:cs typeface="Calibri"/>
                        </a:rPr>
                        <a:t>exchange</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it-IT" sz="1800" dirty="0" err="1" smtClean="0">
                          <a:latin typeface="Calibri"/>
                          <a:ea typeface="Calibri"/>
                          <a:cs typeface="Calibri"/>
                        </a:rPr>
                        <a:t>Sustainability</a:t>
                      </a:r>
                      <a:r>
                        <a:rPr lang="it-IT" sz="1800" dirty="0" smtClean="0">
                          <a:latin typeface="Calibri"/>
                          <a:ea typeface="Calibri"/>
                          <a:cs typeface="Calibri"/>
                        </a:rPr>
                        <a:t> </a:t>
                      </a:r>
                      <a:r>
                        <a:rPr lang="it-IT" sz="1800" dirty="0" err="1" smtClean="0">
                          <a:latin typeface="Calibri"/>
                          <a:ea typeface="Calibri"/>
                          <a:cs typeface="Calibri"/>
                        </a:rPr>
                        <a:t>derives</a:t>
                      </a:r>
                      <a:r>
                        <a:rPr lang="it-IT" sz="1800" dirty="0" smtClean="0">
                          <a:latin typeface="Calibri"/>
                          <a:ea typeface="Calibri"/>
                          <a:cs typeface="Calibri"/>
                        </a:rPr>
                        <a:t> </a:t>
                      </a:r>
                      <a:r>
                        <a:rPr lang="it-IT" sz="1800" dirty="0" err="1" smtClean="0">
                          <a:latin typeface="Calibri"/>
                          <a:ea typeface="Calibri"/>
                          <a:cs typeface="Calibri"/>
                        </a:rPr>
                        <a:t>from</a:t>
                      </a:r>
                      <a:r>
                        <a:rPr lang="it-IT" sz="1800" dirty="0" smtClean="0">
                          <a:latin typeface="Calibri"/>
                          <a:ea typeface="Calibri"/>
                          <a:cs typeface="Calibri"/>
                        </a:rPr>
                        <a:t> the </a:t>
                      </a:r>
                      <a:r>
                        <a:rPr lang="it-IT" sz="1800" dirty="0" err="1" smtClean="0">
                          <a:latin typeface="Calibri"/>
                          <a:ea typeface="Calibri"/>
                          <a:cs typeface="Calibri"/>
                        </a:rPr>
                        <a:t>knowledge</a:t>
                      </a:r>
                      <a:r>
                        <a:rPr lang="it-IT" sz="1800" dirty="0" smtClean="0">
                          <a:latin typeface="Calibri"/>
                          <a:ea typeface="Calibri"/>
                          <a:cs typeface="Calibri"/>
                        </a:rPr>
                        <a:t> </a:t>
                      </a:r>
                      <a:r>
                        <a:rPr lang="it-IT" sz="1800" dirty="0" err="1" smtClean="0">
                          <a:latin typeface="Calibri"/>
                          <a:ea typeface="Calibri"/>
                          <a:cs typeface="Calibri"/>
                        </a:rPr>
                        <a:t>improve</a:t>
                      </a:r>
                      <a:endParaRPr lang="it-IT"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468313" y="188913"/>
            <a:ext cx="8143875" cy="830262"/>
          </a:xfrm>
          <a:prstGeom prst="rect">
            <a:avLst/>
          </a:prstGeom>
          <a:noFill/>
          <a:ln w="9525">
            <a:noFill/>
            <a:miter lim="800000"/>
            <a:headEnd/>
            <a:tailEnd/>
          </a:ln>
          <a:effectLst/>
        </p:spPr>
        <p:txBody>
          <a:bodyPr anchor="ctr">
            <a:spAutoFit/>
          </a:bodyPr>
          <a:lstStyle/>
          <a:p>
            <a:pPr algn="ctr" fontAlgn="auto">
              <a:spcBef>
                <a:spcPts val="0"/>
              </a:spcBef>
              <a:spcAft>
                <a:spcPts val="0"/>
              </a:spcAft>
              <a:tabLst>
                <a:tab pos="3060700" algn="ctr"/>
                <a:tab pos="6119813" algn="r"/>
              </a:tabLst>
              <a:defRPr/>
            </a:pPr>
            <a:r>
              <a:rPr lang="en-US" sz="2400" b="1" dirty="0">
                <a:solidFill>
                  <a:schemeClr val="accent2">
                    <a:lumMod val="50000"/>
                  </a:schemeClr>
                </a:solidFill>
                <a:latin typeface="Arial" pitchFamily="34" charset="0"/>
                <a:ea typeface="Calibri" pitchFamily="34" charset="0"/>
                <a:cs typeface="Times New Roman" pitchFamily="18" charset="0"/>
              </a:rPr>
              <a:t>Service-oriented </a:t>
            </a:r>
            <a:r>
              <a:rPr lang="en-US" sz="2400" b="1" dirty="0" smtClean="0">
                <a:solidFill>
                  <a:schemeClr val="accent2">
                    <a:lumMod val="50000"/>
                  </a:schemeClr>
                </a:solidFill>
                <a:latin typeface="Arial" pitchFamily="34" charset="0"/>
                <a:ea typeface="Calibri" pitchFamily="34" charset="0"/>
                <a:cs typeface="Times New Roman" pitchFamily="18" charset="0"/>
              </a:rPr>
              <a:t>new economy </a:t>
            </a:r>
            <a:r>
              <a:rPr lang="en-US" sz="2400" b="1" dirty="0">
                <a:solidFill>
                  <a:schemeClr val="accent2">
                    <a:lumMod val="50000"/>
                  </a:schemeClr>
                </a:solidFill>
                <a:latin typeface="Arial" pitchFamily="34" charset="0"/>
                <a:ea typeface="Calibri" pitchFamily="34" charset="0"/>
                <a:cs typeface="Times New Roman" pitchFamily="18" charset="0"/>
              </a:rPr>
              <a:t>paradigm </a:t>
            </a:r>
          </a:p>
          <a:p>
            <a:pPr algn="ctr" fontAlgn="auto">
              <a:spcBef>
                <a:spcPts val="0"/>
              </a:spcBef>
              <a:spcAft>
                <a:spcPts val="0"/>
              </a:spcAft>
              <a:tabLst>
                <a:tab pos="3060700" algn="ctr"/>
                <a:tab pos="6119813" algn="r"/>
              </a:tabLst>
              <a:defRPr/>
            </a:pPr>
            <a:r>
              <a:rPr lang="en-US" sz="2400" i="1" dirty="0">
                <a:solidFill>
                  <a:schemeClr val="accent2">
                    <a:lumMod val="50000"/>
                  </a:schemeClr>
                </a:solidFill>
                <a:latin typeface="Arial" pitchFamily="34" charset="0"/>
                <a:ea typeface="Calibri" pitchFamily="34" charset="0"/>
                <a:cs typeface="Times New Roman" pitchFamily="18" charset="0"/>
              </a:rPr>
              <a:t>(</a:t>
            </a:r>
            <a:r>
              <a:rPr lang="en-US" sz="2400" i="1" dirty="0" smtClean="0">
                <a:solidFill>
                  <a:schemeClr val="accent2">
                    <a:lumMod val="50000"/>
                  </a:schemeClr>
                </a:solidFill>
                <a:latin typeface="Arial" pitchFamily="34" charset="0"/>
                <a:ea typeface="Calibri" pitchFamily="34" charset="0"/>
                <a:cs typeface="Times New Roman" pitchFamily="18" charset="0"/>
              </a:rPr>
              <a:t>change </a:t>
            </a:r>
            <a:r>
              <a:rPr lang="en-US" sz="2400" i="1" dirty="0">
                <a:solidFill>
                  <a:schemeClr val="accent2">
                    <a:lumMod val="50000"/>
                  </a:schemeClr>
                </a:solidFill>
                <a:latin typeface="Arial" pitchFamily="34" charset="0"/>
                <a:ea typeface="Calibri" pitchFamily="34" charset="0"/>
                <a:cs typeface="Times New Roman" pitchFamily="18" charset="0"/>
              </a:rPr>
              <a:t>in perspective)</a:t>
            </a:r>
          </a:p>
        </p:txBody>
      </p:sp>
      <p:sp>
        <p:nvSpPr>
          <p:cNvPr id="6" name="Segnaposto numero diapositiva 12"/>
          <p:cNvSpPr txBox="1">
            <a:spLocks/>
          </p:cNvSpPr>
          <p:nvPr/>
        </p:nvSpPr>
        <p:spPr>
          <a:xfrm rot="20399143">
            <a:off x="6856413" y="65690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8</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8" descr="C:\Users\AMMINISTRATORE\AppData\Local\Microsoft\Windows\Temporary Internet Files\Content.IE5\81FCUB52\MC900439255[1].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5750" y="703263"/>
            <a:ext cx="4071938" cy="5292725"/>
          </a:xfrm>
          <a:prstGeom prst="rect">
            <a:avLst/>
          </a:prstGeom>
          <a:noFill/>
          <a:ln w="9525">
            <a:noFill/>
            <a:miter lim="800000"/>
            <a:headEnd/>
            <a:tailEnd/>
          </a:ln>
        </p:spPr>
      </p:pic>
      <p:pic>
        <p:nvPicPr>
          <p:cNvPr id="65539" name="Picture 28" descr="C:\Users\AMMINISTRATORE\AppData\Local\Microsoft\Windows\Temporary Internet Files\Content.IE5\81FCUB52\MC900439255[1].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857750" y="703263"/>
            <a:ext cx="4071938" cy="5292725"/>
          </a:xfrm>
          <a:prstGeom prst="rect">
            <a:avLst/>
          </a:prstGeom>
          <a:noFill/>
          <a:ln w="9525">
            <a:noFill/>
            <a:miter lim="800000"/>
            <a:headEnd/>
            <a:tailEnd/>
          </a:ln>
        </p:spPr>
      </p:pic>
      <p:pic>
        <p:nvPicPr>
          <p:cNvPr id="65540" name="Picture 28" descr="C:\Users\AMMINISTRATORE\AppData\Local\Microsoft\Windows\Temporary Internet Files\Content.IE5\81FCUB52\MC900439255[1].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71750" y="703263"/>
            <a:ext cx="4071938" cy="5292725"/>
          </a:xfrm>
          <a:prstGeom prst="rect">
            <a:avLst/>
          </a:prstGeom>
          <a:noFill/>
          <a:ln w="9525">
            <a:noFill/>
            <a:miter lim="800000"/>
            <a:headEnd/>
            <a:tailEnd/>
          </a:ln>
        </p:spPr>
      </p:pic>
      <p:pic>
        <p:nvPicPr>
          <p:cNvPr id="65541" name="Picture 4" descr="C:\Users\AMMINISTRATORE\AppData\Local\Microsoft\Windows\Temporary Internet Files\Content.IE5\SV7EGQP2\MC900383550[1].wmf"/>
          <p:cNvPicPr>
            <a:picLocks noChangeAspect="1" noChangeArrowheads="1"/>
          </p:cNvPicPr>
          <p:nvPr/>
        </p:nvPicPr>
        <p:blipFill>
          <a:blip r:embed="rId4" cstate="print"/>
          <a:srcRect/>
          <a:stretch>
            <a:fillRect/>
          </a:stretch>
        </p:blipFill>
        <p:spPr bwMode="auto">
          <a:xfrm>
            <a:off x="4429125" y="4567238"/>
            <a:ext cx="434975" cy="955675"/>
          </a:xfrm>
          <a:prstGeom prst="rect">
            <a:avLst/>
          </a:prstGeom>
          <a:noFill/>
          <a:ln w="9525">
            <a:noFill/>
            <a:miter lim="800000"/>
            <a:headEnd/>
            <a:tailEnd/>
          </a:ln>
        </p:spPr>
      </p:pic>
      <p:pic>
        <p:nvPicPr>
          <p:cNvPr id="65542" name="Picture 6" descr="C:\Users\AMMINISTRATORE\AppData\Local\Microsoft\Windows\Temporary Internet Files\Content.IE5\81FCUB52\MC900439799[1].png"/>
          <p:cNvPicPr>
            <a:picLocks noChangeAspect="1" noChangeArrowheads="1"/>
          </p:cNvPicPr>
          <p:nvPr/>
        </p:nvPicPr>
        <p:blipFill>
          <a:blip r:embed="rId5" cstate="print"/>
          <a:srcRect/>
          <a:stretch>
            <a:fillRect/>
          </a:stretch>
        </p:blipFill>
        <p:spPr bwMode="auto">
          <a:xfrm rot="-10648024">
            <a:off x="5702300" y="3913188"/>
            <a:ext cx="2743200" cy="2743200"/>
          </a:xfrm>
          <a:prstGeom prst="rect">
            <a:avLst/>
          </a:prstGeom>
          <a:noFill/>
          <a:ln w="9525">
            <a:noFill/>
            <a:miter lim="800000"/>
            <a:headEnd/>
            <a:tailEnd/>
          </a:ln>
        </p:spPr>
      </p:pic>
      <p:pic>
        <p:nvPicPr>
          <p:cNvPr id="65543" name="Picture 7" descr="C:\Users\AMMINISTRATORE\AppData\Local\Microsoft\Windows\Temporary Internet Files\Content.IE5\UBJJCISR\MC900439805[1].png"/>
          <p:cNvPicPr>
            <a:picLocks noChangeAspect="1" noChangeArrowheads="1"/>
          </p:cNvPicPr>
          <p:nvPr/>
        </p:nvPicPr>
        <p:blipFill>
          <a:blip r:embed="rId6" cstate="print"/>
          <a:srcRect/>
          <a:stretch>
            <a:fillRect/>
          </a:stretch>
        </p:blipFill>
        <p:spPr bwMode="auto">
          <a:xfrm>
            <a:off x="285750" y="3567113"/>
            <a:ext cx="2743200" cy="2743200"/>
          </a:xfrm>
          <a:prstGeom prst="rect">
            <a:avLst/>
          </a:prstGeom>
          <a:noFill/>
          <a:ln w="9525">
            <a:noFill/>
            <a:miter lim="800000"/>
            <a:headEnd/>
            <a:tailEnd/>
          </a:ln>
        </p:spPr>
      </p:pic>
      <p:sp>
        <p:nvSpPr>
          <p:cNvPr id="65544" name="CasellaDiTesto 35"/>
          <p:cNvSpPr txBox="1">
            <a:spLocks noChangeArrowheads="1"/>
          </p:cNvSpPr>
          <p:nvPr/>
        </p:nvSpPr>
        <p:spPr bwMode="auto">
          <a:xfrm>
            <a:off x="1785938" y="285750"/>
            <a:ext cx="5715000" cy="369888"/>
          </a:xfrm>
          <a:prstGeom prst="rect">
            <a:avLst/>
          </a:prstGeom>
          <a:noFill/>
          <a:ln w="9525">
            <a:noFill/>
            <a:miter lim="800000"/>
            <a:headEnd/>
            <a:tailEnd/>
          </a:ln>
        </p:spPr>
        <p:txBody>
          <a:bodyPr>
            <a:spAutoFit/>
          </a:bodyPr>
          <a:lstStyle/>
          <a:p>
            <a:pPr algn="ctr"/>
            <a:r>
              <a:rPr lang="it-IT">
                <a:latin typeface="Castellar" pitchFamily="18" charset="0"/>
              </a:rPr>
              <a:t>Elements for </a:t>
            </a:r>
            <a:r>
              <a:rPr lang="it-IT" b="1">
                <a:latin typeface="Castellar" pitchFamily="18" charset="0"/>
              </a:rPr>
              <a:t>decisions</a:t>
            </a:r>
          </a:p>
        </p:txBody>
      </p:sp>
      <p:sp>
        <p:nvSpPr>
          <p:cNvPr id="65545" name="CasellaDiTesto 37"/>
          <p:cNvSpPr txBox="1">
            <a:spLocks noChangeArrowheads="1"/>
          </p:cNvSpPr>
          <p:nvPr/>
        </p:nvSpPr>
        <p:spPr bwMode="auto">
          <a:xfrm>
            <a:off x="642938" y="6215063"/>
            <a:ext cx="500062" cy="369887"/>
          </a:xfrm>
          <a:prstGeom prst="rect">
            <a:avLst/>
          </a:prstGeom>
          <a:noFill/>
          <a:ln w="9525">
            <a:noFill/>
            <a:miter lim="800000"/>
            <a:headEnd/>
            <a:tailEnd/>
          </a:ln>
        </p:spPr>
        <p:txBody>
          <a:bodyPr>
            <a:spAutoFit/>
          </a:bodyPr>
          <a:lstStyle/>
          <a:p>
            <a:pPr algn="ctr"/>
            <a:r>
              <a:rPr lang="it-IT">
                <a:latin typeface="Castellar" pitchFamily="18" charset="0"/>
              </a:rPr>
              <a:t>IN</a:t>
            </a:r>
            <a:endParaRPr lang="it-IT" b="1">
              <a:latin typeface="Castellar" pitchFamily="18" charset="0"/>
            </a:endParaRPr>
          </a:p>
        </p:txBody>
      </p:sp>
      <p:sp>
        <p:nvSpPr>
          <p:cNvPr id="65546" name="CasellaDiTesto 38"/>
          <p:cNvSpPr txBox="1">
            <a:spLocks noChangeArrowheads="1"/>
          </p:cNvSpPr>
          <p:nvPr/>
        </p:nvSpPr>
        <p:spPr bwMode="auto">
          <a:xfrm>
            <a:off x="5643563" y="6357938"/>
            <a:ext cx="857250" cy="369887"/>
          </a:xfrm>
          <a:prstGeom prst="rect">
            <a:avLst/>
          </a:prstGeom>
          <a:noFill/>
          <a:ln w="9525">
            <a:noFill/>
            <a:miter lim="800000"/>
            <a:headEnd/>
            <a:tailEnd/>
          </a:ln>
        </p:spPr>
        <p:txBody>
          <a:bodyPr>
            <a:spAutoFit/>
          </a:bodyPr>
          <a:lstStyle/>
          <a:p>
            <a:pPr algn="ctr"/>
            <a:r>
              <a:rPr lang="it-IT">
                <a:latin typeface="Castellar" pitchFamily="18" charset="0"/>
              </a:rPr>
              <a:t>OUT</a:t>
            </a:r>
            <a:endParaRPr lang="it-IT" b="1">
              <a:latin typeface="Castellar" pitchFamily="18" charset="0"/>
            </a:endParaRPr>
          </a:p>
        </p:txBody>
      </p:sp>
      <p:sp>
        <p:nvSpPr>
          <p:cNvPr id="11" name="Segnaposto numero diapositiva 12"/>
          <p:cNvSpPr txBox="1">
            <a:spLocks/>
          </p:cNvSpPr>
          <p:nvPr/>
        </p:nvSpPr>
        <p:spPr>
          <a:xfrm rot="20399143">
            <a:off x="6856413" y="6569075"/>
            <a:ext cx="2133600" cy="365125"/>
          </a:xfrm>
          <a:prstGeom prst="rect">
            <a:avLst/>
          </a:prstGeom>
        </p:spPr>
        <p:txBody>
          <a:bodyPr anchor="ct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9</a:t>
            </a:fld>
            <a:endParaRPr lang="it-IT" sz="1200" dirty="0">
              <a:solidFill>
                <a:schemeClr val="tx1">
                  <a:tint val="75000"/>
                </a:schemeClr>
              </a:solidFill>
              <a:latin typeface="+mn-lt"/>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19</TotalTime>
  <Words>686</Words>
  <Application>Microsoft Office PowerPoint</Application>
  <PresentationFormat>Presentazione su schermo (4:3)</PresentationFormat>
  <Paragraphs>133</Paragraphs>
  <Slides>11</Slides>
  <Notes>2</Notes>
  <HiddenSlides>0</HiddenSlides>
  <MMClips>0</MMClips>
  <ScaleCrop>false</ScaleCrop>
  <HeadingPairs>
    <vt:vector size="4" baseType="variant">
      <vt:variant>
        <vt:lpstr>Tema</vt:lpstr>
      </vt:variant>
      <vt:variant>
        <vt:i4>2</vt:i4>
      </vt:variant>
      <vt:variant>
        <vt:lpstr>Titoli diapositive</vt:lpstr>
      </vt:variant>
      <vt:variant>
        <vt:i4>11</vt:i4>
      </vt:variant>
    </vt:vector>
  </HeadingPairs>
  <TitlesOfParts>
    <vt:vector size="13" baseType="lpstr">
      <vt:lpstr>Tema di Office</vt:lpstr>
      <vt:lpstr>2_Tema di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notaro</dc:creator>
  <cp:lastModifiedBy>AMMINISTRATORE</cp:lastModifiedBy>
  <cp:revision>13</cp:revision>
  <dcterms:created xsi:type="dcterms:W3CDTF">2012-02-05T12:11:23Z</dcterms:created>
  <dcterms:modified xsi:type="dcterms:W3CDTF">2013-02-22T10:54:38Z</dcterms:modified>
</cp:coreProperties>
</file>