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8" r:id="rId3"/>
    <p:sldId id="259" r:id="rId4"/>
    <p:sldId id="260" r:id="rId5"/>
    <p:sldId id="261" r:id="rId6"/>
    <p:sldId id="268" r:id="rId7"/>
    <p:sldId id="262" r:id="rId8"/>
    <p:sldId id="263" r:id="rId9"/>
    <p:sldId id="264" r:id="rId10"/>
    <p:sldId id="265" r:id="rId11"/>
    <p:sldId id="266" r:id="rId12"/>
    <p:sldId id="267" r:id="rId13"/>
  </p:sldIdLst>
  <p:sldSz cx="9144000" cy="6858000" type="screen4x3"/>
  <p:notesSz cx="7099300" cy="102346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1350" y="-118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A39834-CAE1-4833-ABF8-B8B8ACCDEC9C}" type="doc">
      <dgm:prSet loTypeId="urn:microsoft.com/office/officeart/2005/8/layout/balance1" loCatId="relationship" qsTypeId="urn:microsoft.com/office/officeart/2005/8/quickstyle/3d2" qsCatId="3D" csTypeId="urn:microsoft.com/office/officeart/2005/8/colors/accent1_1" csCatId="accent1" phldr="1"/>
      <dgm:spPr/>
      <dgm:t>
        <a:bodyPr/>
        <a:lstStyle/>
        <a:p>
          <a:endParaRPr lang="it-IT"/>
        </a:p>
      </dgm:t>
    </dgm:pt>
    <dgm:pt modelId="{F5F85E15-A21A-459F-A395-CEFA42153CA1}">
      <dgm:prSet phldrT="[Testo]"/>
      <dgm:spPr>
        <a:noFill/>
        <a:ln>
          <a:solidFill>
            <a:schemeClr val="accent4">
              <a:lumMod val="50000"/>
            </a:schemeClr>
          </a:solidFill>
        </a:ln>
      </dgm:spPr>
      <dgm:t>
        <a:bodyPr/>
        <a:lstStyle/>
        <a:p>
          <a:r>
            <a:rPr lang="it-IT" dirty="0" smtClean="0"/>
            <a:t>Production</a:t>
          </a:r>
          <a:endParaRPr lang="it-IT" dirty="0"/>
        </a:p>
      </dgm:t>
    </dgm:pt>
    <dgm:pt modelId="{751A694D-3EB8-472F-8AB8-B7B51DCFE193}" type="parTrans" cxnId="{11227592-2D60-42B8-B7F8-230C4652F555}">
      <dgm:prSet/>
      <dgm:spPr/>
      <dgm:t>
        <a:bodyPr/>
        <a:lstStyle/>
        <a:p>
          <a:endParaRPr lang="it-IT"/>
        </a:p>
      </dgm:t>
    </dgm:pt>
    <dgm:pt modelId="{C202FD49-442F-4782-A4F6-EDA593074156}" type="sibTrans" cxnId="{11227592-2D60-42B8-B7F8-230C4652F555}">
      <dgm:prSet/>
      <dgm:spPr/>
      <dgm:t>
        <a:bodyPr/>
        <a:lstStyle/>
        <a:p>
          <a:endParaRPr lang="it-IT"/>
        </a:p>
      </dgm:t>
    </dgm:pt>
    <dgm:pt modelId="{263A98C3-735B-4250-8997-88A47CF65471}">
      <dgm:prSet phldrT="[Testo]"/>
      <dgm:spPr>
        <a:solidFill>
          <a:schemeClr val="accent4">
            <a:lumMod val="75000"/>
          </a:schemeClr>
        </a:solidFill>
        <a:ln>
          <a:solidFill>
            <a:schemeClr val="accent4">
              <a:lumMod val="50000"/>
            </a:schemeClr>
          </a:solidFill>
        </a:ln>
      </dgm:spPr>
      <dgm:t>
        <a:bodyPr/>
        <a:lstStyle/>
        <a:p>
          <a:r>
            <a:rPr lang="it-IT" dirty="0" err="1" smtClean="0"/>
            <a:t>Experiences</a:t>
          </a:r>
          <a:endParaRPr lang="it-IT" dirty="0"/>
        </a:p>
      </dgm:t>
    </dgm:pt>
    <dgm:pt modelId="{D53D842D-C652-4694-A00A-0D3D26400D40}" type="parTrans" cxnId="{C47FB0AF-E30D-4581-9396-54E8FA12BC4E}">
      <dgm:prSet/>
      <dgm:spPr/>
      <dgm:t>
        <a:bodyPr/>
        <a:lstStyle/>
        <a:p>
          <a:endParaRPr lang="it-IT"/>
        </a:p>
      </dgm:t>
    </dgm:pt>
    <dgm:pt modelId="{1C033F22-ED89-4C8A-86E1-4BC3F87DBC8C}" type="sibTrans" cxnId="{C47FB0AF-E30D-4581-9396-54E8FA12BC4E}">
      <dgm:prSet/>
      <dgm:spPr/>
      <dgm:t>
        <a:bodyPr/>
        <a:lstStyle/>
        <a:p>
          <a:endParaRPr lang="it-IT"/>
        </a:p>
      </dgm:t>
    </dgm:pt>
    <dgm:pt modelId="{40E6DFA2-07EC-45A1-AD66-F0F01DD1DBDC}">
      <dgm:prSet phldrT="[Testo]"/>
      <dgm:spPr>
        <a:solidFill>
          <a:schemeClr val="accent4">
            <a:lumMod val="40000"/>
            <a:lumOff val="60000"/>
          </a:schemeClr>
        </a:solidFill>
        <a:ln>
          <a:solidFill>
            <a:schemeClr val="accent4">
              <a:lumMod val="50000"/>
            </a:schemeClr>
          </a:solidFill>
        </a:ln>
      </dgm:spPr>
      <dgm:t>
        <a:bodyPr/>
        <a:lstStyle/>
        <a:p>
          <a:r>
            <a:rPr lang="it-IT" dirty="0" err="1" smtClean="0"/>
            <a:t>Resource</a:t>
          </a:r>
          <a:endParaRPr lang="it-IT" dirty="0"/>
        </a:p>
      </dgm:t>
    </dgm:pt>
    <dgm:pt modelId="{DCFE94F0-F77A-4DAE-96EE-4F82932B2CF7}" type="parTrans" cxnId="{3D4D80E3-D3CF-4446-96D7-29359F1B0396}">
      <dgm:prSet/>
      <dgm:spPr/>
      <dgm:t>
        <a:bodyPr/>
        <a:lstStyle/>
        <a:p>
          <a:endParaRPr lang="it-IT"/>
        </a:p>
      </dgm:t>
    </dgm:pt>
    <dgm:pt modelId="{293F9752-0C46-4B93-B1F7-9369D3E266CE}" type="sibTrans" cxnId="{3D4D80E3-D3CF-4446-96D7-29359F1B0396}">
      <dgm:prSet/>
      <dgm:spPr/>
      <dgm:t>
        <a:bodyPr/>
        <a:lstStyle/>
        <a:p>
          <a:endParaRPr lang="it-IT"/>
        </a:p>
      </dgm:t>
    </dgm:pt>
    <dgm:pt modelId="{C19E7E8C-053A-43A9-9D84-16D67025C3F8}">
      <dgm:prSet phldrT="[Testo]"/>
      <dgm:spPr>
        <a:noFill/>
        <a:ln>
          <a:solidFill>
            <a:schemeClr val="accent4">
              <a:lumMod val="50000"/>
            </a:schemeClr>
          </a:solidFill>
        </a:ln>
      </dgm:spPr>
      <dgm:t>
        <a:bodyPr/>
        <a:lstStyle/>
        <a:p>
          <a:r>
            <a:rPr lang="it-IT" dirty="0" err="1" smtClean="0"/>
            <a:t>Co-creation</a:t>
          </a:r>
          <a:endParaRPr lang="it-IT" dirty="0"/>
        </a:p>
      </dgm:t>
    </dgm:pt>
    <dgm:pt modelId="{025D16A7-0424-4EBB-BD7B-24355A962D34}" type="parTrans" cxnId="{3B9A59C4-C353-4E7B-865A-2E2DB3CA4FAC}">
      <dgm:prSet/>
      <dgm:spPr/>
      <dgm:t>
        <a:bodyPr/>
        <a:lstStyle/>
        <a:p>
          <a:endParaRPr lang="it-IT"/>
        </a:p>
      </dgm:t>
    </dgm:pt>
    <dgm:pt modelId="{458ACCD6-9848-4066-BA67-C3CE4456F6B0}" type="sibTrans" cxnId="{3B9A59C4-C353-4E7B-865A-2E2DB3CA4FAC}">
      <dgm:prSet/>
      <dgm:spPr/>
      <dgm:t>
        <a:bodyPr/>
        <a:lstStyle/>
        <a:p>
          <a:endParaRPr lang="it-IT"/>
        </a:p>
      </dgm:t>
    </dgm:pt>
    <dgm:pt modelId="{4561ED4B-1003-4B24-9573-7395A0392621}">
      <dgm:prSet phldrT="[Testo]"/>
      <dgm:spPr>
        <a:solidFill>
          <a:schemeClr val="accent4">
            <a:lumMod val="75000"/>
          </a:schemeClr>
        </a:solidFill>
        <a:ln>
          <a:solidFill>
            <a:schemeClr val="accent4">
              <a:lumMod val="50000"/>
            </a:schemeClr>
          </a:solidFill>
        </a:ln>
      </dgm:spPr>
      <dgm:t>
        <a:bodyPr/>
        <a:lstStyle/>
        <a:p>
          <a:r>
            <a:rPr lang="it-IT" dirty="0" smtClean="0"/>
            <a:t>Service </a:t>
          </a:r>
          <a:r>
            <a:rPr lang="it-IT" dirty="0" err="1" smtClean="0"/>
            <a:t>ICTs</a:t>
          </a:r>
          <a:endParaRPr lang="it-IT" dirty="0"/>
        </a:p>
      </dgm:t>
    </dgm:pt>
    <dgm:pt modelId="{DBC9F85C-E999-4A49-88F3-435BA0DACA5E}" type="parTrans" cxnId="{77CA666A-C8B6-44EA-B02E-6B7F5B066E32}">
      <dgm:prSet/>
      <dgm:spPr/>
      <dgm:t>
        <a:bodyPr/>
        <a:lstStyle/>
        <a:p>
          <a:endParaRPr lang="it-IT"/>
        </a:p>
      </dgm:t>
    </dgm:pt>
    <dgm:pt modelId="{582B9155-6BF1-4F6A-8287-96E473680495}" type="sibTrans" cxnId="{77CA666A-C8B6-44EA-B02E-6B7F5B066E32}">
      <dgm:prSet/>
      <dgm:spPr/>
      <dgm:t>
        <a:bodyPr/>
        <a:lstStyle/>
        <a:p>
          <a:endParaRPr lang="it-IT"/>
        </a:p>
      </dgm:t>
    </dgm:pt>
    <dgm:pt modelId="{FE53D216-4EDB-47F6-91F4-5F4D91DFACBE}">
      <dgm:prSet phldrT="[Testo]"/>
      <dgm:spPr>
        <a:solidFill>
          <a:schemeClr val="accent4">
            <a:lumMod val="60000"/>
            <a:lumOff val="40000"/>
          </a:schemeClr>
        </a:solidFill>
        <a:ln>
          <a:solidFill>
            <a:schemeClr val="accent4">
              <a:lumMod val="50000"/>
            </a:schemeClr>
          </a:solidFill>
        </a:ln>
      </dgm:spPr>
      <dgm:t>
        <a:bodyPr/>
        <a:lstStyle/>
        <a:p>
          <a:r>
            <a:rPr lang="it-IT" dirty="0" err="1" smtClean="0"/>
            <a:t>Knowledge</a:t>
          </a:r>
          <a:endParaRPr lang="it-IT" dirty="0"/>
        </a:p>
      </dgm:t>
    </dgm:pt>
    <dgm:pt modelId="{6D16E6FB-3C50-4052-93BC-35E933ED55F3}" type="parTrans" cxnId="{5454DC4D-457C-4CC3-9427-442FE3616282}">
      <dgm:prSet/>
      <dgm:spPr/>
      <dgm:t>
        <a:bodyPr/>
        <a:lstStyle/>
        <a:p>
          <a:endParaRPr lang="it-IT"/>
        </a:p>
      </dgm:t>
    </dgm:pt>
    <dgm:pt modelId="{9867099E-B9FC-4D24-AA44-0D5EFA6A07BE}" type="sibTrans" cxnId="{5454DC4D-457C-4CC3-9427-442FE3616282}">
      <dgm:prSet/>
      <dgm:spPr/>
      <dgm:t>
        <a:bodyPr/>
        <a:lstStyle/>
        <a:p>
          <a:endParaRPr lang="it-IT"/>
        </a:p>
      </dgm:t>
    </dgm:pt>
    <dgm:pt modelId="{F96BE7B3-32CF-4BBD-B8CF-33EAB8603507}">
      <dgm:prSet phldrT="[Testo]"/>
      <dgm:spPr>
        <a:solidFill>
          <a:schemeClr val="accent4">
            <a:lumMod val="40000"/>
            <a:lumOff val="60000"/>
          </a:schemeClr>
        </a:solidFill>
        <a:ln>
          <a:solidFill>
            <a:schemeClr val="accent4">
              <a:lumMod val="50000"/>
            </a:schemeClr>
          </a:solidFill>
        </a:ln>
      </dgm:spPr>
      <dgm:t>
        <a:bodyPr/>
        <a:lstStyle/>
        <a:p>
          <a:r>
            <a:rPr lang="it-IT" dirty="0" smtClean="0"/>
            <a:t>Information</a:t>
          </a:r>
          <a:endParaRPr lang="it-IT" dirty="0"/>
        </a:p>
      </dgm:t>
    </dgm:pt>
    <dgm:pt modelId="{5288E8E8-553C-4613-AAFA-1D3DE2DDB028}" type="parTrans" cxnId="{808F9AAE-C88E-4A87-A07F-FD13FBBD4556}">
      <dgm:prSet/>
      <dgm:spPr/>
      <dgm:t>
        <a:bodyPr/>
        <a:lstStyle/>
        <a:p>
          <a:endParaRPr lang="it-IT"/>
        </a:p>
      </dgm:t>
    </dgm:pt>
    <dgm:pt modelId="{A4A804BC-CD20-4AC5-B685-3B78E942E1E7}" type="sibTrans" cxnId="{808F9AAE-C88E-4A87-A07F-FD13FBBD4556}">
      <dgm:prSet/>
      <dgm:spPr/>
      <dgm:t>
        <a:bodyPr/>
        <a:lstStyle/>
        <a:p>
          <a:endParaRPr lang="it-IT"/>
        </a:p>
      </dgm:t>
    </dgm:pt>
    <dgm:pt modelId="{F50F2963-DF8F-4C61-BEFE-E50E8A346E84}">
      <dgm:prSet phldrT="[Testo]"/>
      <dgm:spPr>
        <a:solidFill>
          <a:schemeClr val="accent4">
            <a:lumMod val="20000"/>
            <a:lumOff val="80000"/>
          </a:schemeClr>
        </a:solidFill>
        <a:ln>
          <a:solidFill>
            <a:schemeClr val="accent4">
              <a:lumMod val="50000"/>
            </a:schemeClr>
          </a:solidFill>
        </a:ln>
      </dgm:spPr>
      <dgm:t>
        <a:bodyPr/>
        <a:lstStyle/>
        <a:p>
          <a:r>
            <a:rPr lang="it-IT" dirty="0" err="1" smtClean="0"/>
            <a:t>Partners</a:t>
          </a:r>
          <a:endParaRPr lang="it-IT" dirty="0"/>
        </a:p>
      </dgm:t>
    </dgm:pt>
    <dgm:pt modelId="{22458582-5657-4AF7-AD2C-BA654319264C}" type="parTrans" cxnId="{40374611-83DF-47F3-8381-63D193161686}">
      <dgm:prSet/>
      <dgm:spPr/>
      <dgm:t>
        <a:bodyPr/>
        <a:lstStyle/>
        <a:p>
          <a:endParaRPr lang="it-IT"/>
        </a:p>
      </dgm:t>
    </dgm:pt>
    <dgm:pt modelId="{F63A8A7E-DF97-4E78-BB76-7B31D23FAAA1}" type="sibTrans" cxnId="{40374611-83DF-47F3-8381-63D193161686}">
      <dgm:prSet/>
      <dgm:spPr/>
      <dgm:t>
        <a:bodyPr/>
        <a:lstStyle/>
        <a:p>
          <a:endParaRPr lang="it-IT"/>
        </a:p>
      </dgm:t>
    </dgm:pt>
    <dgm:pt modelId="{18CAF3AF-5098-4229-862C-0D82912CB45B}">
      <dgm:prSet phldrT="[Testo]"/>
      <dgm:spPr>
        <a:solidFill>
          <a:schemeClr val="accent4">
            <a:lumMod val="20000"/>
            <a:lumOff val="80000"/>
          </a:schemeClr>
        </a:solidFill>
        <a:ln>
          <a:solidFill>
            <a:schemeClr val="accent4">
              <a:lumMod val="50000"/>
            </a:schemeClr>
          </a:solidFill>
        </a:ln>
      </dgm:spPr>
      <dgm:t>
        <a:bodyPr/>
        <a:lstStyle/>
        <a:p>
          <a:r>
            <a:rPr lang="it-IT" dirty="0" err="1" smtClean="0"/>
            <a:t>Clients</a:t>
          </a:r>
          <a:endParaRPr lang="it-IT" dirty="0"/>
        </a:p>
      </dgm:t>
    </dgm:pt>
    <dgm:pt modelId="{567519A9-DDF9-4310-8368-37E552534C0B}" type="parTrans" cxnId="{E6F4ED54-FC75-40F8-B1AA-339502AEAB88}">
      <dgm:prSet/>
      <dgm:spPr/>
      <dgm:t>
        <a:bodyPr/>
        <a:lstStyle/>
        <a:p>
          <a:endParaRPr lang="it-IT"/>
        </a:p>
      </dgm:t>
    </dgm:pt>
    <dgm:pt modelId="{385126B2-8CD5-485B-8727-DE8387BF96FB}" type="sibTrans" cxnId="{E6F4ED54-FC75-40F8-B1AA-339502AEAB88}">
      <dgm:prSet/>
      <dgm:spPr/>
      <dgm:t>
        <a:bodyPr/>
        <a:lstStyle/>
        <a:p>
          <a:endParaRPr lang="it-IT"/>
        </a:p>
      </dgm:t>
    </dgm:pt>
    <dgm:pt modelId="{3BD01426-545B-4C76-91F2-CE7D3FB76BCB}" type="pres">
      <dgm:prSet presAssocID="{DDA39834-CAE1-4833-ABF8-B8B8ACCDEC9C}" presName="outerComposite" presStyleCnt="0">
        <dgm:presLayoutVars>
          <dgm:chMax val="2"/>
          <dgm:animLvl val="lvl"/>
          <dgm:resizeHandles val="exact"/>
        </dgm:presLayoutVars>
      </dgm:prSet>
      <dgm:spPr/>
      <dgm:t>
        <a:bodyPr/>
        <a:lstStyle/>
        <a:p>
          <a:endParaRPr lang="it-IT"/>
        </a:p>
      </dgm:t>
    </dgm:pt>
    <dgm:pt modelId="{233B9339-1364-43D2-8A5B-0B3E50FBCC3E}" type="pres">
      <dgm:prSet presAssocID="{DDA39834-CAE1-4833-ABF8-B8B8ACCDEC9C}" presName="dummyMaxCanvas" presStyleCnt="0"/>
      <dgm:spPr/>
    </dgm:pt>
    <dgm:pt modelId="{E8A95821-F17E-4987-BD5F-9D66A024E5CC}" type="pres">
      <dgm:prSet presAssocID="{DDA39834-CAE1-4833-ABF8-B8B8ACCDEC9C}" presName="parentComposite" presStyleCnt="0"/>
      <dgm:spPr/>
    </dgm:pt>
    <dgm:pt modelId="{EF221504-8E67-43FD-AD1B-EB9F4ED7D77B}" type="pres">
      <dgm:prSet presAssocID="{DDA39834-CAE1-4833-ABF8-B8B8ACCDEC9C}" presName="parent1" presStyleLbl="alignAccFollowNode1" presStyleIdx="0" presStyleCnt="4">
        <dgm:presLayoutVars>
          <dgm:chMax val="4"/>
        </dgm:presLayoutVars>
      </dgm:prSet>
      <dgm:spPr/>
      <dgm:t>
        <a:bodyPr/>
        <a:lstStyle/>
        <a:p>
          <a:endParaRPr lang="it-IT"/>
        </a:p>
      </dgm:t>
    </dgm:pt>
    <dgm:pt modelId="{7050697C-0DC3-4197-A3D6-EB547446D1AA}" type="pres">
      <dgm:prSet presAssocID="{DDA39834-CAE1-4833-ABF8-B8B8ACCDEC9C}" presName="parent2" presStyleLbl="alignAccFollowNode1" presStyleIdx="1" presStyleCnt="4" custScaleX="104400">
        <dgm:presLayoutVars>
          <dgm:chMax val="4"/>
        </dgm:presLayoutVars>
      </dgm:prSet>
      <dgm:spPr/>
      <dgm:t>
        <a:bodyPr/>
        <a:lstStyle/>
        <a:p>
          <a:endParaRPr lang="it-IT"/>
        </a:p>
      </dgm:t>
    </dgm:pt>
    <dgm:pt modelId="{5E99F259-97BB-46D9-9CB5-F637B731A45B}" type="pres">
      <dgm:prSet presAssocID="{DDA39834-CAE1-4833-ABF8-B8B8ACCDEC9C}" presName="childrenComposite" presStyleCnt="0"/>
      <dgm:spPr/>
    </dgm:pt>
    <dgm:pt modelId="{70A428D0-CDFA-4B0B-B23D-5643F69B2B5F}" type="pres">
      <dgm:prSet presAssocID="{DDA39834-CAE1-4833-ABF8-B8B8ACCDEC9C}" presName="dummyMaxCanvas_ChildArea" presStyleCnt="0"/>
      <dgm:spPr/>
    </dgm:pt>
    <dgm:pt modelId="{DB21675E-1EB3-4129-8E98-B6AAEACA94A2}" type="pres">
      <dgm:prSet presAssocID="{DDA39834-CAE1-4833-ABF8-B8B8ACCDEC9C}" presName="fulcrum" presStyleLbl="alignAccFollowNode1" presStyleIdx="2" presStyleCnt="4"/>
      <dgm:spPr>
        <a:solidFill>
          <a:schemeClr val="accent4">
            <a:lumMod val="50000"/>
            <a:alpha val="90000"/>
          </a:schemeClr>
        </a:solidFill>
        <a:ln>
          <a:solidFill>
            <a:schemeClr val="accent4">
              <a:lumMod val="50000"/>
            </a:schemeClr>
          </a:solidFill>
        </a:ln>
        <a:scene3d>
          <a:camera prst="orthographicFront"/>
          <a:lightRig rig="threePt" dir="t">
            <a:rot lat="0" lon="0" rev="7500000"/>
          </a:lightRig>
        </a:scene3d>
        <a:sp3d extrusionH="190500" prstMaterial="dkEdge">
          <a:bevelT w="120650" h="38100" prst="angle"/>
          <a:bevelB w="120650" h="57150" prst="relaxedInset"/>
          <a:contourClr>
            <a:schemeClr val="bg1"/>
          </a:contourClr>
        </a:sp3d>
      </dgm:spPr>
      <dgm:t>
        <a:bodyPr/>
        <a:lstStyle/>
        <a:p>
          <a:endParaRPr lang="it-IT"/>
        </a:p>
      </dgm:t>
    </dgm:pt>
    <dgm:pt modelId="{EA1DEB71-E0F9-4BEA-85C3-5B684C88F070}" type="pres">
      <dgm:prSet presAssocID="{DDA39834-CAE1-4833-ABF8-B8B8ACCDEC9C}" presName="balance_34" presStyleLbl="alignAccFollowNode1" presStyleIdx="3" presStyleCnt="4">
        <dgm:presLayoutVars>
          <dgm:bulletEnabled val="1"/>
        </dgm:presLayoutVars>
      </dgm:prSet>
      <dgm:spPr>
        <a:solidFill>
          <a:schemeClr val="accent4">
            <a:lumMod val="50000"/>
            <a:alpha val="90000"/>
          </a:schemeClr>
        </a:solidFill>
        <a:ln>
          <a:solidFill>
            <a:schemeClr val="accent4">
              <a:lumMod val="50000"/>
            </a:schemeClr>
          </a:solidFill>
        </a:ln>
      </dgm:spPr>
      <dgm:t>
        <a:bodyPr/>
        <a:lstStyle/>
        <a:p>
          <a:endParaRPr lang="it-IT"/>
        </a:p>
      </dgm:t>
    </dgm:pt>
    <dgm:pt modelId="{1827D8FF-363B-45AB-A250-DEED95A3C3C0}" type="pres">
      <dgm:prSet presAssocID="{DDA39834-CAE1-4833-ABF8-B8B8ACCDEC9C}" presName="right_34_1" presStyleLbl="node1" presStyleIdx="0" presStyleCnt="7">
        <dgm:presLayoutVars>
          <dgm:bulletEnabled val="1"/>
        </dgm:presLayoutVars>
      </dgm:prSet>
      <dgm:spPr/>
      <dgm:t>
        <a:bodyPr/>
        <a:lstStyle/>
        <a:p>
          <a:endParaRPr lang="it-IT"/>
        </a:p>
      </dgm:t>
    </dgm:pt>
    <dgm:pt modelId="{E2F0CA9A-A854-42BD-8485-EDA61D914595}" type="pres">
      <dgm:prSet presAssocID="{DDA39834-CAE1-4833-ABF8-B8B8ACCDEC9C}" presName="right_34_2" presStyleLbl="node1" presStyleIdx="1" presStyleCnt="7">
        <dgm:presLayoutVars>
          <dgm:bulletEnabled val="1"/>
        </dgm:presLayoutVars>
      </dgm:prSet>
      <dgm:spPr/>
      <dgm:t>
        <a:bodyPr/>
        <a:lstStyle/>
        <a:p>
          <a:endParaRPr lang="it-IT"/>
        </a:p>
      </dgm:t>
    </dgm:pt>
    <dgm:pt modelId="{0877B3FF-C2FE-452A-AF67-A3B0C2AE9DE3}" type="pres">
      <dgm:prSet presAssocID="{DDA39834-CAE1-4833-ABF8-B8B8ACCDEC9C}" presName="right_34_3" presStyleLbl="node1" presStyleIdx="2" presStyleCnt="7">
        <dgm:presLayoutVars>
          <dgm:bulletEnabled val="1"/>
        </dgm:presLayoutVars>
      </dgm:prSet>
      <dgm:spPr/>
      <dgm:t>
        <a:bodyPr/>
        <a:lstStyle/>
        <a:p>
          <a:endParaRPr lang="it-IT"/>
        </a:p>
      </dgm:t>
    </dgm:pt>
    <dgm:pt modelId="{00461F4E-8DE4-453B-80BE-6798C8BAE2CD}" type="pres">
      <dgm:prSet presAssocID="{DDA39834-CAE1-4833-ABF8-B8B8ACCDEC9C}" presName="right_34_4" presStyleLbl="node1" presStyleIdx="3" presStyleCnt="7">
        <dgm:presLayoutVars>
          <dgm:bulletEnabled val="1"/>
        </dgm:presLayoutVars>
      </dgm:prSet>
      <dgm:spPr/>
      <dgm:t>
        <a:bodyPr/>
        <a:lstStyle/>
        <a:p>
          <a:endParaRPr lang="it-IT"/>
        </a:p>
      </dgm:t>
    </dgm:pt>
    <dgm:pt modelId="{FD74F43D-DA8C-4E85-8473-4ED6266741DB}" type="pres">
      <dgm:prSet presAssocID="{DDA39834-CAE1-4833-ABF8-B8B8ACCDEC9C}" presName="left_34_1" presStyleLbl="node1" presStyleIdx="4" presStyleCnt="7">
        <dgm:presLayoutVars>
          <dgm:bulletEnabled val="1"/>
        </dgm:presLayoutVars>
      </dgm:prSet>
      <dgm:spPr/>
      <dgm:t>
        <a:bodyPr/>
        <a:lstStyle/>
        <a:p>
          <a:endParaRPr lang="it-IT"/>
        </a:p>
      </dgm:t>
    </dgm:pt>
    <dgm:pt modelId="{F7E6CEF7-CC49-4A41-A3BD-239A4E1AE360}" type="pres">
      <dgm:prSet presAssocID="{DDA39834-CAE1-4833-ABF8-B8B8ACCDEC9C}" presName="left_34_2" presStyleLbl="node1" presStyleIdx="5" presStyleCnt="7">
        <dgm:presLayoutVars>
          <dgm:bulletEnabled val="1"/>
        </dgm:presLayoutVars>
      </dgm:prSet>
      <dgm:spPr/>
      <dgm:t>
        <a:bodyPr/>
        <a:lstStyle/>
        <a:p>
          <a:endParaRPr lang="it-IT"/>
        </a:p>
      </dgm:t>
    </dgm:pt>
    <dgm:pt modelId="{DF7C5E16-98FA-457D-B3B7-889CEF48E41F}" type="pres">
      <dgm:prSet presAssocID="{DDA39834-CAE1-4833-ABF8-B8B8ACCDEC9C}" presName="left_34_3" presStyleLbl="node1" presStyleIdx="6" presStyleCnt="7">
        <dgm:presLayoutVars>
          <dgm:bulletEnabled val="1"/>
        </dgm:presLayoutVars>
      </dgm:prSet>
      <dgm:spPr/>
      <dgm:t>
        <a:bodyPr/>
        <a:lstStyle/>
        <a:p>
          <a:endParaRPr lang="it-IT"/>
        </a:p>
      </dgm:t>
    </dgm:pt>
  </dgm:ptLst>
  <dgm:cxnLst>
    <dgm:cxn modelId="{5F78528A-DC57-4742-93B4-1B2AAF605EB3}" type="presOf" srcId="{F96BE7B3-32CF-4BBD-B8CF-33EAB8603507}" destId="{0877B3FF-C2FE-452A-AF67-A3B0C2AE9DE3}" srcOrd="0" destOrd="0" presId="urn:microsoft.com/office/officeart/2005/8/layout/balance1"/>
    <dgm:cxn modelId="{3B9A59C4-C353-4E7B-865A-2E2DB3CA4FAC}" srcId="{DDA39834-CAE1-4833-ABF8-B8B8ACCDEC9C}" destId="{C19E7E8C-053A-43A9-9D84-16D67025C3F8}" srcOrd="1" destOrd="0" parTransId="{025D16A7-0424-4EBB-BD7B-24355A962D34}" sibTransId="{458ACCD6-9848-4066-BA67-C3CE4456F6B0}"/>
    <dgm:cxn modelId="{71D971D6-2024-4A74-92F8-EBA011FA4D24}" type="presOf" srcId="{40E6DFA2-07EC-45A1-AD66-F0F01DD1DBDC}" destId="{F7E6CEF7-CC49-4A41-A3BD-239A4E1AE360}" srcOrd="0" destOrd="0" presId="urn:microsoft.com/office/officeart/2005/8/layout/balance1"/>
    <dgm:cxn modelId="{5454DC4D-457C-4CC3-9427-442FE3616282}" srcId="{C19E7E8C-053A-43A9-9D84-16D67025C3F8}" destId="{FE53D216-4EDB-47F6-91F4-5F4D91DFACBE}" srcOrd="1" destOrd="0" parTransId="{6D16E6FB-3C50-4052-93BC-35E933ED55F3}" sibTransId="{9867099E-B9FC-4D24-AA44-0D5EFA6A07BE}"/>
    <dgm:cxn modelId="{3D4D80E3-D3CF-4446-96D7-29359F1B0396}" srcId="{F5F85E15-A21A-459F-A395-CEFA42153CA1}" destId="{40E6DFA2-07EC-45A1-AD66-F0F01DD1DBDC}" srcOrd="1" destOrd="0" parTransId="{DCFE94F0-F77A-4DAE-96EE-4F82932B2CF7}" sibTransId="{293F9752-0C46-4B93-B1F7-9369D3E266CE}"/>
    <dgm:cxn modelId="{81CD868A-533F-416A-8CB3-2CA802FCFDF0}" type="presOf" srcId="{DDA39834-CAE1-4833-ABF8-B8B8ACCDEC9C}" destId="{3BD01426-545B-4C76-91F2-CE7D3FB76BCB}" srcOrd="0" destOrd="0" presId="urn:microsoft.com/office/officeart/2005/8/layout/balance1"/>
    <dgm:cxn modelId="{7E5646B4-66F3-4296-87C4-046EFEDB9657}" type="presOf" srcId="{18CAF3AF-5098-4229-862C-0D82912CB45B}" destId="{DF7C5E16-98FA-457D-B3B7-889CEF48E41F}" srcOrd="0" destOrd="0" presId="urn:microsoft.com/office/officeart/2005/8/layout/balance1"/>
    <dgm:cxn modelId="{D5DE9470-DE8E-48EA-A0C9-999903FB3BB1}" type="presOf" srcId="{F5F85E15-A21A-459F-A395-CEFA42153CA1}" destId="{EF221504-8E67-43FD-AD1B-EB9F4ED7D77B}" srcOrd="0" destOrd="0" presId="urn:microsoft.com/office/officeart/2005/8/layout/balance1"/>
    <dgm:cxn modelId="{C47FB0AF-E30D-4581-9396-54E8FA12BC4E}" srcId="{F5F85E15-A21A-459F-A395-CEFA42153CA1}" destId="{263A98C3-735B-4250-8997-88A47CF65471}" srcOrd="0" destOrd="0" parTransId="{D53D842D-C652-4694-A00A-0D3D26400D40}" sibTransId="{1C033F22-ED89-4C8A-86E1-4BC3F87DBC8C}"/>
    <dgm:cxn modelId="{808F9AAE-C88E-4A87-A07F-FD13FBBD4556}" srcId="{C19E7E8C-053A-43A9-9D84-16D67025C3F8}" destId="{F96BE7B3-32CF-4BBD-B8CF-33EAB8603507}" srcOrd="2" destOrd="0" parTransId="{5288E8E8-553C-4613-AAFA-1D3DE2DDB028}" sibTransId="{A4A804BC-CD20-4AC5-B685-3B78E942E1E7}"/>
    <dgm:cxn modelId="{77CA666A-C8B6-44EA-B02E-6B7F5B066E32}" srcId="{C19E7E8C-053A-43A9-9D84-16D67025C3F8}" destId="{4561ED4B-1003-4B24-9573-7395A0392621}" srcOrd="0" destOrd="0" parTransId="{DBC9F85C-E999-4A49-88F3-435BA0DACA5E}" sibTransId="{582B9155-6BF1-4F6A-8287-96E473680495}"/>
    <dgm:cxn modelId="{40374611-83DF-47F3-8381-63D193161686}" srcId="{C19E7E8C-053A-43A9-9D84-16D67025C3F8}" destId="{F50F2963-DF8F-4C61-BEFE-E50E8A346E84}" srcOrd="3" destOrd="0" parTransId="{22458582-5657-4AF7-AD2C-BA654319264C}" sibTransId="{F63A8A7E-DF97-4E78-BB76-7B31D23FAAA1}"/>
    <dgm:cxn modelId="{11227592-2D60-42B8-B7F8-230C4652F555}" srcId="{DDA39834-CAE1-4833-ABF8-B8B8ACCDEC9C}" destId="{F5F85E15-A21A-459F-A395-CEFA42153CA1}" srcOrd="0" destOrd="0" parTransId="{751A694D-3EB8-472F-8AB8-B7B51DCFE193}" sibTransId="{C202FD49-442F-4782-A4F6-EDA593074156}"/>
    <dgm:cxn modelId="{E6F4ED54-FC75-40F8-B1AA-339502AEAB88}" srcId="{F5F85E15-A21A-459F-A395-CEFA42153CA1}" destId="{18CAF3AF-5098-4229-862C-0D82912CB45B}" srcOrd="2" destOrd="0" parTransId="{567519A9-DDF9-4310-8368-37E552534C0B}" sibTransId="{385126B2-8CD5-485B-8727-DE8387BF96FB}"/>
    <dgm:cxn modelId="{355BA0D3-0BE8-407A-AC70-4A7F84270AE1}" type="presOf" srcId="{263A98C3-735B-4250-8997-88A47CF65471}" destId="{FD74F43D-DA8C-4E85-8473-4ED6266741DB}" srcOrd="0" destOrd="0" presId="urn:microsoft.com/office/officeart/2005/8/layout/balance1"/>
    <dgm:cxn modelId="{AA981F85-FA23-4A2C-9C1B-B3BFC12681D9}" type="presOf" srcId="{FE53D216-4EDB-47F6-91F4-5F4D91DFACBE}" destId="{E2F0CA9A-A854-42BD-8485-EDA61D914595}" srcOrd="0" destOrd="0" presId="urn:microsoft.com/office/officeart/2005/8/layout/balance1"/>
    <dgm:cxn modelId="{B236BBD2-B370-4473-BACF-B6B02E96AEE1}" type="presOf" srcId="{C19E7E8C-053A-43A9-9D84-16D67025C3F8}" destId="{7050697C-0DC3-4197-A3D6-EB547446D1AA}" srcOrd="0" destOrd="0" presId="urn:microsoft.com/office/officeart/2005/8/layout/balance1"/>
    <dgm:cxn modelId="{BFC8A655-9ABA-4CFB-AEB6-ADFC3062CEAD}" type="presOf" srcId="{4561ED4B-1003-4B24-9573-7395A0392621}" destId="{1827D8FF-363B-45AB-A250-DEED95A3C3C0}" srcOrd="0" destOrd="0" presId="urn:microsoft.com/office/officeart/2005/8/layout/balance1"/>
    <dgm:cxn modelId="{D379BA2F-18F5-49B5-8408-62E18916DF8C}" type="presOf" srcId="{F50F2963-DF8F-4C61-BEFE-E50E8A346E84}" destId="{00461F4E-8DE4-453B-80BE-6798C8BAE2CD}" srcOrd="0" destOrd="0" presId="urn:microsoft.com/office/officeart/2005/8/layout/balance1"/>
    <dgm:cxn modelId="{71C94BA2-81FD-46FA-ADE1-8BFAC9F20C85}" type="presParOf" srcId="{3BD01426-545B-4C76-91F2-CE7D3FB76BCB}" destId="{233B9339-1364-43D2-8A5B-0B3E50FBCC3E}" srcOrd="0" destOrd="0" presId="urn:microsoft.com/office/officeart/2005/8/layout/balance1"/>
    <dgm:cxn modelId="{31A0B364-AAB6-4334-9A43-C1B3E902BC53}" type="presParOf" srcId="{3BD01426-545B-4C76-91F2-CE7D3FB76BCB}" destId="{E8A95821-F17E-4987-BD5F-9D66A024E5CC}" srcOrd="1" destOrd="0" presId="urn:microsoft.com/office/officeart/2005/8/layout/balance1"/>
    <dgm:cxn modelId="{278D354B-F684-4911-95D1-D8C842C46BDC}" type="presParOf" srcId="{E8A95821-F17E-4987-BD5F-9D66A024E5CC}" destId="{EF221504-8E67-43FD-AD1B-EB9F4ED7D77B}" srcOrd="0" destOrd="0" presId="urn:microsoft.com/office/officeart/2005/8/layout/balance1"/>
    <dgm:cxn modelId="{FF287E48-469A-40A7-8E6D-637B40642ED2}" type="presParOf" srcId="{E8A95821-F17E-4987-BD5F-9D66A024E5CC}" destId="{7050697C-0DC3-4197-A3D6-EB547446D1AA}" srcOrd="1" destOrd="0" presId="urn:microsoft.com/office/officeart/2005/8/layout/balance1"/>
    <dgm:cxn modelId="{B06F2E50-B1BF-41EA-A60F-EF67CBD8569A}" type="presParOf" srcId="{3BD01426-545B-4C76-91F2-CE7D3FB76BCB}" destId="{5E99F259-97BB-46D9-9CB5-F637B731A45B}" srcOrd="2" destOrd="0" presId="urn:microsoft.com/office/officeart/2005/8/layout/balance1"/>
    <dgm:cxn modelId="{46745198-4EE5-4ECE-B565-D636571CCB61}" type="presParOf" srcId="{5E99F259-97BB-46D9-9CB5-F637B731A45B}" destId="{70A428D0-CDFA-4B0B-B23D-5643F69B2B5F}" srcOrd="0" destOrd="0" presId="urn:microsoft.com/office/officeart/2005/8/layout/balance1"/>
    <dgm:cxn modelId="{F0995641-4503-4437-BBB7-29775F2FA64C}" type="presParOf" srcId="{5E99F259-97BB-46D9-9CB5-F637B731A45B}" destId="{DB21675E-1EB3-4129-8E98-B6AAEACA94A2}" srcOrd="1" destOrd="0" presId="urn:microsoft.com/office/officeart/2005/8/layout/balance1"/>
    <dgm:cxn modelId="{F27B2C2F-82E8-434C-8BE7-A72ED219973F}" type="presParOf" srcId="{5E99F259-97BB-46D9-9CB5-F637B731A45B}" destId="{EA1DEB71-E0F9-4BEA-85C3-5B684C88F070}" srcOrd="2" destOrd="0" presId="urn:microsoft.com/office/officeart/2005/8/layout/balance1"/>
    <dgm:cxn modelId="{324235BD-1DCA-4645-9DBC-F6B9CB14BC28}" type="presParOf" srcId="{5E99F259-97BB-46D9-9CB5-F637B731A45B}" destId="{1827D8FF-363B-45AB-A250-DEED95A3C3C0}" srcOrd="3" destOrd="0" presId="urn:microsoft.com/office/officeart/2005/8/layout/balance1"/>
    <dgm:cxn modelId="{62D44EDF-394A-47B8-80CA-B11D4971F395}" type="presParOf" srcId="{5E99F259-97BB-46D9-9CB5-F637B731A45B}" destId="{E2F0CA9A-A854-42BD-8485-EDA61D914595}" srcOrd="4" destOrd="0" presId="urn:microsoft.com/office/officeart/2005/8/layout/balance1"/>
    <dgm:cxn modelId="{E465E660-242A-4BFC-B5B0-D84441247E04}" type="presParOf" srcId="{5E99F259-97BB-46D9-9CB5-F637B731A45B}" destId="{0877B3FF-C2FE-452A-AF67-A3B0C2AE9DE3}" srcOrd="5" destOrd="0" presId="urn:microsoft.com/office/officeart/2005/8/layout/balance1"/>
    <dgm:cxn modelId="{72118AB1-6A20-4597-8B51-EE061A8848AC}" type="presParOf" srcId="{5E99F259-97BB-46D9-9CB5-F637B731A45B}" destId="{00461F4E-8DE4-453B-80BE-6798C8BAE2CD}" srcOrd="6" destOrd="0" presId="urn:microsoft.com/office/officeart/2005/8/layout/balance1"/>
    <dgm:cxn modelId="{BD24F8C4-E1EC-4E21-8937-60D8E6F86429}" type="presParOf" srcId="{5E99F259-97BB-46D9-9CB5-F637B731A45B}" destId="{FD74F43D-DA8C-4E85-8473-4ED6266741DB}" srcOrd="7" destOrd="0" presId="urn:microsoft.com/office/officeart/2005/8/layout/balance1"/>
    <dgm:cxn modelId="{FF6EE802-3F4B-44B6-B213-EF18DEF8F22C}" type="presParOf" srcId="{5E99F259-97BB-46D9-9CB5-F637B731A45B}" destId="{F7E6CEF7-CC49-4A41-A3BD-239A4E1AE360}" srcOrd="8" destOrd="0" presId="urn:microsoft.com/office/officeart/2005/8/layout/balance1"/>
    <dgm:cxn modelId="{62A8356C-640A-448A-B638-3397516FA3F6}" type="presParOf" srcId="{5E99F259-97BB-46D9-9CB5-F637B731A45B}" destId="{DF7C5E16-98FA-457D-B3B7-889CEF48E41F}" srcOrd="9" destOrd="0" presId="urn:microsoft.com/office/officeart/2005/8/layout/balance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EAA4428-324C-4D1E-8DAA-D49AEB62D500}" type="doc">
      <dgm:prSet loTypeId="urn:microsoft.com/office/officeart/2005/8/layout/funnel1" loCatId="process" qsTypeId="urn:microsoft.com/office/officeart/2005/8/quickstyle/3d1" qsCatId="3D" csTypeId="urn:microsoft.com/office/officeart/2005/8/colors/accent4_4" csCatId="accent4" phldr="1"/>
      <dgm:spPr/>
      <dgm:t>
        <a:bodyPr/>
        <a:lstStyle/>
        <a:p>
          <a:endParaRPr lang="it-IT"/>
        </a:p>
      </dgm:t>
    </dgm:pt>
    <dgm:pt modelId="{4D9BE44D-F2B8-458E-A91A-3CA5BDA8494E}">
      <dgm:prSet phldrT="[Testo]"/>
      <dgm:spPr/>
      <dgm:t>
        <a:bodyPr/>
        <a:lstStyle/>
        <a:p>
          <a:r>
            <a:rPr lang="it-IT" dirty="0" err="1" smtClean="0"/>
            <a:t>Value</a:t>
          </a:r>
          <a:endParaRPr lang="it-IT" dirty="0"/>
        </a:p>
      </dgm:t>
    </dgm:pt>
    <dgm:pt modelId="{ABFFD6B2-AC99-4957-B561-3F3EB9E51502}" type="parTrans" cxnId="{D5742D4A-CF92-4BB3-90DF-B28F54ACC0FC}">
      <dgm:prSet/>
      <dgm:spPr/>
      <dgm:t>
        <a:bodyPr/>
        <a:lstStyle/>
        <a:p>
          <a:endParaRPr lang="it-IT"/>
        </a:p>
      </dgm:t>
    </dgm:pt>
    <dgm:pt modelId="{1D0B9F3D-758F-4713-AEA9-B2972B1BF122}" type="sibTrans" cxnId="{D5742D4A-CF92-4BB3-90DF-B28F54ACC0FC}">
      <dgm:prSet/>
      <dgm:spPr/>
      <dgm:t>
        <a:bodyPr/>
        <a:lstStyle/>
        <a:p>
          <a:endParaRPr lang="it-IT"/>
        </a:p>
      </dgm:t>
    </dgm:pt>
    <dgm:pt modelId="{0C942014-00CC-4B28-A324-48796E68A097}">
      <dgm:prSet phldrT="[Testo]"/>
      <dgm:spPr/>
      <dgm:t>
        <a:bodyPr/>
        <a:lstStyle/>
        <a:p>
          <a:r>
            <a:rPr lang="it-IT" dirty="0" smtClean="0"/>
            <a:t>Service</a:t>
          </a:r>
          <a:endParaRPr lang="it-IT" dirty="0"/>
        </a:p>
      </dgm:t>
    </dgm:pt>
    <dgm:pt modelId="{8A81B289-44A3-4CF6-BC44-9A92B11DE0BC}" type="parTrans" cxnId="{7FD2FA50-0C66-4891-B372-EA3B68D77ABA}">
      <dgm:prSet/>
      <dgm:spPr/>
      <dgm:t>
        <a:bodyPr/>
        <a:lstStyle/>
        <a:p>
          <a:endParaRPr lang="it-IT"/>
        </a:p>
      </dgm:t>
    </dgm:pt>
    <dgm:pt modelId="{F08D1D76-A202-42E8-A44E-00DF0A1406CF}" type="sibTrans" cxnId="{7FD2FA50-0C66-4891-B372-EA3B68D77ABA}">
      <dgm:prSet/>
      <dgm:spPr/>
      <dgm:t>
        <a:bodyPr/>
        <a:lstStyle/>
        <a:p>
          <a:endParaRPr lang="it-IT"/>
        </a:p>
      </dgm:t>
    </dgm:pt>
    <dgm:pt modelId="{4E067D55-10D6-46B8-8F07-315F44585289}">
      <dgm:prSet phldrT="[Testo]"/>
      <dgm:spPr/>
      <dgm:t>
        <a:bodyPr/>
        <a:lstStyle/>
        <a:p>
          <a:r>
            <a:rPr lang="it-IT" dirty="0" smtClean="0"/>
            <a:t>Network</a:t>
          </a:r>
          <a:endParaRPr lang="it-IT" dirty="0"/>
        </a:p>
      </dgm:t>
    </dgm:pt>
    <dgm:pt modelId="{527A79E6-E7AA-41CF-B4AA-00C41BE11F64}" type="parTrans" cxnId="{23DE8A25-CFB7-4F1F-B1EB-98F4A4A094F7}">
      <dgm:prSet/>
      <dgm:spPr/>
      <dgm:t>
        <a:bodyPr/>
        <a:lstStyle/>
        <a:p>
          <a:endParaRPr lang="it-IT"/>
        </a:p>
      </dgm:t>
    </dgm:pt>
    <dgm:pt modelId="{F35D8E38-C86B-45B7-9CB1-DFCE2FC99DD3}" type="sibTrans" cxnId="{23DE8A25-CFB7-4F1F-B1EB-98F4A4A094F7}">
      <dgm:prSet/>
      <dgm:spPr/>
      <dgm:t>
        <a:bodyPr/>
        <a:lstStyle/>
        <a:p>
          <a:endParaRPr lang="it-IT"/>
        </a:p>
      </dgm:t>
    </dgm:pt>
    <dgm:pt modelId="{AE771E84-1F4E-4DF7-B298-A81C54D731E1}">
      <dgm:prSet phldrT="[Testo]"/>
      <dgm:spPr/>
      <dgm:t>
        <a:bodyPr/>
        <a:lstStyle/>
        <a:p>
          <a:r>
            <a:rPr lang="it-IT" dirty="0" err="1" smtClean="0"/>
            <a:t>Competitiveness</a:t>
          </a:r>
          <a:endParaRPr lang="it-IT" dirty="0"/>
        </a:p>
      </dgm:t>
    </dgm:pt>
    <dgm:pt modelId="{971A6A4E-63EB-41EE-9940-579FACCE10BC}" type="parTrans" cxnId="{774F62A8-0EFF-4F77-8CBA-458FEEBDA5F4}">
      <dgm:prSet/>
      <dgm:spPr/>
      <dgm:t>
        <a:bodyPr/>
        <a:lstStyle/>
        <a:p>
          <a:endParaRPr lang="it-IT"/>
        </a:p>
      </dgm:t>
    </dgm:pt>
    <dgm:pt modelId="{FEE27070-2D76-46B1-99DE-59FC89511EBE}" type="sibTrans" cxnId="{774F62A8-0EFF-4F77-8CBA-458FEEBDA5F4}">
      <dgm:prSet/>
      <dgm:spPr/>
      <dgm:t>
        <a:bodyPr/>
        <a:lstStyle/>
        <a:p>
          <a:endParaRPr lang="it-IT"/>
        </a:p>
      </dgm:t>
    </dgm:pt>
    <dgm:pt modelId="{340A3B61-3FD3-4539-AC81-7A85D45E170F}" type="pres">
      <dgm:prSet presAssocID="{AEAA4428-324C-4D1E-8DAA-D49AEB62D500}" presName="Name0" presStyleCnt="0">
        <dgm:presLayoutVars>
          <dgm:chMax val="4"/>
          <dgm:resizeHandles val="exact"/>
        </dgm:presLayoutVars>
      </dgm:prSet>
      <dgm:spPr/>
      <dgm:t>
        <a:bodyPr/>
        <a:lstStyle/>
        <a:p>
          <a:endParaRPr lang="it-IT"/>
        </a:p>
      </dgm:t>
    </dgm:pt>
    <dgm:pt modelId="{8ED8E33C-1F0A-4E50-B281-1D40EDB17E54}" type="pres">
      <dgm:prSet presAssocID="{AEAA4428-324C-4D1E-8DAA-D49AEB62D500}" presName="ellipse" presStyleLbl="trBgShp" presStyleIdx="0" presStyleCnt="1"/>
      <dgm:spPr/>
      <dgm:t>
        <a:bodyPr/>
        <a:lstStyle/>
        <a:p>
          <a:endParaRPr lang="it-IT"/>
        </a:p>
      </dgm:t>
    </dgm:pt>
    <dgm:pt modelId="{A3B4469C-583C-408C-9FED-6A7DEED1C0F2}" type="pres">
      <dgm:prSet presAssocID="{AEAA4428-324C-4D1E-8DAA-D49AEB62D500}" presName="arrow1" presStyleLbl="fgShp" presStyleIdx="0" presStyleCnt="1"/>
      <dgm:spPr/>
      <dgm:t>
        <a:bodyPr/>
        <a:lstStyle/>
        <a:p>
          <a:endParaRPr lang="it-IT"/>
        </a:p>
      </dgm:t>
    </dgm:pt>
    <dgm:pt modelId="{C1295432-5755-4563-B9A0-E21CF4CAE518}" type="pres">
      <dgm:prSet presAssocID="{AEAA4428-324C-4D1E-8DAA-D49AEB62D500}" presName="rectangle" presStyleLbl="revTx" presStyleIdx="0" presStyleCnt="1">
        <dgm:presLayoutVars>
          <dgm:bulletEnabled val="1"/>
        </dgm:presLayoutVars>
      </dgm:prSet>
      <dgm:spPr/>
      <dgm:t>
        <a:bodyPr/>
        <a:lstStyle/>
        <a:p>
          <a:endParaRPr lang="it-IT"/>
        </a:p>
      </dgm:t>
    </dgm:pt>
    <dgm:pt modelId="{4DF6A556-6812-4DE4-864A-A82A32BA7789}" type="pres">
      <dgm:prSet presAssocID="{0C942014-00CC-4B28-A324-48796E68A097}" presName="item1" presStyleLbl="node1" presStyleIdx="0" presStyleCnt="3">
        <dgm:presLayoutVars>
          <dgm:bulletEnabled val="1"/>
        </dgm:presLayoutVars>
      </dgm:prSet>
      <dgm:spPr/>
      <dgm:t>
        <a:bodyPr/>
        <a:lstStyle/>
        <a:p>
          <a:endParaRPr lang="it-IT"/>
        </a:p>
      </dgm:t>
    </dgm:pt>
    <dgm:pt modelId="{81831C4A-D230-4F08-BC54-8E63C598CFC5}" type="pres">
      <dgm:prSet presAssocID="{4E067D55-10D6-46B8-8F07-315F44585289}" presName="item2" presStyleLbl="node1" presStyleIdx="1" presStyleCnt="3">
        <dgm:presLayoutVars>
          <dgm:bulletEnabled val="1"/>
        </dgm:presLayoutVars>
      </dgm:prSet>
      <dgm:spPr/>
      <dgm:t>
        <a:bodyPr/>
        <a:lstStyle/>
        <a:p>
          <a:endParaRPr lang="it-IT"/>
        </a:p>
      </dgm:t>
    </dgm:pt>
    <dgm:pt modelId="{A67F9BAD-EE9F-4DC1-B438-8BAB1AF0D688}" type="pres">
      <dgm:prSet presAssocID="{AE771E84-1F4E-4DF7-B298-A81C54D731E1}" presName="item3" presStyleLbl="node1" presStyleIdx="2" presStyleCnt="3">
        <dgm:presLayoutVars>
          <dgm:bulletEnabled val="1"/>
        </dgm:presLayoutVars>
      </dgm:prSet>
      <dgm:spPr/>
      <dgm:t>
        <a:bodyPr/>
        <a:lstStyle/>
        <a:p>
          <a:endParaRPr lang="it-IT"/>
        </a:p>
      </dgm:t>
    </dgm:pt>
    <dgm:pt modelId="{90695809-04FC-4B25-BBE5-A0E1C64E59FE}" type="pres">
      <dgm:prSet presAssocID="{AEAA4428-324C-4D1E-8DAA-D49AEB62D500}" presName="funnel" presStyleLbl="trAlignAcc1" presStyleIdx="0" presStyleCnt="1"/>
      <dgm:spPr/>
      <dgm:t>
        <a:bodyPr/>
        <a:lstStyle/>
        <a:p>
          <a:endParaRPr lang="it-IT"/>
        </a:p>
      </dgm:t>
    </dgm:pt>
  </dgm:ptLst>
  <dgm:cxnLst>
    <dgm:cxn modelId="{AE61C153-B44B-431A-90C6-FF01F909919A}" type="presOf" srcId="{AEAA4428-324C-4D1E-8DAA-D49AEB62D500}" destId="{340A3B61-3FD3-4539-AC81-7A85D45E170F}" srcOrd="0" destOrd="0" presId="urn:microsoft.com/office/officeart/2005/8/layout/funnel1"/>
    <dgm:cxn modelId="{31B6EE07-B5A4-4277-933E-74DDA409A1ED}" type="presOf" srcId="{0C942014-00CC-4B28-A324-48796E68A097}" destId="{81831C4A-D230-4F08-BC54-8E63C598CFC5}" srcOrd="0" destOrd="0" presId="urn:microsoft.com/office/officeart/2005/8/layout/funnel1"/>
    <dgm:cxn modelId="{CA3A8BE9-57CD-411E-95E1-77D7D401F142}" type="presOf" srcId="{4D9BE44D-F2B8-458E-A91A-3CA5BDA8494E}" destId="{A67F9BAD-EE9F-4DC1-B438-8BAB1AF0D688}" srcOrd="0" destOrd="0" presId="urn:microsoft.com/office/officeart/2005/8/layout/funnel1"/>
    <dgm:cxn modelId="{7FD2FA50-0C66-4891-B372-EA3B68D77ABA}" srcId="{AEAA4428-324C-4D1E-8DAA-D49AEB62D500}" destId="{0C942014-00CC-4B28-A324-48796E68A097}" srcOrd="1" destOrd="0" parTransId="{8A81B289-44A3-4CF6-BC44-9A92B11DE0BC}" sibTransId="{F08D1D76-A202-42E8-A44E-00DF0A1406CF}"/>
    <dgm:cxn modelId="{D5742D4A-CF92-4BB3-90DF-B28F54ACC0FC}" srcId="{AEAA4428-324C-4D1E-8DAA-D49AEB62D500}" destId="{4D9BE44D-F2B8-458E-A91A-3CA5BDA8494E}" srcOrd="0" destOrd="0" parTransId="{ABFFD6B2-AC99-4957-B561-3F3EB9E51502}" sibTransId="{1D0B9F3D-758F-4713-AEA9-B2972B1BF122}"/>
    <dgm:cxn modelId="{23DE8A25-CFB7-4F1F-B1EB-98F4A4A094F7}" srcId="{AEAA4428-324C-4D1E-8DAA-D49AEB62D500}" destId="{4E067D55-10D6-46B8-8F07-315F44585289}" srcOrd="2" destOrd="0" parTransId="{527A79E6-E7AA-41CF-B4AA-00C41BE11F64}" sibTransId="{F35D8E38-C86B-45B7-9CB1-DFCE2FC99DD3}"/>
    <dgm:cxn modelId="{CFEEF805-2605-401C-A9DD-A6AEBF70C850}" type="presOf" srcId="{4E067D55-10D6-46B8-8F07-315F44585289}" destId="{4DF6A556-6812-4DE4-864A-A82A32BA7789}" srcOrd="0" destOrd="0" presId="urn:microsoft.com/office/officeart/2005/8/layout/funnel1"/>
    <dgm:cxn modelId="{774F62A8-0EFF-4F77-8CBA-458FEEBDA5F4}" srcId="{AEAA4428-324C-4D1E-8DAA-D49AEB62D500}" destId="{AE771E84-1F4E-4DF7-B298-A81C54D731E1}" srcOrd="3" destOrd="0" parTransId="{971A6A4E-63EB-41EE-9940-579FACCE10BC}" sibTransId="{FEE27070-2D76-46B1-99DE-59FC89511EBE}"/>
    <dgm:cxn modelId="{D7672A85-18C2-4283-B481-3E2243026247}" type="presOf" srcId="{AE771E84-1F4E-4DF7-B298-A81C54D731E1}" destId="{C1295432-5755-4563-B9A0-E21CF4CAE518}" srcOrd="0" destOrd="0" presId="urn:microsoft.com/office/officeart/2005/8/layout/funnel1"/>
    <dgm:cxn modelId="{7C40C448-EF9C-42E4-9183-392FDC1DAA7A}" type="presParOf" srcId="{340A3B61-3FD3-4539-AC81-7A85D45E170F}" destId="{8ED8E33C-1F0A-4E50-B281-1D40EDB17E54}" srcOrd="0" destOrd="0" presId="urn:microsoft.com/office/officeart/2005/8/layout/funnel1"/>
    <dgm:cxn modelId="{150B9EFC-E5E0-4640-9712-EAC15B52A68A}" type="presParOf" srcId="{340A3B61-3FD3-4539-AC81-7A85D45E170F}" destId="{A3B4469C-583C-408C-9FED-6A7DEED1C0F2}" srcOrd="1" destOrd="0" presId="urn:microsoft.com/office/officeart/2005/8/layout/funnel1"/>
    <dgm:cxn modelId="{C9E63542-E841-42A0-BC5D-C7E5BF87F3E5}" type="presParOf" srcId="{340A3B61-3FD3-4539-AC81-7A85D45E170F}" destId="{C1295432-5755-4563-B9A0-E21CF4CAE518}" srcOrd="2" destOrd="0" presId="urn:microsoft.com/office/officeart/2005/8/layout/funnel1"/>
    <dgm:cxn modelId="{61E778B3-A0C8-48DA-9B58-9B247B8DB81A}" type="presParOf" srcId="{340A3B61-3FD3-4539-AC81-7A85D45E170F}" destId="{4DF6A556-6812-4DE4-864A-A82A32BA7789}" srcOrd="3" destOrd="0" presId="urn:microsoft.com/office/officeart/2005/8/layout/funnel1"/>
    <dgm:cxn modelId="{FA9C56FE-B907-4393-B1BC-B5AAA6E8A28B}" type="presParOf" srcId="{340A3B61-3FD3-4539-AC81-7A85D45E170F}" destId="{81831C4A-D230-4F08-BC54-8E63C598CFC5}" srcOrd="4" destOrd="0" presId="urn:microsoft.com/office/officeart/2005/8/layout/funnel1"/>
    <dgm:cxn modelId="{35F76E44-41B1-4E9C-BBDB-F329466A0BD9}" type="presParOf" srcId="{340A3B61-3FD3-4539-AC81-7A85D45E170F}" destId="{A67F9BAD-EE9F-4DC1-B438-8BAB1AF0D688}" srcOrd="5" destOrd="0" presId="urn:microsoft.com/office/officeart/2005/8/layout/funnel1"/>
    <dgm:cxn modelId="{97D8BD51-A376-4556-A998-F49518F9FB0F}" type="presParOf" srcId="{340A3B61-3FD3-4539-AC81-7A85D45E170F}" destId="{90695809-04FC-4B25-BBE5-A0E1C64E59FE}" srcOrd="6" destOrd="0" presId="urn:microsoft.com/office/officeart/2005/8/layout/funnel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41FDA0-E203-43BC-9D91-6AC396A36C22}" type="doc">
      <dgm:prSet loTypeId="urn:microsoft.com/office/officeart/2005/8/layout/cycle3" loCatId="cycle" qsTypeId="urn:microsoft.com/office/officeart/2005/8/quickstyle/simple5" qsCatId="simple" csTypeId="urn:microsoft.com/office/officeart/2005/8/colors/accent4_5" csCatId="accent4" phldr="1"/>
      <dgm:spPr/>
      <dgm:t>
        <a:bodyPr/>
        <a:lstStyle/>
        <a:p>
          <a:endParaRPr lang="it-IT"/>
        </a:p>
      </dgm:t>
    </dgm:pt>
    <dgm:pt modelId="{A9786562-4840-4339-A24E-F6F0B0577BE0}">
      <dgm:prSet phldrT="[Testo]" custT="1"/>
      <dgm:spPr/>
      <dgm:t>
        <a:bodyPr/>
        <a:lstStyle/>
        <a:p>
          <a:r>
            <a:rPr lang="it-IT" sz="2400" b="1" dirty="0" err="1" smtClean="0"/>
            <a:t>Suppliers</a:t>
          </a:r>
          <a:r>
            <a:rPr lang="it-IT" sz="2400" dirty="0" smtClean="0"/>
            <a:t>                              (and </a:t>
          </a:r>
          <a:r>
            <a:rPr lang="it-IT" sz="2400" dirty="0" err="1" smtClean="0"/>
            <a:t>Sub-Suppliers</a:t>
          </a:r>
          <a:r>
            <a:rPr lang="it-IT" sz="2400" dirty="0" smtClean="0"/>
            <a:t>)</a:t>
          </a:r>
          <a:endParaRPr lang="it-IT" sz="2400" dirty="0"/>
        </a:p>
      </dgm:t>
    </dgm:pt>
    <dgm:pt modelId="{575A8813-1E0D-4991-98A8-E09AE07E6F16}" type="parTrans" cxnId="{872CC6EA-F3AD-4134-B990-4BCABD5DFD8E}">
      <dgm:prSet/>
      <dgm:spPr/>
      <dgm:t>
        <a:bodyPr/>
        <a:lstStyle/>
        <a:p>
          <a:endParaRPr lang="it-IT"/>
        </a:p>
      </dgm:t>
    </dgm:pt>
    <dgm:pt modelId="{0BEC1A11-B1EF-40F8-9CAD-098208A60407}" type="sibTrans" cxnId="{872CC6EA-F3AD-4134-B990-4BCABD5DFD8E}">
      <dgm:prSet/>
      <dgm:spPr/>
      <dgm:t>
        <a:bodyPr/>
        <a:lstStyle/>
        <a:p>
          <a:endParaRPr lang="it-IT"/>
        </a:p>
      </dgm:t>
    </dgm:pt>
    <dgm:pt modelId="{EFA2F333-BF34-44F6-8165-3A3309378663}">
      <dgm:prSet phldrT="[Testo]"/>
      <dgm:spPr/>
      <dgm:t>
        <a:bodyPr/>
        <a:lstStyle/>
        <a:p>
          <a:r>
            <a:rPr lang="it-IT" b="1" dirty="0" err="1" smtClean="0"/>
            <a:t>Producers</a:t>
          </a:r>
          <a:r>
            <a:rPr lang="it-IT" dirty="0" smtClean="0"/>
            <a:t>         (</a:t>
          </a:r>
          <a:r>
            <a:rPr lang="it-IT" dirty="0" err="1" smtClean="0"/>
            <a:t>Co-Suppliers</a:t>
          </a:r>
          <a:r>
            <a:rPr lang="it-IT" dirty="0" smtClean="0"/>
            <a:t>)</a:t>
          </a:r>
          <a:endParaRPr lang="it-IT" dirty="0"/>
        </a:p>
      </dgm:t>
    </dgm:pt>
    <dgm:pt modelId="{1229E14E-7698-4700-955C-A16DA9D6DA78}" type="parTrans" cxnId="{E9D0B124-02F0-451A-873A-4EA1E47A57B0}">
      <dgm:prSet/>
      <dgm:spPr/>
      <dgm:t>
        <a:bodyPr/>
        <a:lstStyle/>
        <a:p>
          <a:endParaRPr lang="it-IT"/>
        </a:p>
      </dgm:t>
    </dgm:pt>
    <dgm:pt modelId="{2D662CDB-7E60-4209-9150-5CA494E74652}" type="sibTrans" cxnId="{E9D0B124-02F0-451A-873A-4EA1E47A57B0}">
      <dgm:prSet/>
      <dgm:spPr/>
      <dgm:t>
        <a:bodyPr/>
        <a:lstStyle/>
        <a:p>
          <a:endParaRPr lang="it-IT"/>
        </a:p>
      </dgm:t>
    </dgm:pt>
    <dgm:pt modelId="{30C94EA8-A41F-4E87-970C-56C4F0FEE71F}">
      <dgm:prSet phldrT="[Testo]"/>
      <dgm:spPr/>
      <dgm:t>
        <a:bodyPr/>
        <a:lstStyle/>
        <a:p>
          <a:r>
            <a:rPr lang="it-IT" b="1" dirty="0" err="1" smtClean="0"/>
            <a:t>Clients</a:t>
          </a:r>
          <a:r>
            <a:rPr lang="it-IT" dirty="0" smtClean="0"/>
            <a:t>               (</a:t>
          </a:r>
          <a:r>
            <a:rPr lang="it-IT" dirty="0" err="1" smtClean="0"/>
            <a:t>Co-Producers</a:t>
          </a:r>
          <a:r>
            <a:rPr lang="it-IT" dirty="0" smtClean="0"/>
            <a:t>)</a:t>
          </a:r>
          <a:endParaRPr lang="it-IT" dirty="0"/>
        </a:p>
      </dgm:t>
    </dgm:pt>
    <dgm:pt modelId="{EDFF5C4B-F2D5-4844-BA68-DB59641DD54B}" type="parTrans" cxnId="{DD6B6D43-3631-4D85-A719-C655EF4922F0}">
      <dgm:prSet/>
      <dgm:spPr/>
      <dgm:t>
        <a:bodyPr/>
        <a:lstStyle/>
        <a:p>
          <a:endParaRPr lang="it-IT"/>
        </a:p>
      </dgm:t>
    </dgm:pt>
    <dgm:pt modelId="{D1D142B6-B8BB-417E-AB8F-CBE08D7A8638}" type="sibTrans" cxnId="{DD6B6D43-3631-4D85-A719-C655EF4922F0}">
      <dgm:prSet/>
      <dgm:spPr/>
      <dgm:t>
        <a:bodyPr/>
        <a:lstStyle/>
        <a:p>
          <a:endParaRPr lang="it-IT"/>
        </a:p>
      </dgm:t>
    </dgm:pt>
    <dgm:pt modelId="{36D63AA9-2F4F-4C54-9022-92B12D52EDE5}">
      <dgm:prSet phldrT="[Testo]"/>
      <dgm:spPr/>
      <dgm:t>
        <a:bodyPr/>
        <a:lstStyle/>
        <a:p>
          <a:r>
            <a:rPr lang="it-IT" b="1" dirty="0" err="1" smtClean="0"/>
            <a:t>Deliverers</a:t>
          </a:r>
          <a:r>
            <a:rPr lang="it-IT" dirty="0" smtClean="0"/>
            <a:t>        (</a:t>
          </a:r>
          <a:r>
            <a:rPr lang="it-IT" dirty="0" err="1" smtClean="0"/>
            <a:t>all</a:t>
          </a:r>
          <a:r>
            <a:rPr lang="it-IT" dirty="0" smtClean="0"/>
            <a:t> </a:t>
          </a:r>
          <a:r>
            <a:rPr lang="it-IT" dirty="0" err="1" smtClean="0"/>
            <a:t>kind</a:t>
          </a:r>
          <a:r>
            <a:rPr lang="it-IT" dirty="0" smtClean="0"/>
            <a:t>)</a:t>
          </a:r>
          <a:endParaRPr lang="it-IT" dirty="0"/>
        </a:p>
      </dgm:t>
    </dgm:pt>
    <dgm:pt modelId="{A7030DC9-CDD2-4464-863D-F41C876EAB8B}" type="parTrans" cxnId="{959A6891-4D03-4A3D-892B-6195A6F7BAD0}">
      <dgm:prSet/>
      <dgm:spPr/>
      <dgm:t>
        <a:bodyPr/>
        <a:lstStyle/>
        <a:p>
          <a:endParaRPr lang="it-IT"/>
        </a:p>
      </dgm:t>
    </dgm:pt>
    <dgm:pt modelId="{75B9F8CD-2CF3-4716-87FE-5EC86BF20EB4}" type="sibTrans" cxnId="{959A6891-4D03-4A3D-892B-6195A6F7BAD0}">
      <dgm:prSet/>
      <dgm:spPr/>
      <dgm:t>
        <a:bodyPr/>
        <a:lstStyle/>
        <a:p>
          <a:endParaRPr lang="it-IT"/>
        </a:p>
      </dgm:t>
    </dgm:pt>
    <dgm:pt modelId="{A3555FEA-DDE0-479A-A020-70CDE65BE59A}">
      <dgm:prSet phldrT="[Testo]"/>
      <dgm:spPr/>
      <dgm:t>
        <a:bodyPr/>
        <a:lstStyle/>
        <a:p>
          <a:r>
            <a:rPr lang="it-IT" b="1" dirty="0" err="1" smtClean="0"/>
            <a:t>Customers</a:t>
          </a:r>
          <a:r>
            <a:rPr lang="it-IT" dirty="0" smtClean="0"/>
            <a:t> (</a:t>
          </a:r>
          <a:r>
            <a:rPr lang="it-IT" dirty="0" err="1" smtClean="0"/>
            <a:t>Prosumers</a:t>
          </a:r>
          <a:r>
            <a:rPr lang="it-IT" dirty="0" smtClean="0"/>
            <a:t>)</a:t>
          </a:r>
          <a:endParaRPr lang="it-IT" dirty="0"/>
        </a:p>
      </dgm:t>
    </dgm:pt>
    <dgm:pt modelId="{D75F1CBA-DD76-47F6-864A-A187D90D2BBA}" type="parTrans" cxnId="{F08A9107-66C3-4DDF-AE19-28C56645C321}">
      <dgm:prSet/>
      <dgm:spPr/>
      <dgm:t>
        <a:bodyPr/>
        <a:lstStyle/>
        <a:p>
          <a:endParaRPr lang="it-IT"/>
        </a:p>
      </dgm:t>
    </dgm:pt>
    <dgm:pt modelId="{F4EF7166-6B21-44D8-A534-32536E422DE7}" type="sibTrans" cxnId="{F08A9107-66C3-4DDF-AE19-28C56645C321}">
      <dgm:prSet/>
      <dgm:spPr/>
      <dgm:t>
        <a:bodyPr/>
        <a:lstStyle/>
        <a:p>
          <a:endParaRPr lang="it-IT"/>
        </a:p>
      </dgm:t>
    </dgm:pt>
    <dgm:pt modelId="{411D34E1-0F4D-461C-BE19-D6C5741D0E10}" type="pres">
      <dgm:prSet presAssocID="{0541FDA0-E203-43BC-9D91-6AC396A36C22}" presName="Name0" presStyleCnt="0">
        <dgm:presLayoutVars>
          <dgm:dir/>
          <dgm:resizeHandles val="exact"/>
        </dgm:presLayoutVars>
      </dgm:prSet>
      <dgm:spPr/>
      <dgm:t>
        <a:bodyPr/>
        <a:lstStyle/>
        <a:p>
          <a:endParaRPr lang="it-IT"/>
        </a:p>
      </dgm:t>
    </dgm:pt>
    <dgm:pt modelId="{1BD8D178-7BBF-4532-B04E-569004295E07}" type="pres">
      <dgm:prSet presAssocID="{0541FDA0-E203-43BC-9D91-6AC396A36C22}" presName="cycle" presStyleCnt="0"/>
      <dgm:spPr/>
      <dgm:t>
        <a:bodyPr/>
        <a:lstStyle/>
        <a:p>
          <a:endParaRPr lang="it-IT"/>
        </a:p>
      </dgm:t>
    </dgm:pt>
    <dgm:pt modelId="{01854925-AA83-403E-BD44-CD3D9BFC3960}" type="pres">
      <dgm:prSet presAssocID="{A9786562-4840-4339-A24E-F6F0B0577BE0}" presName="nodeFirstNode" presStyleLbl="node1" presStyleIdx="0" presStyleCnt="5">
        <dgm:presLayoutVars>
          <dgm:bulletEnabled val="1"/>
        </dgm:presLayoutVars>
      </dgm:prSet>
      <dgm:spPr/>
      <dgm:t>
        <a:bodyPr/>
        <a:lstStyle/>
        <a:p>
          <a:endParaRPr lang="it-IT"/>
        </a:p>
      </dgm:t>
    </dgm:pt>
    <dgm:pt modelId="{EF1D98F2-4157-41EE-899E-B213FC0F30D3}" type="pres">
      <dgm:prSet presAssocID="{0BEC1A11-B1EF-40F8-9CAD-098208A60407}" presName="sibTransFirstNode" presStyleLbl="bgShp" presStyleIdx="0" presStyleCnt="1"/>
      <dgm:spPr/>
      <dgm:t>
        <a:bodyPr/>
        <a:lstStyle/>
        <a:p>
          <a:endParaRPr lang="it-IT"/>
        </a:p>
      </dgm:t>
    </dgm:pt>
    <dgm:pt modelId="{C60F2363-3AE6-46F1-A5DC-6EE8B8A29155}" type="pres">
      <dgm:prSet presAssocID="{EFA2F333-BF34-44F6-8165-3A3309378663}" presName="nodeFollowingNodes" presStyleLbl="node1" presStyleIdx="1" presStyleCnt="5" custRadScaleRad="98321" custRadScaleInc="5512">
        <dgm:presLayoutVars>
          <dgm:bulletEnabled val="1"/>
        </dgm:presLayoutVars>
      </dgm:prSet>
      <dgm:spPr/>
      <dgm:t>
        <a:bodyPr/>
        <a:lstStyle/>
        <a:p>
          <a:endParaRPr lang="it-IT"/>
        </a:p>
      </dgm:t>
    </dgm:pt>
    <dgm:pt modelId="{B4D1B310-9FCC-428E-9030-EF8B34903B6B}" type="pres">
      <dgm:prSet presAssocID="{30C94EA8-A41F-4E87-970C-56C4F0FEE71F}" presName="nodeFollowingNodes" presStyleLbl="node1" presStyleIdx="2" presStyleCnt="5" custRadScaleRad="99926" custRadScaleInc="-17710">
        <dgm:presLayoutVars>
          <dgm:bulletEnabled val="1"/>
        </dgm:presLayoutVars>
      </dgm:prSet>
      <dgm:spPr/>
      <dgm:t>
        <a:bodyPr/>
        <a:lstStyle/>
        <a:p>
          <a:endParaRPr lang="it-IT"/>
        </a:p>
      </dgm:t>
    </dgm:pt>
    <dgm:pt modelId="{8CDFA88C-DEA6-4B11-A499-7BD635014FE1}" type="pres">
      <dgm:prSet presAssocID="{36D63AA9-2F4F-4C54-9022-92B12D52EDE5}" presName="nodeFollowingNodes" presStyleLbl="node1" presStyleIdx="3" presStyleCnt="5" custRadScaleRad="99015" custRadScaleInc="15216">
        <dgm:presLayoutVars>
          <dgm:bulletEnabled val="1"/>
        </dgm:presLayoutVars>
      </dgm:prSet>
      <dgm:spPr/>
      <dgm:t>
        <a:bodyPr/>
        <a:lstStyle/>
        <a:p>
          <a:endParaRPr lang="it-IT"/>
        </a:p>
      </dgm:t>
    </dgm:pt>
    <dgm:pt modelId="{93A997EC-B4DC-47E3-AE5C-8D5A9DFF5185}" type="pres">
      <dgm:prSet presAssocID="{A3555FEA-DDE0-479A-A020-70CDE65BE59A}" presName="nodeFollowingNodes" presStyleLbl="node1" presStyleIdx="4" presStyleCnt="5" custRadScaleRad="98321" custRadScaleInc="-5512">
        <dgm:presLayoutVars>
          <dgm:bulletEnabled val="1"/>
        </dgm:presLayoutVars>
      </dgm:prSet>
      <dgm:spPr/>
      <dgm:t>
        <a:bodyPr/>
        <a:lstStyle/>
        <a:p>
          <a:endParaRPr lang="it-IT"/>
        </a:p>
      </dgm:t>
    </dgm:pt>
  </dgm:ptLst>
  <dgm:cxnLst>
    <dgm:cxn modelId="{BFE7A4E7-B521-4DEE-92ED-80B3571C016A}" type="presOf" srcId="{36D63AA9-2F4F-4C54-9022-92B12D52EDE5}" destId="{8CDFA88C-DEA6-4B11-A499-7BD635014FE1}" srcOrd="0" destOrd="0" presId="urn:microsoft.com/office/officeart/2005/8/layout/cycle3"/>
    <dgm:cxn modelId="{959A6891-4D03-4A3D-892B-6195A6F7BAD0}" srcId="{0541FDA0-E203-43BC-9D91-6AC396A36C22}" destId="{36D63AA9-2F4F-4C54-9022-92B12D52EDE5}" srcOrd="3" destOrd="0" parTransId="{A7030DC9-CDD2-4464-863D-F41C876EAB8B}" sibTransId="{75B9F8CD-2CF3-4716-87FE-5EC86BF20EB4}"/>
    <dgm:cxn modelId="{4FC541B6-4B12-4A90-A1F1-C05AB630B11A}" type="presOf" srcId="{30C94EA8-A41F-4E87-970C-56C4F0FEE71F}" destId="{B4D1B310-9FCC-428E-9030-EF8B34903B6B}" srcOrd="0" destOrd="0" presId="urn:microsoft.com/office/officeart/2005/8/layout/cycle3"/>
    <dgm:cxn modelId="{DD6B6D43-3631-4D85-A719-C655EF4922F0}" srcId="{0541FDA0-E203-43BC-9D91-6AC396A36C22}" destId="{30C94EA8-A41F-4E87-970C-56C4F0FEE71F}" srcOrd="2" destOrd="0" parTransId="{EDFF5C4B-F2D5-4844-BA68-DB59641DD54B}" sibTransId="{D1D142B6-B8BB-417E-AB8F-CBE08D7A8638}"/>
    <dgm:cxn modelId="{882D5883-4B2E-47E0-B056-98B81FEFBA2D}" type="presOf" srcId="{0541FDA0-E203-43BC-9D91-6AC396A36C22}" destId="{411D34E1-0F4D-461C-BE19-D6C5741D0E10}" srcOrd="0" destOrd="0" presId="urn:microsoft.com/office/officeart/2005/8/layout/cycle3"/>
    <dgm:cxn modelId="{E9D0B124-02F0-451A-873A-4EA1E47A57B0}" srcId="{0541FDA0-E203-43BC-9D91-6AC396A36C22}" destId="{EFA2F333-BF34-44F6-8165-3A3309378663}" srcOrd="1" destOrd="0" parTransId="{1229E14E-7698-4700-955C-A16DA9D6DA78}" sibTransId="{2D662CDB-7E60-4209-9150-5CA494E74652}"/>
    <dgm:cxn modelId="{FEBE7B17-C351-4D30-A4CA-B9A0B787B751}" type="presOf" srcId="{EFA2F333-BF34-44F6-8165-3A3309378663}" destId="{C60F2363-3AE6-46F1-A5DC-6EE8B8A29155}" srcOrd="0" destOrd="0" presId="urn:microsoft.com/office/officeart/2005/8/layout/cycle3"/>
    <dgm:cxn modelId="{872CC6EA-F3AD-4134-B990-4BCABD5DFD8E}" srcId="{0541FDA0-E203-43BC-9D91-6AC396A36C22}" destId="{A9786562-4840-4339-A24E-F6F0B0577BE0}" srcOrd="0" destOrd="0" parTransId="{575A8813-1E0D-4991-98A8-E09AE07E6F16}" sibTransId="{0BEC1A11-B1EF-40F8-9CAD-098208A60407}"/>
    <dgm:cxn modelId="{EB7338DD-B62C-41BE-A234-DE462C7FC889}" type="presOf" srcId="{A9786562-4840-4339-A24E-F6F0B0577BE0}" destId="{01854925-AA83-403E-BD44-CD3D9BFC3960}" srcOrd="0" destOrd="0" presId="urn:microsoft.com/office/officeart/2005/8/layout/cycle3"/>
    <dgm:cxn modelId="{FFDCC737-C592-4F8D-8C3A-CD2C9386DEA5}" type="presOf" srcId="{A3555FEA-DDE0-479A-A020-70CDE65BE59A}" destId="{93A997EC-B4DC-47E3-AE5C-8D5A9DFF5185}" srcOrd="0" destOrd="0" presId="urn:microsoft.com/office/officeart/2005/8/layout/cycle3"/>
    <dgm:cxn modelId="{F08A9107-66C3-4DDF-AE19-28C56645C321}" srcId="{0541FDA0-E203-43BC-9D91-6AC396A36C22}" destId="{A3555FEA-DDE0-479A-A020-70CDE65BE59A}" srcOrd="4" destOrd="0" parTransId="{D75F1CBA-DD76-47F6-864A-A187D90D2BBA}" sibTransId="{F4EF7166-6B21-44D8-A534-32536E422DE7}"/>
    <dgm:cxn modelId="{8B968767-E86F-4BB5-B42B-99295EF7850C}" type="presOf" srcId="{0BEC1A11-B1EF-40F8-9CAD-098208A60407}" destId="{EF1D98F2-4157-41EE-899E-B213FC0F30D3}" srcOrd="0" destOrd="0" presId="urn:microsoft.com/office/officeart/2005/8/layout/cycle3"/>
    <dgm:cxn modelId="{4B21C96E-F6BF-4A34-AF9D-17BE2C9E538F}" type="presParOf" srcId="{411D34E1-0F4D-461C-BE19-D6C5741D0E10}" destId="{1BD8D178-7BBF-4532-B04E-569004295E07}" srcOrd="0" destOrd="0" presId="urn:microsoft.com/office/officeart/2005/8/layout/cycle3"/>
    <dgm:cxn modelId="{A05A3DBC-1B1E-4EB6-BB7D-46DDB2075BEA}" type="presParOf" srcId="{1BD8D178-7BBF-4532-B04E-569004295E07}" destId="{01854925-AA83-403E-BD44-CD3D9BFC3960}" srcOrd="0" destOrd="0" presId="urn:microsoft.com/office/officeart/2005/8/layout/cycle3"/>
    <dgm:cxn modelId="{CB55AFE3-CAAF-43D5-8E98-DC1172C61E7C}" type="presParOf" srcId="{1BD8D178-7BBF-4532-B04E-569004295E07}" destId="{EF1D98F2-4157-41EE-899E-B213FC0F30D3}" srcOrd="1" destOrd="0" presId="urn:microsoft.com/office/officeart/2005/8/layout/cycle3"/>
    <dgm:cxn modelId="{527079E3-F1BD-40D2-8098-8A5E2C70461F}" type="presParOf" srcId="{1BD8D178-7BBF-4532-B04E-569004295E07}" destId="{C60F2363-3AE6-46F1-A5DC-6EE8B8A29155}" srcOrd="2" destOrd="0" presId="urn:microsoft.com/office/officeart/2005/8/layout/cycle3"/>
    <dgm:cxn modelId="{B79BF653-7E41-4D71-B468-324D2420AACA}" type="presParOf" srcId="{1BD8D178-7BBF-4532-B04E-569004295E07}" destId="{B4D1B310-9FCC-428E-9030-EF8B34903B6B}" srcOrd="3" destOrd="0" presId="urn:microsoft.com/office/officeart/2005/8/layout/cycle3"/>
    <dgm:cxn modelId="{CBA2AF6F-536F-4F23-B482-F9B43A0F9CC9}" type="presParOf" srcId="{1BD8D178-7BBF-4532-B04E-569004295E07}" destId="{8CDFA88C-DEA6-4B11-A499-7BD635014FE1}" srcOrd="4" destOrd="0" presId="urn:microsoft.com/office/officeart/2005/8/layout/cycle3"/>
    <dgm:cxn modelId="{081B4982-C95A-4ECF-A702-E4FBB76D5F8C}" type="presParOf" srcId="{1BD8D178-7BBF-4532-B04E-569004295E07}" destId="{93A997EC-B4DC-47E3-AE5C-8D5A9DFF5185}" srcOrd="5" destOrd="0" presId="urn:microsoft.com/office/officeart/2005/8/layout/cycle3"/>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221504-8E67-43FD-AD1B-EB9F4ED7D77B}">
      <dsp:nvSpPr>
        <dsp:cNvPr id="0" name=""/>
        <dsp:cNvSpPr/>
      </dsp:nvSpPr>
      <dsp:spPr>
        <a:xfrm>
          <a:off x="391408" y="0"/>
          <a:ext cx="1825946" cy="1014414"/>
        </a:xfrm>
        <a:prstGeom prst="roundRect">
          <a:avLst>
            <a:gd name="adj" fmla="val 10000"/>
          </a:avLst>
        </a:prstGeom>
        <a:noFill/>
        <a:ln w="9525" cap="flat" cmpd="sng" algn="ctr">
          <a:solidFill>
            <a:schemeClr val="accent4">
              <a:lumMod val="5000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it-IT" sz="2600" kern="1200" dirty="0" smtClean="0"/>
            <a:t>Production</a:t>
          </a:r>
          <a:endParaRPr lang="it-IT" sz="2600" kern="1200" dirty="0"/>
        </a:p>
      </dsp:txBody>
      <dsp:txXfrm>
        <a:off x="391408" y="0"/>
        <a:ext cx="1825946" cy="1014414"/>
      </dsp:txXfrm>
    </dsp:sp>
    <dsp:sp modelId="{7050697C-0DC3-4197-A3D6-EB547446D1AA}">
      <dsp:nvSpPr>
        <dsp:cNvPr id="0" name=""/>
        <dsp:cNvSpPr/>
      </dsp:nvSpPr>
      <dsp:spPr>
        <a:xfrm>
          <a:off x="2988715" y="0"/>
          <a:ext cx="1906288" cy="1014414"/>
        </a:xfrm>
        <a:prstGeom prst="roundRect">
          <a:avLst>
            <a:gd name="adj" fmla="val 10000"/>
          </a:avLst>
        </a:prstGeom>
        <a:noFill/>
        <a:ln w="9525" cap="flat" cmpd="sng" algn="ctr">
          <a:solidFill>
            <a:schemeClr val="accent4">
              <a:lumMod val="5000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it-IT" sz="2600" kern="1200" dirty="0" err="1" smtClean="0"/>
            <a:t>Co-creation</a:t>
          </a:r>
          <a:endParaRPr lang="it-IT" sz="2600" kern="1200" dirty="0"/>
        </a:p>
      </dsp:txBody>
      <dsp:txXfrm>
        <a:off x="2988715" y="0"/>
        <a:ext cx="1906288" cy="1014414"/>
      </dsp:txXfrm>
    </dsp:sp>
    <dsp:sp modelId="{DB21675E-1EB3-4129-8E98-B6AAEACA94A2}">
      <dsp:nvSpPr>
        <dsp:cNvPr id="0" name=""/>
        <dsp:cNvSpPr/>
      </dsp:nvSpPr>
      <dsp:spPr>
        <a:xfrm>
          <a:off x="2262800" y="4311262"/>
          <a:ext cx="760811" cy="760811"/>
        </a:xfrm>
        <a:prstGeom prst="triangle">
          <a:avLst/>
        </a:prstGeom>
        <a:solidFill>
          <a:schemeClr val="accent4">
            <a:lumMod val="50000"/>
            <a:alpha val="90000"/>
          </a:schemeClr>
        </a:solidFill>
        <a:ln w="9525" cap="flat" cmpd="sng" algn="ctr">
          <a:solidFill>
            <a:schemeClr val="accent4">
              <a:lumMod val="5000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angle"/>
          <a:bevelB w="120650" h="57150" prst="relaxedInset"/>
          <a:contourClr>
            <a:schemeClr val="bg1"/>
          </a:contourClr>
        </a:sp3d>
      </dsp:spPr>
      <dsp:style>
        <a:lnRef idx="1">
          <a:scrgbClr r="0" g="0" b="0"/>
        </a:lnRef>
        <a:fillRef idx="1">
          <a:scrgbClr r="0" g="0" b="0"/>
        </a:fillRef>
        <a:effectRef idx="2">
          <a:scrgbClr r="0" g="0" b="0"/>
        </a:effectRef>
        <a:fontRef idx="minor"/>
      </dsp:style>
    </dsp:sp>
    <dsp:sp modelId="{EA1DEB71-E0F9-4BEA-85C3-5B684C88F070}">
      <dsp:nvSpPr>
        <dsp:cNvPr id="0" name=""/>
        <dsp:cNvSpPr/>
      </dsp:nvSpPr>
      <dsp:spPr>
        <a:xfrm rot="240000">
          <a:off x="360075" y="3985246"/>
          <a:ext cx="4566260" cy="319304"/>
        </a:xfrm>
        <a:prstGeom prst="rect">
          <a:avLst/>
        </a:prstGeom>
        <a:solidFill>
          <a:schemeClr val="accent4">
            <a:lumMod val="50000"/>
            <a:alpha val="90000"/>
          </a:schemeClr>
        </a:solidFill>
        <a:ln w="9525" cap="flat" cmpd="sng" algn="ctr">
          <a:solidFill>
            <a:schemeClr val="accent4">
              <a:lumMod val="5000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1827D8FF-363B-45AB-A250-DEED95A3C3C0}">
      <dsp:nvSpPr>
        <dsp:cNvPr id="0" name=""/>
        <dsp:cNvSpPr/>
      </dsp:nvSpPr>
      <dsp:spPr>
        <a:xfrm rot="240000">
          <a:off x="3106631" y="3410008"/>
          <a:ext cx="1812068" cy="625787"/>
        </a:xfrm>
        <a:prstGeom prst="roundRect">
          <a:avLst/>
        </a:prstGeom>
        <a:solidFill>
          <a:schemeClr val="accent4">
            <a:lumMod val="75000"/>
          </a:schemeClr>
        </a:solidFill>
        <a:ln>
          <a:solidFill>
            <a:schemeClr val="accent4">
              <a:lumMod val="50000"/>
            </a:schemeClr>
          </a:solid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it-IT" sz="2500" kern="1200" dirty="0" smtClean="0"/>
            <a:t>Service </a:t>
          </a:r>
          <a:r>
            <a:rPr lang="it-IT" sz="2500" kern="1200" dirty="0" err="1" smtClean="0"/>
            <a:t>ICTs</a:t>
          </a:r>
          <a:endParaRPr lang="it-IT" sz="2500" kern="1200" dirty="0"/>
        </a:p>
      </dsp:txBody>
      <dsp:txXfrm rot="240000">
        <a:off x="3106631" y="3410008"/>
        <a:ext cx="1812068" cy="625787"/>
      </dsp:txXfrm>
    </dsp:sp>
    <dsp:sp modelId="{E2F0CA9A-A854-42BD-8485-EDA61D914595}">
      <dsp:nvSpPr>
        <dsp:cNvPr id="0" name=""/>
        <dsp:cNvSpPr/>
      </dsp:nvSpPr>
      <dsp:spPr>
        <a:xfrm rot="240000">
          <a:off x="3157352" y="2740494"/>
          <a:ext cx="1812068" cy="625787"/>
        </a:xfrm>
        <a:prstGeom prst="roundRect">
          <a:avLst/>
        </a:prstGeom>
        <a:solidFill>
          <a:schemeClr val="accent4">
            <a:lumMod val="60000"/>
            <a:lumOff val="40000"/>
          </a:schemeClr>
        </a:solidFill>
        <a:ln>
          <a:solidFill>
            <a:schemeClr val="accent4">
              <a:lumMod val="50000"/>
            </a:schemeClr>
          </a:solid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it-IT" sz="2500" kern="1200" dirty="0" err="1" smtClean="0"/>
            <a:t>Knowledge</a:t>
          </a:r>
          <a:endParaRPr lang="it-IT" sz="2500" kern="1200" dirty="0"/>
        </a:p>
      </dsp:txBody>
      <dsp:txXfrm rot="240000">
        <a:off x="3157352" y="2740494"/>
        <a:ext cx="1812068" cy="625787"/>
      </dsp:txXfrm>
    </dsp:sp>
    <dsp:sp modelId="{0877B3FF-C2FE-452A-AF67-A3B0C2AE9DE3}">
      <dsp:nvSpPr>
        <dsp:cNvPr id="0" name=""/>
        <dsp:cNvSpPr/>
      </dsp:nvSpPr>
      <dsp:spPr>
        <a:xfrm rot="240000">
          <a:off x="3208073" y="2070980"/>
          <a:ext cx="1812068" cy="625787"/>
        </a:xfrm>
        <a:prstGeom prst="roundRect">
          <a:avLst/>
        </a:prstGeom>
        <a:solidFill>
          <a:schemeClr val="accent4">
            <a:lumMod val="40000"/>
            <a:lumOff val="60000"/>
          </a:schemeClr>
        </a:solidFill>
        <a:ln>
          <a:solidFill>
            <a:schemeClr val="accent4">
              <a:lumMod val="50000"/>
            </a:schemeClr>
          </a:solid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it-IT" sz="2500" kern="1200" dirty="0" smtClean="0"/>
            <a:t>Information</a:t>
          </a:r>
          <a:endParaRPr lang="it-IT" sz="2500" kern="1200" dirty="0"/>
        </a:p>
      </dsp:txBody>
      <dsp:txXfrm rot="240000">
        <a:off x="3208073" y="2070980"/>
        <a:ext cx="1812068" cy="625787"/>
      </dsp:txXfrm>
    </dsp:sp>
    <dsp:sp modelId="{00461F4E-8DE4-453B-80BE-6798C8BAE2CD}">
      <dsp:nvSpPr>
        <dsp:cNvPr id="0" name=""/>
        <dsp:cNvSpPr/>
      </dsp:nvSpPr>
      <dsp:spPr>
        <a:xfrm rot="240000">
          <a:off x="3258794" y="1401467"/>
          <a:ext cx="1812068" cy="625787"/>
        </a:xfrm>
        <a:prstGeom prst="roundRect">
          <a:avLst/>
        </a:prstGeom>
        <a:solidFill>
          <a:schemeClr val="accent4">
            <a:lumMod val="20000"/>
            <a:lumOff val="80000"/>
          </a:schemeClr>
        </a:solidFill>
        <a:ln>
          <a:solidFill>
            <a:schemeClr val="accent4">
              <a:lumMod val="50000"/>
            </a:schemeClr>
          </a:solid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it-IT" sz="2500" kern="1200" dirty="0" err="1" smtClean="0"/>
            <a:t>Partners</a:t>
          </a:r>
          <a:endParaRPr lang="it-IT" sz="2500" kern="1200" dirty="0"/>
        </a:p>
      </dsp:txBody>
      <dsp:txXfrm rot="240000">
        <a:off x="3258794" y="1401467"/>
        <a:ext cx="1812068" cy="625787"/>
      </dsp:txXfrm>
    </dsp:sp>
    <dsp:sp modelId="{FD74F43D-DA8C-4E85-8473-4ED6266741DB}">
      <dsp:nvSpPr>
        <dsp:cNvPr id="0" name=""/>
        <dsp:cNvSpPr/>
      </dsp:nvSpPr>
      <dsp:spPr>
        <a:xfrm rot="240000">
          <a:off x="469153" y="3227413"/>
          <a:ext cx="1812068" cy="625787"/>
        </a:xfrm>
        <a:prstGeom prst="roundRect">
          <a:avLst/>
        </a:prstGeom>
        <a:solidFill>
          <a:schemeClr val="accent4">
            <a:lumMod val="75000"/>
          </a:schemeClr>
        </a:solidFill>
        <a:ln>
          <a:solidFill>
            <a:schemeClr val="accent4">
              <a:lumMod val="50000"/>
            </a:schemeClr>
          </a:solid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it-IT" sz="2500" kern="1200" dirty="0" err="1" smtClean="0"/>
            <a:t>Experiences</a:t>
          </a:r>
          <a:endParaRPr lang="it-IT" sz="2500" kern="1200" dirty="0"/>
        </a:p>
      </dsp:txBody>
      <dsp:txXfrm rot="240000">
        <a:off x="469153" y="3227413"/>
        <a:ext cx="1812068" cy="625787"/>
      </dsp:txXfrm>
    </dsp:sp>
    <dsp:sp modelId="{F7E6CEF7-CC49-4A41-A3BD-239A4E1AE360}">
      <dsp:nvSpPr>
        <dsp:cNvPr id="0" name=""/>
        <dsp:cNvSpPr/>
      </dsp:nvSpPr>
      <dsp:spPr>
        <a:xfrm rot="240000">
          <a:off x="519874" y="2557899"/>
          <a:ext cx="1812068" cy="625787"/>
        </a:xfrm>
        <a:prstGeom prst="roundRect">
          <a:avLst/>
        </a:prstGeom>
        <a:solidFill>
          <a:schemeClr val="accent4">
            <a:lumMod val="40000"/>
            <a:lumOff val="60000"/>
          </a:schemeClr>
        </a:solidFill>
        <a:ln>
          <a:solidFill>
            <a:schemeClr val="accent4">
              <a:lumMod val="50000"/>
            </a:schemeClr>
          </a:solid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it-IT" sz="2500" kern="1200" dirty="0" err="1" smtClean="0"/>
            <a:t>Resource</a:t>
          </a:r>
          <a:endParaRPr lang="it-IT" sz="2500" kern="1200" dirty="0"/>
        </a:p>
      </dsp:txBody>
      <dsp:txXfrm rot="240000">
        <a:off x="519874" y="2557899"/>
        <a:ext cx="1812068" cy="625787"/>
      </dsp:txXfrm>
    </dsp:sp>
    <dsp:sp modelId="{DF7C5E16-98FA-457D-B3B7-889CEF48E41F}">
      <dsp:nvSpPr>
        <dsp:cNvPr id="0" name=""/>
        <dsp:cNvSpPr/>
      </dsp:nvSpPr>
      <dsp:spPr>
        <a:xfrm rot="240000">
          <a:off x="570594" y="1888386"/>
          <a:ext cx="1812068" cy="625787"/>
        </a:xfrm>
        <a:prstGeom prst="roundRect">
          <a:avLst/>
        </a:prstGeom>
        <a:solidFill>
          <a:schemeClr val="accent4">
            <a:lumMod val="20000"/>
            <a:lumOff val="80000"/>
          </a:schemeClr>
        </a:solidFill>
        <a:ln>
          <a:solidFill>
            <a:schemeClr val="accent4">
              <a:lumMod val="50000"/>
            </a:schemeClr>
          </a:solid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it-IT" sz="2500" kern="1200" dirty="0" err="1" smtClean="0"/>
            <a:t>Clients</a:t>
          </a:r>
          <a:endParaRPr lang="it-IT" sz="2500" kern="1200" dirty="0"/>
        </a:p>
      </dsp:txBody>
      <dsp:txXfrm rot="240000">
        <a:off x="570594" y="1888386"/>
        <a:ext cx="1812068" cy="62578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ED8E33C-1F0A-4E50-B281-1D40EDB17E54}">
      <dsp:nvSpPr>
        <dsp:cNvPr id="0" name=""/>
        <dsp:cNvSpPr/>
      </dsp:nvSpPr>
      <dsp:spPr>
        <a:xfrm>
          <a:off x="1046525" y="535605"/>
          <a:ext cx="3824413" cy="1328168"/>
        </a:xfrm>
        <a:prstGeom prst="ellipse">
          <a:avLst/>
        </a:prstGeom>
        <a:solidFill>
          <a:schemeClr val="accent4">
            <a:tint val="50000"/>
            <a:alpha val="55000"/>
            <a:hueOff val="0"/>
            <a:satOff val="0"/>
            <a:lumOff val="0"/>
            <a:alphaOff val="0"/>
          </a:schemeClr>
        </a:solidFill>
        <a:ln>
          <a:noFill/>
        </a:ln>
        <a:effectLst/>
        <a:scene3d>
          <a:camera prst="orthographicFront"/>
          <a:lightRig rig="flat" dir="t"/>
        </a:scene3d>
        <a:sp3d z="-190500" extrusionH="12700" prstMaterial="matte"/>
      </dsp:spPr>
      <dsp:style>
        <a:lnRef idx="0">
          <a:scrgbClr r="0" g="0" b="0"/>
        </a:lnRef>
        <a:fillRef idx="1">
          <a:scrgbClr r="0" g="0" b="0"/>
        </a:fillRef>
        <a:effectRef idx="0">
          <a:scrgbClr r="0" g="0" b="0"/>
        </a:effectRef>
        <a:fontRef idx="minor"/>
      </dsp:style>
    </dsp:sp>
    <dsp:sp modelId="{A3B4469C-583C-408C-9FED-6A7DEED1C0F2}">
      <dsp:nvSpPr>
        <dsp:cNvPr id="0" name=""/>
        <dsp:cNvSpPr/>
      </dsp:nvSpPr>
      <dsp:spPr>
        <a:xfrm>
          <a:off x="2594078" y="3787839"/>
          <a:ext cx="741165" cy="474345"/>
        </a:xfrm>
        <a:prstGeom prst="downArrow">
          <a:avLst/>
        </a:prstGeom>
        <a:solidFill>
          <a:schemeClr val="accent4">
            <a:tint val="55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C1295432-5755-4563-B9A0-E21CF4CAE518}">
      <dsp:nvSpPr>
        <dsp:cNvPr id="0" name=""/>
        <dsp:cNvSpPr/>
      </dsp:nvSpPr>
      <dsp:spPr>
        <a:xfrm>
          <a:off x="1185864" y="4167316"/>
          <a:ext cx="3557593" cy="889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it-IT" sz="3100" kern="1200" dirty="0" err="1" smtClean="0"/>
            <a:t>Competitiveness</a:t>
          </a:r>
          <a:endParaRPr lang="it-IT" sz="3100" kern="1200" dirty="0"/>
        </a:p>
      </dsp:txBody>
      <dsp:txXfrm>
        <a:off x="1185864" y="4167316"/>
        <a:ext cx="3557593" cy="889398"/>
      </dsp:txXfrm>
    </dsp:sp>
    <dsp:sp modelId="{4DF6A556-6812-4DE4-864A-A82A32BA7789}">
      <dsp:nvSpPr>
        <dsp:cNvPr id="0" name=""/>
        <dsp:cNvSpPr/>
      </dsp:nvSpPr>
      <dsp:spPr>
        <a:xfrm>
          <a:off x="2436951" y="1966351"/>
          <a:ext cx="1334097" cy="1334097"/>
        </a:xfrm>
        <a:prstGeom prst="ellipse">
          <a:avLst/>
        </a:prstGeom>
        <a:gradFill rotWithShape="0">
          <a:gsLst>
            <a:gs pos="0">
              <a:schemeClr val="accent4">
                <a:shade val="50000"/>
                <a:hueOff val="0"/>
                <a:satOff val="0"/>
                <a:lumOff val="0"/>
                <a:alphaOff val="0"/>
                <a:shade val="51000"/>
                <a:satMod val="130000"/>
              </a:schemeClr>
            </a:gs>
            <a:gs pos="80000">
              <a:schemeClr val="accent4">
                <a:shade val="50000"/>
                <a:hueOff val="0"/>
                <a:satOff val="0"/>
                <a:lumOff val="0"/>
                <a:alphaOff val="0"/>
                <a:shade val="93000"/>
                <a:satMod val="130000"/>
              </a:schemeClr>
            </a:gs>
            <a:gs pos="100000">
              <a:schemeClr val="accent4">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it-IT" sz="2000" kern="1200" dirty="0" smtClean="0"/>
            <a:t>Network</a:t>
          </a:r>
          <a:endParaRPr lang="it-IT" sz="2000" kern="1200" dirty="0"/>
        </a:p>
      </dsp:txBody>
      <dsp:txXfrm>
        <a:off x="2436951" y="1966351"/>
        <a:ext cx="1334097" cy="1334097"/>
      </dsp:txXfrm>
    </dsp:sp>
    <dsp:sp modelId="{81831C4A-D230-4F08-BC54-8E63C598CFC5}">
      <dsp:nvSpPr>
        <dsp:cNvPr id="0" name=""/>
        <dsp:cNvSpPr/>
      </dsp:nvSpPr>
      <dsp:spPr>
        <a:xfrm>
          <a:off x="1482330" y="965481"/>
          <a:ext cx="1334097" cy="1334097"/>
        </a:xfrm>
        <a:prstGeom prst="ellipse">
          <a:avLst/>
        </a:prstGeom>
        <a:gradFill rotWithShape="0">
          <a:gsLst>
            <a:gs pos="0">
              <a:schemeClr val="accent4">
                <a:shade val="50000"/>
                <a:hueOff val="-139622"/>
                <a:satOff val="-4225"/>
                <a:lumOff val="27741"/>
                <a:alphaOff val="0"/>
                <a:shade val="51000"/>
                <a:satMod val="130000"/>
              </a:schemeClr>
            </a:gs>
            <a:gs pos="80000">
              <a:schemeClr val="accent4">
                <a:shade val="50000"/>
                <a:hueOff val="-139622"/>
                <a:satOff val="-4225"/>
                <a:lumOff val="27741"/>
                <a:alphaOff val="0"/>
                <a:shade val="93000"/>
                <a:satMod val="130000"/>
              </a:schemeClr>
            </a:gs>
            <a:gs pos="100000">
              <a:schemeClr val="accent4">
                <a:shade val="50000"/>
                <a:hueOff val="-139622"/>
                <a:satOff val="-4225"/>
                <a:lumOff val="2774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it-IT" sz="2000" kern="1200" dirty="0" smtClean="0"/>
            <a:t>Service</a:t>
          </a:r>
          <a:endParaRPr lang="it-IT" sz="2000" kern="1200" dirty="0"/>
        </a:p>
      </dsp:txBody>
      <dsp:txXfrm>
        <a:off x="1482330" y="965481"/>
        <a:ext cx="1334097" cy="1334097"/>
      </dsp:txXfrm>
    </dsp:sp>
    <dsp:sp modelId="{A67F9BAD-EE9F-4DC1-B438-8BAB1AF0D688}">
      <dsp:nvSpPr>
        <dsp:cNvPr id="0" name=""/>
        <dsp:cNvSpPr/>
      </dsp:nvSpPr>
      <dsp:spPr>
        <a:xfrm>
          <a:off x="2846075" y="642926"/>
          <a:ext cx="1334097" cy="1334097"/>
        </a:xfrm>
        <a:prstGeom prst="ellipse">
          <a:avLst/>
        </a:prstGeom>
        <a:gradFill rotWithShape="0">
          <a:gsLst>
            <a:gs pos="0">
              <a:schemeClr val="accent4">
                <a:shade val="50000"/>
                <a:hueOff val="-139622"/>
                <a:satOff val="-4225"/>
                <a:lumOff val="27741"/>
                <a:alphaOff val="0"/>
                <a:shade val="51000"/>
                <a:satMod val="130000"/>
              </a:schemeClr>
            </a:gs>
            <a:gs pos="80000">
              <a:schemeClr val="accent4">
                <a:shade val="50000"/>
                <a:hueOff val="-139622"/>
                <a:satOff val="-4225"/>
                <a:lumOff val="27741"/>
                <a:alphaOff val="0"/>
                <a:shade val="93000"/>
                <a:satMod val="130000"/>
              </a:schemeClr>
            </a:gs>
            <a:gs pos="100000">
              <a:schemeClr val="accent4">
                <a:shade val="50000"/>
                <a:hueOff val="-139622"/>
                <a:satOff val="-4225"/>
                <a:lumOff val="2774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it-IT" sz="2000" kern="1200" dirty="0" err="1" smtClean="0"/>
            <a:t>Value</a:t>
          </a:r>
          <a:endParaRPr lang="it-IT" sz="2000" kern="1200" dirty="0"/>
        </a:p>
      </dsp:txBody>
      <dsp:txXfrm>
        <a:off x="2846075" y="642926"/>
        <a:ext cx="1334097" cy="1334097"/>
      </dsp:txXfrm>
    </dsp:sp>
    <dsp:sp modelId="{90695809-04FC-4B25-BBE5-A0E1C64E59FE}">
      <dsp:nvSpPr>
        <dsp:cNvPr id="0" name=""/>
        <dsp:cNvSpPr/>
      </dsp:nvSpPr>
      <dsp:spPr>
        <a:xfrm>
          <a:off x="889398" y="372549"/>
          <a:ext cx="4150526" cy="3320420"/>
        </a:xfrm>
        <a:prstGeom prst="funnel">
          <a:avLst/>
        </a:prstGeom>
        <a:solidFill>
          <a:schemeClr val="lt1">
            <a:alpha val="55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1D98F2-4157-41EE-899E-B213FC0F30D3}">
      <dsp:nvSpPr>
        <dsp:cNvPr id="0" name=""/>
        <dsp:cNvSpPr/>
      </dsp:nvSpPr>
      <dsp:spPr>
        <a:xfrm>
          <a:off x="1120460" y="-31653"/>
          <a:ext cx="5260070" cy="5260070"/>
        </a:xfrm>
        <a:prstGeom prst="circularArrow">
          <a:avLst>
            <a:gd name="adj1" fmla="val 5544"/>
            <a:gd name="adj2" fmla="val 330680"/>
            <a:gd name="adj3" fmla="val 13784542"/>
            <a:gd name="adj4" fmla="val 17380722"/>
            <a:gd name="adj5" fmla="val 5757"/>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1854925-AA83-403E-BD44-CD3D9BFC3960}">
      <dsp:nvSpPr>
        <dsp:cNvPr id="0" name=""/>
        <dsp:cNvSpPr/>
      </dsp:nvSpPr>
      <dsp:spPr>
        <a:xfrm>
          <a:off x="2523526" y="806"/>
          <a:ext cx="2453937" cy="1226968"/>
        </a:xfrm>
        <a:prstGeom prst="roundRect">
          <a:avLst/>
        </a:prstGeom>
        <a:gradFill rotWithShape="0">
          <a:gsLst>
            <a:gs pos="0">
              <a:schemeClr val="accent4">
                <a:alpha val="90000"/>
                <a:hueOff val="0"/>
                <a:satOff val="0"/>
                <a:lumOff val="0"/>
                <a:alphaOff val="0"/>
                <a:shade val="51000"/>
                <a:satMod val="130000"/>
              </a:schemeClr>
            </a:gs>
            <a:gs pos="80000">
              <a:schemeClr val="accent4">
                <a:alpha val="90000"/>
                <a:hueOff val="0"/>
                <a:satOff val="0"/>
                <a:lumOff val="0"/>
                <a:alphaOff val="0"/>
                <a:shade val="93000"/>
                <a:satMod val="130000"/>
              </a:schemeClr>
            </a:gs>
            <a:gs pos="100000">
              <a:schemeClr val="accent4">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it-IT" sz="2400" b="1" kern="1200" dirty="0" err="1" smtClean="0"/>
            <a:t>Suppliers</a:t>
          </a:r>
          <a:r>
            <a:rPr lang="it-IT" sz="2400" kern="1200" dirty="0" smtClean="0"/>
            <a:t>                              (and </a:t>
          </a:r>
          <a:r>
            <a:rPr lang="it-IT" sz="2400" kern="1200" dirty="0" err="1" smtClean="0"/>
            <a:t>Sub-Suppliers</a:t>
          </a:r>
          <a:r>
            <a:rPr lang="it-IT" sz="2400" kern="1200" dirty="0" smtClean="0"/>
            <a:t>)</a:t>
          </a:r>
          <a:endParaRPr lang="it-IT" sz="2400" kern="1200" dirty="0"/>
        </a:p>
      </dsp:txBody>
      <dsp:txXfrm>
        <a:off x="2523526" y="806"/>
        <a:ext cx="2453937" cy="1226968"/>
      </dsp:txXfrm>
    </dsp:sp>
    <dsp:sp modelId="{C60F2363-3AE6-46F1-A5DC-6EE8B8A29155}">
      <dsp:nvSpPr>
        <dsp:cNvPr id="0" name=""/>
        <dsp:cNvSpPr/>
      </dsp:nvSpPr>
      <dsp:spPr>
        <a:xfrm>
          <a:off x="4656846" y="1684527"/>
          <a:ext cx="2453937" cy="1226968"/>
        </a:xfrm>
        <a:prstGeom prst="roundRect">
          <a:avLst/>
        </a:prstGeom>
        <a:gradFill rotWithShape="0">
          <a:gsLst>
            <a:gs pos="0">
              <a:schemeClr val="accent4">
                <a:alpha val="90000"/>
                <a:hueOff val="0"/>
                <a:satOff val="0"/>
                <a:lumOff val="0"/>
                <a:alphaOff val="-10000"/>
                <a:shade val="51000"/>
                <a:satMod val="130000"/>
              </a:schemeClr>
            </a:gs>
            <a:gs pos="80000">
              <a:schemeClr val="accent4">
                <a:alpha val="90000"/>
                <a:hueOff val="0"/>
                <a:satOff val="0"/>
                <a:lumOff val="0"/>
                <a:alphaOff val="-10000"/>
                <a:shade val="93000"/>
                <a:satMod val="130000"/>
              </a:schemeClr>
            </a:gs>
            <a:gs pos="100000">
              <a:schemeClr val="accent4">
                <a:alpha val="90000"/>
                <a:hueOff val="0"/>
                <a:satOff val="0"/>
                <a:lumOff val="0"/>
                <a:alphaOff val="-1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it-IT" sz="2700" b="1" kern="1200" dirty="0" err="1" smtClean="0"/>
            <a:t>Producers</a:t>
          </a:r>
          <a:r>
            <a:rPr lang="it-IT" sz="2700" kern="1200" dirty="0" smtClean="0"/>
            <a:t>         (</a:t>
          </a:r>
          <a:r>
            <a:rPr lang="it-IT" sz="2700" kern="1200" dirty="0" err="1" smtClean="0"/>
            <a:t>Co-Suppliers</a:t>
          </a:r>
          <a:r>
            <a:rPr lang="it-IT" sz="2700" kern="1200" dirty="0" smtClean="0"/>
            <a:t>)</a:t>
          </a:r>
          <a:endParaRPr lang="it-IT" sz="2700" kern="1200" dirty="0"/>
        </a:p>
      </dsp:txBody>
      <dsp:txXfrm>
        <a:off x="4656846" y="1684527"/>
        <a:ext cx="2453937" cy="1226968"/>
      </dsp:txXfrm>
    </dsp:sp>
    <dsp:sp modelId="{B4D1B310-9FCC-428E-9030-EF8B34903B6B}">
      <dsp:nvSpPr>
        <dsp:cNvPr id="0" name=""/>
        <dsp:cNvSpPr/>
      </dsp:nvSpPr>
      <dsp:spPr>
        <a:xfrm>
          <a:off x="4152799" y="3783233"/>
          <a:ext cx="2453937" cy="1226968"/>
        </a:xfrm>
        <a:prstGeom prst="roundRect">
          <a:avLst/>
        </a:prstGeom>
        <a:gradFill rotWithShape="0">
          <a:gsLst>
            <a:gs pos="0">
              <a:schemeClr val="accent4">
                <a:alpha val="90000"/>
                <a:hueOff val="0"/>
                <a:satOff val="0"/>
                <a:lumOff val="0"/>
                <a:alphaOff val="-20000"/>
                <a:shade val="51000"/>
                <a:satMod val="130000"/>
              </a:schemeClr>
            </a:gs>
            <a:gs pos="80000">
              <a:schemeClr val="accent4">
                <a:alpha val="90000"/>
                <a:hueOff val="0"/>
                <a:satOff val="0"/>
                <a:lumOff val="0"/>
                <a:alphaOff val="-20000"/>
                <a:shade val="93000"/>
                <a:satMod val="130000"/>
              </a:schemeClr>
            </a:gs>
            <a:gs pos="100000">
              <a:schemeClr val="accent4">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it-IT" sz="2700" b="1" kern="1200" dirty="0" err="1" smtClean="0"/>
            <a:t>Clients</a:t>
          </a:r>
          <a:r>
            <a:rPr lang="it-IT" sz="2700" kern="1200" dirty="0" smtClean="0"/>
            <a:t>               (</a:t>
          </a:r>
          <a:r>
            <a:rPr lang="it-IT" sz="2700" kern="1200" dirty="0" err="1" smtClean="0"/>
            <a:t>Co-Producers</a:t>
          </a:r>
          <a:r>
            <a:rPr lang="it-IT" sz="2700" kern="1200" dirty="0" smtClean="0"/>
            <a:t>)</a:t>
          </a:r>
          <a:endParaRPr lang="it-IT" sz="2700" kern="1200" dirty="0"/>
        </a:p>
      </dsp:txBody>
      <dsp:txXfrm>
        <a:off x="4152799" y="3783233"/>
        <a:ext cx="2453937" cy="1226968"/>
      </dsp:txXfrm>
    </dsp:sp>
    <dsp:sp modelId="{8CDFA88C-DEA6-4B11-A499-7BD635014FE1}">
      <dsp:nvSpPr>
        <dsp:cNvPr id="0" name=""/>
        <dsp:cNvSpPr/>
      </dsp:nvSpPr>
      <dsp:spPr>
        <a:xfrm>
          <a:off x="949490" y="3810838"/>
          <a:ext cx="2453937" cy="1226968"/>
        </a:xfrm>
        <a:prstGeom prst="roundRect">
          <a:avLst/>
        </a:prstGeom>
        <a:gradFill rotWithShape="0">
          <a:gsLst>
            <a:gs pos="0">
              <a:schemeClr val="accent4">
                <a:alpha val="90000"/>
                <a:hueOff val="0"/>
                <a:satOff val="0"/>
                <a:lumOff val="0"/>
                <a:alphaOff val="-30000"/>
                <a:shade val="51000"/>
                <a:satMod val="130000"/>
              </a:schemeClr>
            </a:gs>
            <a:gs pos="80000">
              <a:schemeClr val="accent4">
                <a:alpha val="90000"/>
                <a:hueOff val="0"/>
                <a:satOff val="0"/>
                <a:lumOff val="0"/>
                <a:alphaOff val="-30000"/>
                <a:shade val="93000"/>
                <a:satMod val="130000"/>
              </a:schemeClr>
            </a:gs>
            <a:gs pos="100000">
              <a:schemeClr val="accent4">
                <a:alpha val="90000"/>
                <a:hueOff val="0"/>
                <a:satOff val="0"/>
                <a:lumOff val="0"/>
                <a:alphaOff val="-3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it-IT" sz="2700" b="1" kern="1200" dirty="0" err="1" smtClean="0"/>
            <a:t>Deliverers</a:t>
          </a:r>
          <a:r>
            <a:rPr lang="it-IT" sz="2700" kern="1200" dirty="0" smtClean="0"/>
            <a:t>        (</a:t>
          </a:r>
          <a:r>
            <a:rPr lang="it-IT" sz="2700" kern="1200" dirty="0" err="1" smtClean="0"/>
            <a:t>all</a:t>
          </a:r>
          <a:r>
            <a:rPr lang="it-IT" sz="2700" kern="1200" dirty="0" smtClean="0"/>
            <a:t> </a:t>
          </a:r>
          <a:r>
            <a:rPr lang="it-IT" sz="2700" kern="1200" dirty="0" err="1" smtClean="0"/>
            <a:t>kind</a:t>
          </a:r>
          <a:r>
            <a:rPr lang="it-IT" sz="2700" kern="1200" dirty="0" smtClean="0"/>
            <a:t>)</a:t>
          </a:r>
          <a:endParaRPr lang="it-IT" sz="2700" kern="1200" dirty="0"/>
        </a:p>
      </dsp:txBody>
      <dsp:txXfrm>
        <a:off x="949490" y="3810838"/>
        <a:ext cx="2453937" cy="1226968"/>
      </dsp:txXfrm>
    </dsp:sp>
    <dsp:sp modelId="{93A997EC-B4DC-47E3-AE5C-8D5A9DFF5185}">
      <dsp:nvSpPr>
        <dsp:cNvPr id="0" name=""/>
        <dsp:cNvSpPr/>
      </dsp:nvSpPr>
      <dsp:spPr>
        <a:xfrm>
          <a:off x="390206" y="1684527"/>
          <a:ext cx="2453937" cy="1226968"/>
        </a:xfrm>
        <a:prstGeom prst="roundRect">
          <a:avLst/>
        </a:prstGeom>
        <a:gradFill rotWithShape="0">
          <a:gsLst>
            <a:gs pos="0">
              <a:schemeClr val="accent4">
                <a:alpha val="90000"/>
                <a:hueOff val="0"/>
                <a:satOff val="0"/>
                <a:lumOff val="0"/>
                <a:alphaOff val="-40000"/>
                <a:shade val="51000"/>
                <a:satMod val="130000"/>
              </a:schemeClr>
            </a:gs>
            <a:gs pos="80000">
              <a:schemeClr val="accent4">
                <a:alpha val="90000"/>
                <a:hueOff val="0"/>
                <a:satOff val="0"/>
                <a:lumOff val="0"/>
                <a:alphaOff val="-40000"/>
                <a:shade val="93000"/>
                <a:satMod val="130000"/>
              </a:schemeClr>
            </a:gs>
            <a:gs pos="100000">
              <a:schemeClr val="accent4">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it-IT" sz="2700" b="1" kern="1200" dirty="0" err="1" smtClean="0"/>
            <a:t>Customers</a:t>
          </a:r>
          <a:r>
            <a:rPr lang="it-IT" sz="2700" kern="1200" dirty="0" smtClean="0"/>
            <a:t> (</a:t>
          </a:r>
          <a:r>
            <a:rPr lang="it-IT" sz="2700" kern="1200" dirty="0" err="1" smtClean="0"/>
            <a:t>Prosumers</a:t>
          </a:r>
          <a:r>
            <a:rPr lang="it-IT" sz="2700" kern="1200" dirty="0" smtClean="0"/>
            <a:t>)</a:t>
          </a:r>
          <a:endParaRPr lang="it-IT" sz="2700" kern="1200" dirty="0"/>
        </a:p>
      </dsp:txBody>
      <dsp:txXfrm>
        <a:off x="390206" y="1684527"/>
        <a:ext cx="2453937" cy="1226968"/>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it-IT"/>
          </a:p>
        </p:txBody>
      </p:sp>
      <p:sp>
        <p:nvSpPr>
          <p:cNvPr id="3" name="Segnaposto data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E17F37B7-68AD-44C9-9FCC-0464EF7CE5BC}" type="datetimeFigureOut">
              <a:rPr lang="it-IT" smtClean="0"/>
              <a:pPr/>
              <a:t>22/02/2013</a:t>
            </a:fld>
            <a:endParaRPr lang="it-IT"/>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it-IT"/>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it-IT"/>
          </a:p>
        </p:txBody>
      </p:sp>
      <p:sp>
        <p:nvSpPr>
          <p:cNvPr id="7" name="Segnaposto numero diapositiva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E9F113A0-75B7-44A0-AB83-75281E5A6F4A}"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E9F113A0-75B7-44A0-AB83-75281E5A6F4A}" type="slidenum">
              <a:rPr lang="it-IT" smtClean="0"/>
              <a:pPr/>
              <a:t>1</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85347" name="Segnaposto note 2"/>
          <p:cNvSpPr>
            <a:spLocks noGrp="1"/>
          </p:cNvSpPr>
          <p:nvPr>
            <p:ph type="body" idx="1"/>
          </p:nvPr>
        </p:nvSpPr>
        <p:spPr bwMode="auto">
          <a:noFill/>
        </p:spPr>
        <p:txBody>
          <a:bodyPr wrap="square" numCol="1" anchor="t" anchorCtr="0" compatLnSpc="1">
            <a:prstTxWarp prst="textNoShape">
              <a:avLst/>
            </a:prstTxWarp>
          </a:bodyPr>
          <a:lstStyle/>
          <a:p>
            <a:pPr algn="just" eaLnBrk="1" hangingPunct="1">
              <a:spcBef>
                <a:spcPct val="0"/>
              </a:spcBef>
            </a:pPr>
            <a:r>
              <a:rPr lang="en-GB" smtClean="0"/>
              <a:t>The introduction of Service Value Network lead to new interpretation of participants’ role inside supply framework through service. As a result, service providers will only receive any benefit when consumers are satisfied and delighted enough since “the purpose of every business is to create a customer” (Drucker, 1993). In this model the service provider is the focal actor in the service value network. In some industries, the service provider is merely an aggregator of multiple products and services and it provides these in a bundled and integrated fashion to the consumer. In other cases, it is an enabler to other service providers (Ramirez, 1999). Service providers should therefore ensure that products and services they provide delight and satisfy their consumers, managing both B2B and B2C relationships, anticipate consumer needs, and address environmental changes and consumer demands.</a:t>
            </a:r>
            <a:endParaRPr lang="it-IT" smtClean="0"/>
          </a:p>
          <a:p>
            <a:pPr eaLnBrk="1" hangingPunct="1">
              <a:spcBef>
                <a:spcPct val="0"/>
              </a:spcBef>
            </a:pPr>
            <a:r>
              <a:rPr lang="en-US" smtClean="0"/>
              <a:t> </a:t>
            </a:r>
            <a:endParaRPr lang="it-IT" smtClean="0"/>
          </a:p>
          <a:p>
            <a:pPr algn="just" eaLnBrk="1" hangingPunct="1">
              <a:spcBef>
                <a:spcPct val="0"/>
              </a:spcBef>
            </a:pPr>
            <a:endParaRPr lang="it-IT" smtClean="0"/>
          </a:p>
        </p:txBody>
      </p:sp>
      <p:sp>
        <p:nvSpPr>
          <p:cNvPr id="212996"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94350F-953F-44C3-BC22-FF89BFBBF9F8}" type="slidenum">
              <a:rPr lang="it-IT" smtClean="0"/>
              <a:pPr fontAlgn="base">
                <a:spcBef>
                  <a:spcPct val="0"/>
                </a:spcBef>
                <a:spcAft>
                  <a:spcPct val="0"/>
                </a:spcAft>
                <a:defRPr/>
              </a:pPr>
              <a:t>10</a:t>
            </a:fld>
            <a:endParaRPr lang="it-IT"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8637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The shift toward a network approach (and also to the services ecosystem) also changes the concept of value creation. While early research focused on value created at the relational level, value for consumers is now created at the network level, in which each actor contributes incremental value to the overall offering.</a:t>
            </a:r>
            <a:endParaRPr lang="it-IT" smtClean="0"/>
          </a:p>
          <a:p>
            <a:pPr eaLnBrk="1" hangingPunct="1">
              <a:spcBef>
                <a:spcPct val="0"/>
              </a:spcBef>
            </a:pPr>
            <a:r>
              <a:rPr lang="en-US" smtClean="0"/>
              <a:t>The conceptualization of the value chain within a service value network, as mentioned above, then infers that competitive advantage may be related not only on individuals’ actors capacities, but also on every actors ability to reconfigure its own service systems, in accordance with its own competitive strategies and to the other actors of the value constellation in a co-competition logics</a:t>
            </a:r>
            <a:endParaRPr lang="it-IT" smtClean="0"/>
          </a:p>
        </p:txBody>
      </p:sp>
      <p:sp>
        <p:nvSpPr>
          <p:cNvPr id="214020"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3A9D66E-639A-417A-B3EC-ACE03585DD0A}" type="slidenum">
              <a:rPr lang="it-IT" smtClean="0"/>
              <a:pPr fontAlgn="base">
                <a:spcBef>
                  <a:spcPct val="0"/>
                </a:spcBef>
                <a:spcAft>
                  <a:spcPct val="0"/>
                </a:spcAft>
                <a:defRPr/>
              </a:pPr>
              <a:t>11</a:t>
            </a:fld>
            <a:endParaRPr lang="it-IT"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E9F113A0-75B7-44A0-AB83-75281E5A6F4A}" type="slidenum">
              <a:rPr lang="it-IT" smtClean="0"/>
              <a:pPr/>
              <a:t>12</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78179" name="Segnaposto note 2"/>
          <p:cNvSpPr>
            <a:spLocks noGrp="1"/>
          </p:cNvSpPr>
          <p:nvPr>
            <p:ph type="body" idx="1"/>
          </p:nvPr>
        </p:nvSpPr>
        <p:spPr bwMode="auto">
          <a:noFill/>
        </p:spPr>
        <p:txBody>
          <a:bodyPr wrap="square" numCol="1" anchor="t" anchorCtr="0" compatLnSpc="1">
            <a:prstTxWarp prst="textNoShape">
              <a:avLst/>
            </a:prstTxWarp>
          </a:bodyPr>
          <a:lstStyle/>
          <a:p>
            <a:pPr algn="just" eaLnBrk="1" hangingPunct="1">
              <a:spcBef>
                <a:spcPct val="0"/>
              </a:spcBef>
            </a:pPr>
            <a:r>
              <a:rPr lang="en-GB" b="1" smtClean="0"/>
              <a:t>We know that many recent theories attempt to define value co-creation process. </a:t>
            </a:r>
          </a:p>
          <a:p>
            <a:pPr algn="just" eaLnBrk="1" hangingPunct="1">
              <a:spcBef>
                <a:spcPct val="0"/>
              </a:spcBef>
            </a:pPr>
            <a:r>
              <a:rPr lang="en-GB" b="1" smtClean="0"/>
              <a:t>Now we only consider this element as a business competitive dimensions influencing firm behaviour and system strategies.</a:t>
            </a:r>
          </a:p>
          <a:p>
            <a:pPr algn="just" eaLnBrk="1" hangingPunct="1">
              <a:spcBef>
                <a:spcPct val="0"/>
              </a:spcBef>
            </a:pPr>
            <a:endParaRPr lang="en-GB" smtClean="0"/>
          </a:p>
          <a:p>
            <a:pPr algn="just" eaLnBrk="1" hangingPunct="1">
              <a:spcBef>
                <a:spcPct val="0"/>
              </a:spcBef>
            </a:pPr>
            <a:r>
              <a:rPr lang="en-GB" smtClean="0"/>
              <a:t>The focus of value creation has to be both internal (through services and product quality improvement strategies, efficacy and efficiency improvements) and external (a function of collaborative relationships with other actors looking for virtual structural growth in terms of capacities, knowledge, technical opportunities). </a:t>
            </a:r>
          </a:p>
        </p:txBody>
      </p:sp>
      <p:sp>
        <p:nvSpPr>
          <p:cNvPr id="178180"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1AD5FD5-18BE-4A93-A11C-804726D1B4DD}" type="slidenum">
              <a:rPr lang="it-IT" smtClean="0">
                <a:latin typeface="Arial" charset="0"/>
                <a:cs typeface="Arial" charset="0"/>
              </a:rPr>
              <a:pPr fontAlgn="base">
                <a:spcBef>
                  <a:spcPct val="0"/>
                </a:spcBef>
                <a:spcAft>
                  <a:spcPct val="0"/>
                </a:spcAft>
              </a:pPr>
              <a:t>2</a:t>
            </a:fld>
            <a:endParaRPr lang="it-IT"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7920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b="1" smtClean="0"/>
              <a:t>The different weight performed in the two models is not related to the number of the considered elements, but instead upon the contribute to competitiveness displayed by the elements.</a:t>
            </a:r>
          </a:p>
          <a:p>
            <a:pPr eaLnBrk="1" hangingPunct="1">
              <a:spcBef>
                <a:spcPct val="0"/>
              </a:spcBef>
            </a:pPr>
            <a:endParaRPr lang="en-GB" smtClean="0"/>
          </a:p>
          <a:p>
            <a:pPr eaLnBrk="1" hangingPunct="1">
              <a:spcBef>
                <a:spcPct val="0"/>
              </a:spcBef>
            </a:pPr>
            <a:r>
              <a:rPr lang="en-GB" smtClean="0"/>
              <a:t>The following figure represents the perceived and interpreted differences among observers, customers and stakeholders in the process of creating value, analysed from the new perspective of co-creation. Compared to the static elements considered in “production” processes, it is clear that the greater weight is attributable to core elements of value co-creation defined by SDL. Looking at the question of competitive advantage, we can observe that perspective changes in a service age lead to improved value (real and perceived) by introducing new fundamentals, considered more relevant in generating processes and more adherent to actual competitive context </a:t>
            </a:r>
          </a:p>
          <a:p>
            <a:pPr eaLnBrk="1" hangingPunct="1">
              <a:spcBef>
                <a:spcPct val="0"/>
              </a:spcBef>
            </a:pPr>
            <a:endParaRPr lang="en-GB" smtClean="0"/>
          </a:p>
          <a:p>
            <a:pPr eaLnBrk="1" hangingPunct="1">
              <a:spcBef>
                <a:spcPct val="0"/>
              </a:spcBef>
            </a:pPr>
            <a:r>
              <a:rPr lang="en-GB" smtClean="0">
                <a:latin typeface="Times New Roman" pitchFamily="18" charset="0"/>
                <a:ea typeface="Times New Roman" pitchFamily="18" charset="0"/>
                <a:cs typeface="Arial" charset="0"/>
              </a:rPr>
              <a:t>In other words, this could be intended to generate satisfaction around diffuse value for the involved parties, through reciprocal comparative appreciation regarding services, and through systemic consonance and competitiveness .</a:t>
            </a:r>
            <a:endParaRPr lang="it-IT" smtClean="0">
              <a:latin typeface="Arial" charset="0"/>
              <a:cs typeface="Arial" charset="0"/>
            </a:endParaRPr>
          </a:p>
          <a:p>
            <a:pPr eaLnBrk="1" hangingPunct="1">
              <a:spcBef>
                <a:spcPct val="0"/>
              </a:spcBef>
            </a:pPr>
            <a:endParaRPr lang="it-IT" smtClean="0"/>
          </a:p>
        </p:txBody>
      </p:sp>
      <p:sp>
        <p:nvSpPr>
          <p:cNvPr id="179204"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E117D5-53F8-4A30-8027-D6D5D17D97F8}" type="slidenum">
              <a:rPr lang="it-IT" smtClean="0">
                <a:latin typeface="Arial" charset="0"/>
                <a:cs typeface="Arial" charset="0"/>
              </a:rPr>
              <a:pPr fontAlgn="base">
                <a:spcBef>
                  <a:spcPct val="0"/>
                </a:spcBef>
                <a:spcAft>
                  <a:spcPct val="0"/>
                </a:spcAft>
              </a:pPr>
              <a:t>3</a:t>
            </a:fld>
            <a:endParaRPr lang="it-IT"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8022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In other words, this could be intended to generate satisfaction around diffuse value for the involved parties, through reciprocal comparative appreciation regarding services, and through systemic consonance and competitiveness.</a:t>
            </a:r>
            <a:r>
              <a:rPr lang="en-US" smtClean="0"/>
              <a:t> Therefore, value is not simply created with productions processes and then reflected in the market price (value in exchange); rather, it derives from a value co-creation process.</a:t>
            </a:r>
            <a:endParaRPr lang="it-IT" smtClean="0"/>
          </a:p>
          <a:p>
            <a:pPr eaLnBrk="1" hangingPunct="1">
              <a:spcBef>
                <a:spcPct val="0"/>
              </a:spcBef>
            </a:pPr>
            <a:endParaRPr lang="it-IT" smtClean="0"/>
          </a:p>
        </p:txBody>
      </p:sp>
      <p:sp>
        <p:nvSpPr>
          <p:cNvPr id="18022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EB109CA-81CF-4959-94DC-A031F1D6C7D9}" type="slidenum">
              <a:rPr lang="it-IT" smtClean="0">
                <a:latin typeface="Arial" charset="0"/>
                <a:cs typeface="Arial" charset="0"/>
              </a:rPr>
              <a:pPr fontAlgn="base">
                <a:spcBef>
                  <a:spcPct val="0"/>
                </a:spcBef>
                <a:spcAft>
                  <a:spcPct val="0"/>
                </a:spcAft>
              </a:pPr>
              <a:t>4</a:t>
            </a:fld>
            <a:endParaRPr lang="it-IT" smtClean="0">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8125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it-IT" smtClean="0"/>
              <a:t>?</a:t>
            </a:r>
          </a:p>
        </p:txBody>
      </p:sp>
      <p:sp>
        <p:nvSpPr>
          <p:cNvPr id="18125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6C6708F-17D2-422D-A8B5-D492B62407D8}" type="slidenum">
              <a:rPr lang="it-IT" smtClean="0">
                <a:latin typeface="Arial" charset="0"/>
                <a:cs typeface="Arial" charset="0"/>
              </a:rPr>
              <a:pPr fontAlgn="base">
                <a:spcBef>
                  <a:spcPct val="0"/>
                </a:spcBef>
                <a:spcAft>
                  <a:spcPct val="0"/>
                </a:spcAft>
              </a:pPr>
              <a:t>5</a:t>
            </a:fld>
            <a:endParaRPr lang="it-IT" smtClean="0">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3011" name="Segnaposto note 2"/>
          <p:cNvSpPr>
            <a:spLocks noGrp="1"/>
          </p:cNvSpPr>
          <p:nvPr>
            <p:ph type="body" idx="1"/>
          </p:nvPr>
        </p:nvSpPr>
        <p:spPr bwMode="auto"/>
        <p:txBody>
          <a:bodyPr wrap="square" numCol="1" anchor="t" anchorCtr="0" compatLnSpc="1">
            <a:prstTxWarp prst="textNoShape">
              <a:avLst/>
            </a:prstTxWarp>
          </a:bodyPr>
          <a:lstStyle/>
          <a:p>
            <a:pPr>
              <a:defRPr/>
            </a:pPr>
            <a:r>
              <a:rPr lang="en-US" dirty="0" smtClean="0"/>
              <a:t>According to Service Dominant Logic and Service Science, emerging service systems studies show how and to what extent, any specific system can be “interpreted” above all, as respecting service logics. However, new reflections on value creation models in Service Systems, illustrate that their form or nature do not depend wholly on contributions from interest groups (such as participants) in value generation processes but highlight on the contrary, improved interaction in the relational dynamics of system elements</a:t>
            </a:r>
            <a:r>
              <a:rPr lang="en-GB" dirty="0" smtClean="0"/>
              <a:t> and the relevance of resource allocation and collaborative advantages, not to mention the importance of alliances, roles, rules and cooperative strategies.</a:t>
            </a:r>
            <a:endParaRPr lang="it-IT" dirty="0" smtClean="0"/>
          </a:p>
          <a:p>
            <a:pPr>
              <a:defRPr/>
            </a:pPr>
            <a:r>
              <a:rPr lang="en-US" i="1" cap="small" dirty="0" err="1" smtClean="0"/>
              <a:t>vSa</a:t>
            </a:r>
            <a:r>
              <a:rPr lang="en-US" dirty="0" smtClean="0"/>
              <a:t> underlines the systemic nature of value creation processes; the firm as an isolated entity totals little value taking into account it is a part of the value creation processes jointly and contextually with its specific interlocutors. It follows that value has to be considered in its dynamic capacity as well as in its multidimensional  (economic, social, competitive) form. The implication is a process of knowledge governance which takes into account the weight of  and effective role played by each interested party with the firm. In terms of context, the governing body selects the entities by virtue of which and due to their effective relevance, it qualifies as a potential participant in the dynamics of value creation. In other words, as  co-creators co-responsible for satisfying mutual needs and expectations. </a:t>
            </a:r>
            <a:endParaRPr lang="it-IT" dirty="0" smtClean="0"/>
          </a:p>
        </p:txBody>
      </p:sp>
      <p:sp>
        <p:nvSpPr>
          <p:cNvPr id="190468"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A4D5334-D5D1-4420-86C4-F7FFE55EB95B}" type="slidenum">
              <a:rPr lang="it-IT" smtClean="0"/>
              <a:pPr fontAlgn="base">
                <a:spcBef>
                  <a:spcPct val="0"/>
                </a:spcBef>
                <a:spcAft>
                  <a:spcPct val="0"/>
                </a:spcAft>
                <a:defRPr/>
              </a:pPr>
              <a:t>6</a:t>
            </a:fld>
            <a:endParaRPr lang="it-I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8227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b="1" smtClean="0"/>
              <a:t>The focus on services stresses the limitations of traditional sequential and transactional models of relationships between businesses in supply chains</a:t>
            </a:r>
            <a:r>
              <a:rPr lang="en-GB" smtClean="0"/>
              <a:t>. Constellation and parallel/iterative models have been introduced, as well as service system models, which are able to valorise the current multiple actors’ roles in value creation. </a:t>
            </a:r>
            <a:r>
              <a:rPr lang="en-GB" b="1" smtClean="0"/>
              <a:t>Now, there is not a transfer of products to the final consumer</a:t>
            </a:r>
            <a:r>
              <a:rPr lang="en-GB" smtClean="0"/>
              <a:t>, as suggested by traditional supply chain models; instead, </a:t>
            </a:r>
            <a:r>
              <a:rPr lang="en-GB" b="1" smtClean="0"/>
              <a:t>clients directly participate in production processes with a consumption experience</a:t>
            </a:r>
            <a:r>
              <a:rPr lang="en-GB" smtClean="0"/>
              <a:t>. In this way, clients can assure that their requirements are met and actively produce the premise of their needs that are being satisfied </a:t>
            </a:r>
            <a:r>
              <a:rPr lang="en-GB" b="1" smtClean="0"/>
              <a:t>within a hypothetical virtuous cycle in which every actor (considered as </a:t>
            </a:r>
            <a:r>
              <a:rPr lang="en-GB" b="1" i="1" smtClean="0"/>
              <a:t>participant</a:t>
            </a:r>
            <a:r>
              <a:rPr lang="en-GB" b="1" smtClean="0"/>
              <a:t> </a:t>
            </a:r>
            <a:r>
              <a:rPr lang="en-GB" smtClean="0"/>
              <a:t>– Alter, 2008) </a:t>
            </a:r>
            <a:r>
              <a:rPr lang="en-GB" b="1" smtClean="0"/>
              <a:t>contributes to the offer valorisation inside a so called </a:t>
            </a:r>
            <a:r>
              <a:rPr lang="en-GB" b="1" i="1" smtClean="0"/>
              <a:t>service value network</a:t>
            </a:r>
            <a:r>
              <a:rPr lang="en-GB" b="1" smtClean="0"/>
              <a:t> </a:t>
            </a:r>
            <a:r>
              <a:rPr lang="en-GB" smtClean="0"/>
              <a:t>(Allee, 2000). </a:t>
            </a:r>
          </a:p>
          <a:p>
            <a:pPr eaLnBrk="1" hangingPunct="1">
              <a:spcBef>
                <a:spcPct val="0"/>
              </a:spcBef>
            </a:pPr>
            <a:endParaRPr lang="en-GB" b="1" smtClean="0"/>
          </a:p>
          <a:p>
            <a:pPr eaLnBrk="1" hangingPunct="1">
              <a:spcBef>
                <a:spcPct val="0"/>
              </a:spcBef>
            </a:pPr>
            <a:r>
              <a:rPr lang="en-GB" b="1" smtClean="0"/>
              <a:t>So,</a:t>
            </a:r>
            <a:r>
              <a:rPr lang="en-GB" smtClean="0"/>
              <a:t> the conceptualisation of the value chain within a service value network infers that</a:t>
            </a:r>
            <a:r>
              <a:rPr lang="en-GB" b="1" smtClean="0"/>
              <a:t> competitive advantages may be related not only to individual actors’ capacities, but also to </a:t>
            </a:r>
            <a:r>
              <a:rPr lang="en-GB" smtClean="0"/>
              <a:t>every actor’s </a:t>
            </a:r>
            <a:r>
              <a:rPr lang="en-GB" b="1" smtClean="0"/>
              <a:t>ability to reconfigure its own service systems in accordance with i</a:t>
            </a:r>
            <a:r>
              <a:rPr lang="en-GB" smtClean="0"/>
              <a:t>ts own competitive strategies and with the other actors of the value constellation in</a:t>
            </a:r>
            <a:r>
              <a:rPr lang="en-GB" b="1" smtClean="0"/>
              <a:t> a co-competition logic</a:t>
            </a:r>
            <a:r>
              <a:rPr lang="en-GB" smtClean="0"/>
              <a:t>. </a:t>
            </a:r>
          </a:p>
          <a:p>
            <a:pPr eaLnBrk="1" hangingPunct="1">
              <a:spcBef>
                <a:spcPct val="0"/>
              </a:spcBef>
            </a:pPr>
            <a:r>
              <a:rPr lang="en-GB" smtClean="0"/>
              <a:t>every actor to the benefit of the whole, which, in turn, results in the empowerment of every participant to the system. </a:t>
            </a:r>
          </a:p>
          <a:p>
            <a:pPr eaLnBrk="1" hangingPunct="1">
              <a:spcBef>
                <a:spcPct val="0"/>
              </a:spcBef>
            </a:pPr>
            <a:r>
              <a:rPr lang="en-GB" b="1" smtClean="0"/>
              <a:t>Thus, there is not a linear way for value contributions, but we must consider a reticular system for simultaneous contributions deriving from all involved actors.</a:t>
            </a:r>
          </a:p>
          <a:p>
            <a:pPr eaLnBrk="1" hangingPunct="1">
              <a:spcBef>
                <a:spcPct val="0"/>
              </a:spcBef>
            </a:pPr>
            <a:endParaRPr lang="en-GB" b="1" smtClean="0"/>
          </a:p>
          <a:p>
            <a:pPr eaLnBrk="1" hangingPunct="1">
              <a:spcBef>
                <a:spcPct val="0"/>
              </a:spcBef>
            </a:pPr>
            <a:r>
              <a:rPr lang="en-GB" b="1" smtClean="0"/>
              <a:t>The supply chain today, therefore, is </a:t>
            </a:r>
            <a:r>
              <a:rPr lang="en-GB" smtClean="0"/>
              <a:t>really a service value chain, </a:t>
            </a:r>
            <a:r>
              <a:rPr lang="en-GB" b="1" smtClean="0"/>
              <a:t>centred around a service culture </a:t>
            </a:r>
            <a:r>
              <a:rPr lang="en-GB" smtClean="0"/>
              <a:t>and orientation</a:t>
            </a:r>
            <a:r>
              <a:rPr lang="en-GB" b="1" smtClean="0"/>
              <a:t>, rooted in co-creation logic, based on networks more than chains</a:t>
            </a:r>
            <a:r>
              <a:rPr lang="en-GB" smtClean="0"/>
              <a:t>, and fully coherent with a system culture aligning the interests, capacities and needs of </a:t>
            </a:r>
            <a:r>
              <a:rPr lang="en-GB" b="1" smtClean="0"/>
              <a:t>Then we now can see an enrichment of the previous models, in which we can find the advances helpful to understand nowadays competitiveness and its changes.</a:t>
            </a:r>
          </a:p>
          <a:p>
            <a:pPr eaLnBrk="1" hangingPunct="1">
              <a:spcBef>
                <a:spcPct val="0"/>
              </a:spcBef>
            </a:pPr>
            <a:endParaRPr lang="en-GB" smtClean="0"/>
          </a:p>
          <a:p>
            <a:pPr eaLnBrk="1" hangingPunct="1">
              <a:spcBef>
                <a:spcPct val="0"/>
              </a:spcBef>
            </a:pPr>
            <a:r>
              <a:rPr lang="en-GB" smtClean="0"/>
              <a:t>The inclusion of service concepts within the service value chain framework leads to characterisations of service systems (Alter, 2008). </a:t>
            </a:r>
            <a:r>
              <a:rPr lang="en-US" smtClean="0"/>
              <a:t>In the past, according to the G-D logic paradigm (in which the goods were traditionally understood to be dominant in strategic production), the use of the necessary resources to create value was confined in terms of the value chain (Porter, 1985), while information and know-how were exchanged with the product; this model worked well.</a:t>
            </a:r>
            <a:endParaRPr lang="it-IT" smtClean="0"/>
          </a:p>
        </p:txBody>
      </p:sp>
      <p:sp>
        <p:nvSpPr>
          <p:cNvPr id="182276"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D713A86-E1E1-4479-9A91-7DF8EDED9602}" type="slidenum">
              <a:rPr lang="it-IT" smtClean="0">
                <a:latin typeface="Arial" charset="0"/>
                <a:cs typeface="Arial" charset="0"/>
              </a:rPr>
              <a:pPr fontAlgn="base">
                <a:spcBef>
                  <a:spcPct val="0"/>
                </a:spcBef>
                <a:spcAft>
                  <a:spcPct val="0"/>
                </a:spcAft>
              </a:pPr>
              <a:t>7</a:t>
            </a:fld>
            <a:endParaRPr lang="it-IT" smtClean="0">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 name="Segnaposto note 2"/>
          <p:cNvSpPr>
            <a:spLocks noGrp="1"/>
          </p:cNvSpPr>
          <p:nvPr>
            <p:ph type="body" idx="1"/>
          </p:nvPr>
        </p:nvSpPr>
        <p:spPr/>
        <p:txBody>
          <a:bodyPr>
            <a:normAutofit/>
          </a:bodyPr>
          <a:lstStyle/>
          <a:p>
            <a:pPr algn="just">
              <a:defRPr/>
            </a:pPr>
            <a:r>
              <a:rPr lang="en-US" dirty="0" smtClean="0"/>
              <a:t>The Service Provision (</a:t>
            </a:r>
            <a:r>
              <a:rPr lang="en-US" i="1" dirty="0" smtClean="0"/>
              <a:t>value</a:t>
            </a:r>
            <a:r>
              <a:rPr lang="en-US" dirty="0" smtClean="0"/>
              <a:t>) Chain framework augments the work system framework by introducing activities and responsibilities that are associated with services (Alter, 2008). The service value chain can outline service-related activities and responsibilities of service providers, producers, delivers (on negotiated commitments), clients and customers (individuals, groups, communities or organizations). These activities may occur before, while, and after a specific service at any level of agreement (tacit or explicit). </a:t>
            </a:r>
            <a:r>
              <a:rPr lang="en-GB" dirty="0" smtClean="0"/>
              <a:t>“The new value chains also include all the information that flows within a company and between a company and its suppliers, its distributors, and its existing or potential customers. Supplier relationships, brand identity, process coordination, customer loyalty, employee loyalty, and switching costs all depend on various kinds of information” (Evans, </a:t>
            </a:r>
            <a:r>
              <a:rPr lang="en-GB" dirty="0" err="1" smtClean="0"/>
              <a:t>Wurster</a:t>
            </a:r>
            <a:r>
              <a:rPr lang="en-GB" dirty="0" smtClean="0"/>
              <a:t>, 1997). </a:t>
            </a:r>
            <a:endParaRPr lang="it-IT" dirty="0"/>
          </a:p>
        </p:txBody>
      </p:sp>
      <p:sp>
        <p:nvSpPr>
          <p:cNvPr id="210948"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F8C311C-5846-4353-B167-52D5CCA5F5C1}" type="slidenum">
              <a:rPr lang="it-IT" smtClean="0"/>
              <a:pPr fontAlgn="base">
                <a:spcBef>
                  <a:spcPct val="0"/>
                </a:spcBef>
                <a:spcAft>
                  <a:spcPct val="0"/>
                </a:spcAft>
                <a:defRPr/>
              </a:pPr>
              <a:t>8</a:t>
            </a:fld>
            <a:endParaRPr lang="it-IT"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8432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Therefore, under service logics, customers really provide a significant “plus” for production (co-creation) and therefore they may well be intended as fundamental for competitive and sustainable advantage achievement (Woodruff, 1997). Consequentially firms have only the opportunity to make their own proposition for market value (</a:t>
            </a:r>
            <a:r>
              <a:rPr lang="en-GB" i="1" smtClean="0"/>
              <a:t>value proposition</a:t>
            </a:r>
            <a:r>
              <a:rPr lang="en-GB" smtClean="0"/>
              <a:t>, Vargo, Lusch, 2006) and then the value is not created inside a mere production process reflected in the market sale price (</a:t>
            </a:r>
            <a:r>
              <a:rPr lang="en-GB" i="1" smtClean="0"/>
              <a:t>value in exchange</a:t>
            </a:r>
            <a:r>
              <a:rPr lang="en-GB" smtClean="0"/>
              <a:t>). In light of this view the firm is fundamentally a value facilitator, but during interactions with its customers. the firm may in addition become a co-creator of value (Grönroos, 2008). The application of the resources generates an experience for the involved actors in terms of benefits, feedback, knowledge, and emotions (</a:t>
            </a:r>
            <a:r>
              <a:rPr lang="en-GB" i="1" smtClean="0"/>
              <a:t>value-in-experience</a:t>
            </a:r>
            <a:r>
              <a:rPr lang="en-GB" smtClean="0"/>
              <a:t>, Vargo, Maglio, Archpr Akaka, 2008). The only match between business capacities and customers needs is therefore guided by on-going relations, able to generate durable loyalty and competitive advantage (Cantone, 1996; Lusch, Vargo, O'Brien, 2007).</a:t>
            </a:r>
            <a:endParaRPr lang="it-IT" smtClean="0"/>
          </a:p>
          <a:p>
            <a:pPr eaLnBrk="1" hangingPunct="1">
              <a:spcBef>
                <a:spcPct val="0"/>
              </a:spcBef>
            </a:pPr>
            <a:r>
              <a:rPr lang="en-GB" smtClean="0"/>
              <a:t>Normann and Ramirez (1993, pp. 65–66) argue that value creation should not be considered in terms of the “outdated” value-added notion, “grounded in the assumptions and models of an industrial economy,” but in terms of the value created through “coproduction with suppliers, business partners, allies, and customers.”</a:t>
            </a:r>
            <a:endParaRPr lang="it-IT" smtClean="0"/>
          </a:p>
        </p:txBody>
      </p:sp>
      <p:sp>
        <p:nvSpPr>
          <p:cNvPr id="211972"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D89FC74-ACE7-4742-9120-506CFEF89C22}" type="slidenum">
              <a:rPr lang="it-IT" smtClean="0"/>
              <a:pPr fontAlgn="base">
                <a:spcBef>
                  <a:spcPct val="0"/>
                </a:spcBef>
                <a:spcAft>
                  <a:spcPct val="0"/>
                </a:spcAft>
                <a:defRPr/>
              </a:pPr>
              <a:t>9</a:t>
            </a:fld>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
        <p:nvSpPr>
          <p:cNvPr id="7" name="CasellaDiTesto 6"/>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
        <p:nvSpPr>
          <p:cNvPr id="7" name="CasellaDiTesto 6"/>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jpeg"/><Relationship Id="rId7" Type="http://schemas.openxmlformats.org/officeDocument/2006/relationships/hyperlink" Target="http://www.google.it/imgres?imgurl=http://www.logotypes101.com/files/807/3cbe1bd9703d496ba4988a4ae9a13308/lrg_ZARA.gif&amp;imgrefurl=http://www.logotypes101.com/free_vector_logo/81473/ZARA.aspx&amp;usg=__uZeKO9x8tQ5WfFsEZq_sNziH9aM=&amp;h=300&amp;w=300&amp;sz=3&amp;hl=it&amp;start=4&amp;zoom=1&amp;tbnid=bQVxwJ_D3xxdGM:&amp;tbnh=116&amp;tbnw=116&amp;ei=nJc_T4HPO47S4QTry8XBCA&amp;prev=/search?q=logo+zara&amp;hl=it&amp;gbv=2&amp;tbm=isch&amp;itbs=1"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rot="20861221">
            <a:off x="749540" y="526130"/>
            <a:ext cx="2844763" cy="2646878"/>
          </a:xfrm>
          <a:prstGeom prst="rect">
            <a:avLst/>
          </a:prstGeom>
          <a:noFill/>
          <a:ln w="9525">
            <a:noFill/>
            <a:miter lim="800000"/>
            <a:headEnd/>
            <a:tailEnd/>
          </a:ln>
          <a:effectLst/>
        </p:spPr>
        <p:txBody>
          <a:bodyPr wrap="square" anchor="ctr">
            <a:spAutoFit/>
          </a:bodyPr>
          <a:lstStyle/>
          <a:p>
            <a:pPr fontAlgn="auto">
              <a:spcBef>
                <a:spcPts val="0"/>
              </a:spcBef>
              <a:spcAft>
                <a:spcPts val="0"/>
              </a:spcAft>
              <a:tabLst>
                <a:tab pos="3060700" algn="ctr"/>
                <a:tab pos="6119813" algn="r"/>
              </a:tabLst>
              <a:defRPr/>
            </a:pPr>
            <a:r>
              <a:rPr lang="it-IT" sz="16600" b="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3</a:t>
            </a:r>
            <a:r>
              <a:rPr lang="it-IT" sz="11500" b="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b</a:t>
            </a:r>
            <a:r>
              <a:rPr lang="it-IT" sz="16600" b="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a:t>
            </a:r>
            <a:endParaRPr lang="it-IT" sz="66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endParaRPr>
          </a:p>
        </p:txBody>
      </p:sp>
      <p:sp>
        <p:nvSpPr>
          <p:cNvPr id="7" name="Rectangle 1"/>
          <p:cNvSpPr>
            <a:spLocks noChangeArrowheads="1"/>
          </p:cNvSpPr>
          <p:nvPr/>
        </p:nvSpPr>
        <p:spPr bwMode="auto">
          <a:xfrm>
            <a:off x="928688" y="3143250"/>
            <a:ext cx="8072437" cy="1200150"/>
          </a:xfrm>
          <a:prstGeom prst="rect">
            <a:avLst/>
          </a:prstGeom>
          <a:noFill/>
          <a:ln w="9525">
            <a:noFill/>
            <a:miter lim="800000"/>
            <a:headEnd/>
            <a:tailEnd/>
          </a:ln>
          <a:effectLst/>
        </p:spPr>
        <p:txBody>
          <a:bodyPr anchor="ctr">
            <a:spAutoFit/>
          </a:bodyPr>
          <a:lstStyle/>
          <a:p>
            <a:pPr fontAlgn="auto">
              <a:spcBef>
                <a:spcPts val="0"/>
              </a:spcBef>
              <a:spcAft>
                <a:spcPts val="0"/>
              </a:spcAft>
              <a:tabLst>
                <a:tab pos="3060700" algn="ctr"/>
                <a:tab pos="6119813" algn="r"/>
              </a:tabLst>
              <a:defRPr/>
            </a:pPr>
            <a:r>
              <a:rPr lang="en-US" sz="3600" b="1" dirty="0">
                <a:solidFill>
                  <a:schemeClr val="bg1">
                    <a:lumMod val="50000"/>
                  </a:schemeClr>
                </a:solidFill>
                <a:latin typeface="Arial" pitchFamily="34" charset="0"/>
                <a:ea typeface="Calibri" pitchFamily="34" charset="0"/>
                <a:cs typeface="Times New Roman" pitchFamily="18" charset="0"/>
              </a:rPr>
              <a:t>Promoting value proposition </a:t>
            </a:r>
          </a:p>
          <a:p>
            <a:pPr fontAlgn="auto">
              <a:spcBef>
                <a:spcPts val="0"/>
              </a:spcBef>
              <a:spcAft>
                <a:spcPts val="0"/>
              </a:spcAft>
              <a:tabLst>
                <a:tab pos="3060700" algn="ctr"/>
                <a:tab pos="6119813" algn="r"/>
              </a:tabLst>
              <a:defRPr/>
            </a:pPr>
            <a:r>
              <a:rPr lang="en-US" sz="3600" i="1" dirty="0">
                <a:solidFill>
                  <a:schemeClr val="bg1">
                    <a:lumMod val="50000"/>
                  </a:schemeClr>
                </a:solidFill>
                <a:latin typeface="Arial" pitchFamily="34" charset="0"/>
                <a:ea typeface="Calibri" pitchFamily="34" charset="0"/>
                <a:cs typeface="Times New Roman" pitchFamily="18" charset="0"/>
              </a:rPr>
              <a:t>(potential value, effective value)</a:t>
            </a:r>
          </a:p>
        </p:txBody>
      </p:sp>
      <p:sp>
        <p:nvSpPr>
          <p:cNvPr id="4" name="Figura a mano libera 3"/>
          <p:cNvSpPr/>
          <p:nvPr/>
        </p:nvSpPr>
        <p:spPr>
          <a:xfrm>
            <a:off x="4521200" y="4262438"/>
            <a:ext cx="4692650" cy="2446337"/>
          </a:xfrm>
          <a:custGeom>
            <a:avLst/>
            <a:gdLst>
              <a:gd name="connsiteX0" fmla="*/ 41413 w 4692926"/>
              <a:gd name="connsiteY0" fmla="*/ 2387047 h 2445854"/>
              <a:gd name="connsiteX1" fmla="*/ 180561 w 4692926"/>
              <a:gd name="connsiteY1" fmla="*/ 2178326 h 2445854"/>
              <a:gd name="connsiteX2" fmla="*/ 1373256 w 4692926"/>
              <a:gd name="connsiteY2" fmla="*/ 429039 h 2445854"/>
              <a:gd name="connsiteX3" fmla="*/ 1750943 w 4692926"/>
              <a:gd name="connsiteY3" fmla="*/ 1313621 h 2445854"/>
              <a:gd name="connsiteX4" fmla="*/ 4036943 w 4692926"/>
              <a:gd name="connsiteY4" fmla="*/ 200439 h 2445854"/>
              <a:gd name="connsiteX5" fmla="*/ 4692926 w 4692926"/>
              <a:gd name="connsiteY5" fmla="*/ 110986 h 2445854"/>
              <a:gd name="connsiteX6" fmla="*/ 4692926 w 4692926"/>
              <a:gd name="connsiteY6" fmla="*/ 110986 h 2445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926" h="2445854">
                <a:moveTo>
                  <a:pt x="41413" y="2387047"/>
                </a:moveTo>
                <a:cubicBezTo>
                  <a:pt x="0" y="2445854"/>
                  <a:pt x="180561" y="2178326"/>
                  <a:pt x="180561" y="2178326"/>
                </a:cubicBezTo>
                <a:cubicBezTo>
                  <a:pt x="402535" y="1851991"/>
                  <a:pt x="1111526" y="573157"/>
                  <a:pt x="1373256" y="429039"/>
                </a:cubicBezTo>
                <a:cubicBezTo>
                  <a:pt x="1634986" y="284921"/>
                  <a:pt x="1306995" y="1351721"/>
                  <a:pt x="1750943" y="1313621"/>
                </a:cubicBezTo>
                <a:cubicBezTo>
                  <a:pt x="2194891" y="1275521"/>
                  <a:pt x="3546613" y="400878"/>
                  <a:pt x="4036943" y="200439"/>
                </a:cubicBezTo>
                <a:cubicBezTo>
                  <a:pt x="4527273" y="0"/>
                  <a:pt x="4692926" y="110986"/>
                  <a:pt x="4692926" y="110986"/>
                </a:cubicBezTo>
                <a:lnTo>
                  <a:pt x="4692926" y="110986"/>
                </a:lnTo>
              </a:path>
            </a:pathLst>
          </a:custGeom>
          <a:ln>
            <a:solidFill>
              <a:schemeClr val="accent4">
                <a:lumMod val="75000"/>
              </a:schemeClr>
            </a:solidFill>
          </a:ln>
        </p:spPr>
        <p:style>
          <a:lnRef idx="3">
            <a:schemeClr val="accent2"/>
          </a:lnRef>
          <a:fillRef idx="0">
            <a:schemeClr val="accent2"/>
          </a:fillRef>
          <a:effectRef idx="2">
            <a:schemeClr val="accent2"/>
          </a:effectRef>
          <a:fontRef idx="minor">
            <a:schemeClr val="tx1"/>
          </a:fontRef>
        </p:style>
        <p:txBody>
          <a:bodyPr anchor="ctr"/>
          <a:lstStyle/>
          <a:p>
            <a:pPr algn="ctr">
              <a:defRPr/>
            </a:pPr>
            <a:endParaRPr lang="it-IT"/>
          </a:p>
        </p:txBody>
      </p:sp>
      <p:sp>
        <p:nvSpPr>
          <p:cNvPr id="6" name="Rettangolo 5"/>
          <p:cNvSpPr/>
          <p:nvPr/>
        </p:nvSpPr>
        <p:spPr>
          <a:xfrm>
            <a:off x="3275856" y="6381328"/>
            <a:ext cx="2520280" cy="4046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ttangolo 3"/>
          <p:cNvSpPr>
            <a:spLocks noChangeArrowheads="1"/>
          </p:cNvSpPr>
          <p:nvPr/>
        </p:nvSpPr>
        <p:spPr bwMode="auto">
          <a:xfrm>
            <a:off x="500063" y="1220788"/>
            <a:ext cx="8215312" cy="4693593"/>
          </a:xfrm>
          <a:prstGeom prst="rect">
            <a:avLst/>
          </a:prstGeom>
          <a:noFill/>
          <a:ln w="9525">
            <a:noFill/>
            <a:miter lim="800000"/>
            <a:headEnd/>
            <a:tailEnd/>
          </a:ln>
        </p:spPr>
        <p:txBody>
          <a:bodyPr>
            <a:spAutoFit/>
          </a:bodyPr>
          <a:lstStyle/>
          <a:p>
            <a:pPr algn="just"/>
            <a:endParaRPr lang="en-GB" sz="2300" i="1" dirty="0">
              <a:latin typeface="Calibri" pitchFamily="34" charset="0"/>
            </a:endParaRPr>
          </a:p>
          <a:p>
            <a:pPr algn="just"/>
            <a:r>
              <a:rPr lang="en-GB" sz="2300" b="1" dirty="0">
                <a:latin typeface="Calibri" pitchFamily="34" charset="0"/>
              </a:rPr>
              <a:t>The Service </a:t>
            </a:r>
            <a:r>
              <a:rPr lang="en-GB" sz="2300" b="1" i="1" dirty="0">
                <a:latin typeface="Calibri" pitchFamily="34" charset="0"/>
              </a:rPr>
              <a:t>value</a:t>
            </a:r>
            <a:r>
              <a:rPr lang="en-GB" sz="2300" b="1" dirty="0">
                <a:latin typeface="Calibri" pitchFamily="34" charset="0"/>
              </a:rPr>
              <a:t> Network </a:t>
            </a:r>
            <a:endParaRPr lang="en-GB" sz="2300" b="1" dirty="0" smtClean="0">
              <a:latin typeface="Calibri" pitchFamily="34" charset="0"/>
            </a:endParaRPr>
          </a:p>
          <a:p>
            <a:pPr algn="just"/>
            <a:endParaRPr lang="en-GB" sz="2300" b="1" dirty="0" smtClean="0">
              <a:latin typeface="Calibri" pitchFamily="34" charset="0"/>
            </a:endParaRPr>
          </a:p>
          <a:p>
            <a:pPr algn="just"/>
            <a:r>
              <a:rPr lang="en-GB" sz="2300" dirty="0" smtClean="0">
                <a:latin typeface="Calibri" pitchFamily="34" charset="0"/>
              </a:rPr>
              <a:t>This </a:t>
            </a:r>
            <a:r>
              <a:rPr lang="en-GB" sz="2300" dirty="0">
                <a:latin typeface="Calibri" pitchFamily="34" charset="0"/>
              </a:rPr>
              <a:t>view of value creation emphasizes the focus on core competences and their </a:t>
            </a:r>
            <a:r>
              <a:rPr lang="en-GB" sz="2300" dirty="0" err="1">
                <a:latin typeface="Calibri" pitchFamily="34" charset="0"/>
              </a:rPr>
              <a:t>complementarity</a:t>
            </a:r>
            <a:r>
              <a:rPr lang="en-GB" sz="2300" dirty="0">
                <a:latin typeface="Calibri" pitchFamily="34" charset="0"/>
              </a:rPr>
              <a:t>; actors contribute to the value creation process by focusing on their core competence and cooperating with other network actors, such as suppliers, partners, allies, and customers, through various and different value constellations. </a:t>
            </a:r>
            <a:r>
              <a:rPr lang="en-US" sz="2300" dirty="0">
                <a:latin typeface="Calibri" pitchFamily="34" charset="0"/>
              </a:rPr>
              <a:t>In this way, they can assure their requirements and actively satisfy clients’ needs within an hypothetical virtuous cycle, in which every actor (considered as </a:t>
            </a:r>
            <a:r>
              <a:rPr lang="en-US" sz="2300" i="1" dirty="0">
                <a:latin typeface="Calibri" pitchFamily="34" charset="0"/>
              </a:rPr>
              <a:t>participant</a:t>
            </a:r>
            <a:r>
              <a:rPr lang="en-US" sz="2300" dirty="0">
                <a:latin typeface="Calibri" pitchFamily="34" charset="0"/>
              </a:rPr>
              <a:t>) contributes to the offer valorization (</a:t>
            </a:r>
            <a:r>
              <a:rPr lang="en-US" sz="2300" i="1" dirty="0">
                <a:latin typeface="Calibri" pitchFamily="34" charset="0"/>
              </a:rPr>
              <a:t>Stakeholder value</a:t>
            </a:r>
            <a:r>
              <a:rPr lang="en-GB" sz="2300" dirty="0">
                <a:latin typeface="Calibri" pitchFamily="34" charset="0"/>
              </a:rPr>
              <a:t>), </a:t>
            </a:r>
            <a:r>
              <a:rPr lang="en-US" sz="2300" dirty="0">
                <a:latin typeface="Calibri" pitchFamily="34" charset="0"/>
              </a:rPr>
              <a:t>within a </a:t>
            </a:r>
            <a:r>
              <a:rPr lang="en-US" sz="2300" i="1" dirty="0">
                <a:latin typeface="Calibri" pitchFamily="34" charset="0"/>
              </a:rPr>
              <a:t>Service Value Network.</a:t>
            </a:r>
            <a:endParaRPr lang="it-IT" sz="2300" dirty="0">
              <a:latin typeface="Calibri" pitchFamily="34" charset="0"/>
            </a:endParaRPr>
          </a:p>
        </p:txBody>
      </p:sp>
      <p:sp>
        <p:nvSpPr>
          <p:cNvPr id="5" name="Rettangolo 4"/>
          <p:cNvSpPr/>
          <p:nvPr/>
        </p:nvSpPr>
        <p:spPr>
          <a:xfrm>
            <a:off x="1285852" y="142852"/>
            <a:ext cx="7572428" cy="769441"/>
          </a:xfrm>
          <a:prstGeom prst="rect">
            <a:avLst/>
          </a:prstGeom>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r" fontAlgn="auto">
              <a:spcBef>
                <a:spcPts val="0"/>
              </a:spcBef>
              <a:spcAft>
                <a:spcPts val="0"/>
              </a:spcAft>
              <a:defRPr/>
            </a:pPr>
            <a:r>
              <a:rPr lang="en-GB" sz="4400" b="1" i="1" dirty="0">
                <a:ln w="0"/>
                <a:solidFill>
                  <a:schemeClr val="accent4">
                    <a:lumMod val="75000"/>
                  </a:schemeClr>
                </a:solidFill>
                <a:effectLst>
                  <a:reflection blurRad="12700" stA="50000" endPos="50000" dist="5000" dir="5400000" sy="-100000" rotWithShape="0"/>
                </a:effectLst>
                <a:latin typeface="+mn-lt"/>
                <a:cs typeface="+mn-cs"/>
              </a:rPr>
              <a:t>Service </a:t>
            </a:r>
            <a:r>
              <a:rPr lang="en-GB" sz="4400" i="1" dirty="0">
                <a:ln w="0"/>
                <a:solidFill>
                  <a:schemeClr val="accent4">
                    <a:lumMod val="75000"/>
                  </a:schemeClr>
                </a:solidFill>
                <a:effectLst>
                  <a:reflection blurRad="12700" stA="50000" endPos="50000" dist="5000" dir="5400000" sy="-100000" rotWithShape="0"/>
                </a:effectLst>
                <a:latin typeface="+mn-lt"/>
                <a:cs typeface="+mn-cs"/>
              </a:rPr>
              <a:t>Value</a:t>
            </a:r>
            <a:r>
              <a:rPr lang="en-GB" sz="4400" b="1" i="1" dirty="0">
                <a:ln w="0"/>
                <a:solidFill>
                  <a:schemeClr val="accent4">
                    <a:lumMod val="75000"/>
                  </a:schemeClr>
                </a:solidFill>
                <a:effectLst>
                  <a:reflection blurRad="12700" stA="50000" endPos="50000" dist="5000" dir="5400000" sy="-100000" rotWithShape="0"/>
                </a:effectLst>
                <a:latin typeface="+mn-lt"/>
                <a:cs typeface="+mn-cs"/>
              </a:rPr>
              <a:t> Network…</a:t>
            </a:r>
            <a:endParaRPr lang="it-IT" sz="4400" b="1" i="1" dirty="0">
              <a:ln w="0"/>
              <a:solidFill>
                <a:schemeClr val="accent4">
                  <a:lumMod val="75000"/>
                </a:schemeClr>
              </a:solidFill>
              <a:effectLst>
                <a:reflection blurRad="12700" stA="50000" endPos="50000" dist="5000" dir="5400000" sy="-100000" rotWithShape="0"/>
              </a:effectLst>
              <a:latin typeface="+mn-lt"/>
              <a:cs typeface="+mn-cs"/>
            </a:endParaRPr>
          </a:p>
        </p:txBody>
      </p:sp>
      <p:sp>
        <p:nvSpPr>
          <p:cNvPr id="4" name="Segnaposto numero diapositiva 12"/>
          <p:cNvSpPr txBox="1">
            <a:spLocks/>
          </p:cNvSpPr>
          <p:nvPr/>
        </p:nvSpPr>
        <p:spPr>
          <a:xfrm rot="20399143">
            <a:off x="6730296" y="6447388"/>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10</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30" name="Picture 2"/>
          <p:cNvPicPr>
            <a:picLocks noChangeAspect="1" noChangeArrowheads="1"/>
          </p:cNvPicPr>
          <p:nvPr/>
        </p:nvPicPr>
        <p:blipFill>
          <a:blip r:embed="rId3" cstate="print">
            <a:duotone>
              <a:prstClr val="black"/>
              <a:schemeClr val="accent4">
                <a:tint val="45000"/>
                <a:satMod val="400000"/>
              </a:schemeClr>
            </a:duotone>
          </a:blip>
          <a:srcRect/>
          <a:stretch>
            <a:fillRect/>
          </a:stretch>
        </p:blipFill>
        <p:spPr bwMode="auto">
          <a:xfrm>
            <a:off x="899592" y="980728"/>
            <a:ext cx="6480720" cy="5373480"/>
          </a:xfrm>
          <a:prstGeom prst="rect">
            <a:avLst/>
          </a:prstGeom>
          <a:noFill/>
          <a:ln w="9525">
            <a:noFill/>
            <a:miter lim="800000"/>
            <a:headEnd/>
            <a:tailEnd/>
          </a:ln>
        </p:spPr>
      </p:pic>
      <p:cxnSp>
        <p:nvCxnSpPr>
          <p:cNvPr id="4" name="Connettore 1 3"/>
          <p:cNvCxnSpPr/>
          <p:nvPr/>
        </p:nvCxnSpPr>
        <p:spPr>
          <a:xfrm rot="5400000">
            <a:off x="6675064" y="3054128"/>
            <a:ext cx="3716338" cy="1587"/>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5" name="Ovale 4"/>
          <p:cNvSpPr/>
          <p:nvPr/>
        </p:nvSpPr>
        <p:spPr>
          <a:xfrm>
            <a:off x="8460432" y="4941168"/>
            <a:ext cx="142875" cy="142875"/>
          </a:xfrm>
          <a:prstGeom prst="ellipse">
            <a:avLst/>
          </a:prstGeom>
          <a:solidFill>
            <a:schemeClr val="accent4">
              <a:lumMod val="40000"/>
              <a:lumOff val="6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6" name="Rettangolo 5"/>
          <p:cNvSpPr/>
          <p:nvPr/>
        </p:nvSpPr>
        <p:spPr>
          <a:xfrm>
            <a:off x="1428728" y="142852"/>
            <a:ext cx="7572428" cy="769441"/>
          </a:xfrm>
          <a:prstGeom prst="rect">
            <a:avLst/>
          </a:prstGeom>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r" fontAlgn="auto">
              <a:spcBef>
                <a:spcPts val="0"/>
              </a:spcBef>
              <a:spcAft>
                <a:spcPts val="0"/>
              </a:spcAft>
              <a:defRPr/>
            </a:pPr>
            <a:r>
              <a:rPr lang="en-GB" sz="4400" i="1" dirty="0">
                <a:ln w="0"/>
                <a:solidFill>
                  <a:schemeClr val="accent4">
                    <a:lumMod val="75000"/>
                  </a:schemeClr>
                </a:solidFill>
                <a:effectLst>
                  <a:reflection blurRad="12700" stA="50000" endPos="50000" dist="5000" dir="5400000" sy="-100000" rotWithShape="0"/>
                </a:effectLst>
                <a:latin typeface="+mn-lt"/>
                <a:cs typeface="+mn-cs"/>
              </a:rPr>
              <a:t>New</a:t>
            </a:r>
            <a:r>
              <a:rPr lang="en-GB" sz="4400" b="1" i="1" dirty="0">
                <a:ln w="0"/>
                <a:solidFill>
                  <a:schemeClr val="accent4">
                    <a:lumMod val="75000"/>
                  </a:schemeClr>
                </a:solidFill>
                <a:effectLst>
                  <a:reflection blurRad="12700" stA="50000" endPos="50000" dist="5000" dir="5400000" sy="-100000" rotWithShape="0"/>
                </a:effectLst>
                <a:latin typeface="+mn-lt"/>
                <a:cs typeface="+mn-cs"/>
              </a:rPr>
              <a:t> perspectives…</a:t>
            </a:r>
            <a:endParaRPr lang="it-IT" sz="4400" b="1" i="1" dirty="0">
              <a:ln w="0"/>
              <a:solidFill>
                <a:schemeClr val="accent4">
                  <a:lumMod val="75000"/>
                </a:schemeClr>
              </a:solidFill>
              <a:effectLst>
                <a:reflection blurRad="12700" stA="50000" endPos="50000" dist="5000" dir="5400000" sy="-100000" rotWithShape="0"/>
              </a:effectLst>
              <a:latin typeface="+mn-lt"/>
              <a:cs typeface="+mn-cs"/>
            </a:endParaRPr>
          </a:p>
        </p:txBody>
      </p:sp>
      <p:sp>
        <p:nvSpPr>
          <p:cNvPr id="7" name="Segnaposto numero diapositiva 12"/>
          <p:cNvSpPr txBox="1">
            <a:spLocks/>
          </p:cNvSpPr>
          <p:nvPr/>
        </p:nvSpPr>
        <p:spPr>
          <a:xfrm rot="20399143">
            <a:off x="6730296" y="6447388"/>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11</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979712" y="5755903"/>
            <a:ext cx="5400600" cy="76944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4400" b="1" spc="50" dirty="0" smtClean="0">
                <a:ln w="11430"/>
                <a:solidFill>
                  <a:schemeClr val="accent4">
                    <a:lumMod val="75000"/>
                  </a:schemeClr>
                </a:solidFill>
                <a:effectLst>
                  <a:outerShdw blurRad="76200" dist="50800" dir="5400000" algn="tl" rotWithShape="0">
                    <a:srgbClr val="000000">
                      <a:alpha val="65000"/>
                    </a:srgbClr>
                  </a:outerShdw>
                </a:effectLst>
              </a:rPr>
              <a:t>ZARA “</a:t>
            </a:r>
            <a:r>
              <a:rPr lang="it-IT" sz="4400" b="1" spc="50" dirty="0" err="1" smtClean="0">
                <a:ln w="11430"/>
                <a:solidFill>
                  <a:schemeClr val="accent4">
                    <a:lumMod val="75000"/>
                  </a:schemeClr>
                </a:solidFill>
                <a:effectLst>
                  <a:outerShdw blurRad="76200" dist="50800" dir="5400000" algn="tl" rotWithShape="0">
                    <a:srgbClr val="000000">
                      <a:alpha val="65000"/>
                    </a:srgbClr>
                  </a:outerShdw>
                </a:effectLst>
              </a:rPr>
              <a:t>Flexibility</a:t>
            </a:r>
            <a:r>
              <a:rPr lang="it-IT" sz="4400" b="1" spc="50" dirty="0" smtClean="0">
                <a:ln w="11430"/>
                <a:solidFill>
                  <a:schemeClr val="accent4">
                    <a:lumMod val="75000"/>
                  </a:schemeClr>
                </a:solidFill>
                <a:effectLst>
                  <a:outerShdw blurRad="76200" dist="50800" dir="5400000" algn="tl" rotWithShape="0">
                    <a:srgbClr val="000000">
                      <a:alpha val="65000"/>
                    </a:srgbClr>
                  </a:outerShdw>
                </a:effectLst>
              </a:rPr>
              <a:t>”</a:t>
            </a:r>
            <a:endParaRPr lang="it-IT" sz="4400" b="1" spc="50" dirty="0">
              <a:ln w="11430"/>
              <a:solidFill>
                <a:schemeClr val="accent4">
                  <a:lumMod val="75000"/>
                </a:schemeClr>
              </a:solidFill>
              <a:effectLst>
                <a:outerShdw blurRad="76200" dist="50800" dir="5400000" algn="tl" rotWithShape="0">
                  <a:srgbClr val="000000">
                    <a:alpha val="65000"/>
                  </a:srgbClr>
                </a:outerShdw>
              </a:effectLst>
            </a:endParaRPr>
          </a:p>
        </p:txBody>
      </p:sp>
      <p:pic>
        <p:nvPicPr>
          <p:cNvPr id="1026" name="Picture 2" descr="http://cache2.asset-cache.net/xc/89447745.jpg?v=1&amp;c=IWSAsset&amp;k=2&amp;d=77BFBA49EF878921CC759DF4EBAC47D050366704CF415362290B9037398E9CEFB309C8BCBA01AD7B"/>
          <p:cNvPicPr>
            <a:picLocks noChangeAspect="1" noChangeArrowheads="1"/>
          </p:cNvPicPr>
          <p:nvPr/>
        </p:nvPicPr>
        <p:blipFill>
          <a:blip r:embed="rId3" cstate="print"/>
          <a:srcRect/>
          <a:stretch>
            <a:fillRect/>
          </a:stretch>
        </p:blipFill>
        <p:spPr bwMode="auto">
          <a:xfrm>
            <a:off x="2195736" y="3429000"/>
            <a:ext cx="4824536" cy="2232248"/>
          </a:xfrm>
          <a:prstGeom prst="rect">
            <a:avLst/>
          </a:prstGeom>
          <a:noFill/>
        </p:spPr>
      </p:pic>
      <p:pic>
        <p:nvPicPr>
          <p:cNvPr id="1028" name="Picture 4" descr="http://resources0.news.com.au/images/2010/07/15/1225892/130304-zara.jpg"/>
          <p:cNvPicPr>
            <a:picLocks noChangeAspect="1" noChangeArrowheads="1"/>
          </p:cNvPicPr>
          <p:nvPr/>
        </p:nvPicPr>
        <p:blipFill>
          <a:blip r:embed="rId4" cstate="print"/>
          <a:srcRect/>
          <a:stretch>
            <a:fillRect/>
          </a:stretch>
        </p:blipFill>
        <p:spPr bwMode="auto">
          <a:xfrm>
            <a:off x="7214220" y="3429000"/>
            <a:ext cx="1678260" cy="2235910"/>
          </a:xfrm>
          <a:prstGeom prst="rect">
            <a:avLst/>
          </a:prstGeom>
          <a:noFill/>
        </p:spPr>
      </p:pic>
      <p:pic>
        <p:nvPicPr>
          <p:cNvPr id="1030" name="Picture 6" descr="http://www.myfashionlife.com/uploads/2008/08/zara_130808.jpg"/>
          <p:cNvPicPr>
            <a:picLocks noChangeAspect="1" noChangeArrowheads="1"/>
          </p:cNvPicPr>
          <p:nvPr/>
        </p:nvPicPr>
        <p:blipFill>
          <a:blip r:embed="rId5" cstate="print"/>
          <a:srcRect/>
          <a:stretch>
            <a:fillRect/>
          </a:stretch>
        </p:blipFill>
        <p:spPr bwMode="auto">
          <a:xfrm>
            <a:off x="2843808" y="208409"/>
            <a:ext cx="6048672" cy="3076575"/>
          </a:xfrm>
          <a:prstGeom prst="rect">
            <a:avLst/>
          </a:prstGeom>
          <a:noFill/>
        </p:spPr>
      </p:pic>
      <p:pic>
        <p:nvPicPr>
          <p:cNvPr id="1031" name="Picture 7" descr="C:\Users\notaro\Desktop\images zara.jpg"/>
          <p:cNvPicPr>
            <a:picLocks noChangeAspect="1" noChangeArrowheads="1"/>
          </p:cNvPicPr>
          <p:nvPr/>
        </p:nvPicPr>
        <p:blipFill>
          <a:blip r:embed="rId6" cstate="print"/>
          <a:srcRect/>
          <a:stretch>
            <a:fillRect/>
          </a:stretch>
        </p:blipFill>
        <p:spPr bwMode="auto">
          <a:xfrm>
            <a:off x="251520" y="3429000"/>
            <a:ext cx="1763688" cy="2232248"/>
          </a:xfrm>
          <a:prstGeom prst="rect">
            <a:avLst/>
          </a:prstGeom>
          <a:noFill/>
        </p:spPr>
      </p:pic>
      <p:pic>
        <p:nvPicPr>
          <p:cNvPr id="25602" name="Picture 2" descr="http://t1.gstatic.com/images?q=tbn:ANd9GcT_HE-UoD1OdpSLjGtMFWyEOPawENOmVx_w0UEfajMs2hqXDXW47WWFwA">
            <a:hlinkClick r:id="rId7"/>
          </p:cNvPr>
          <p:cNvPicPr>
            <a:picLocks noChangeAspect="1" noChangeArrowheads="1"/>
          </p:cNvPicPr>
          <p:nvPr/>
        </p:nvPicPr>
        <p:blipFill>
          <a:blip r:embed="rId8" cstate="print"/>
          <a:srcRect/>
          <a:stretch>
            <a:fillRect/>
          </a:stretch>
        </p:blipFill>
        <p:spPr bwMode="auto">
          <a:xfrm>
            <a:off x="755576" y="908720"/>
            <a:ext cx="1440160" cy="144016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ttore 1 5"/>
          <p:cNvCxnSpPr/>
          <p:nvPr/>
        </p:nvCxnSpPr>
        <p:spPr>
          <a:xfrm>
            <a:off x="0" y="928688"/>
            <a:ext cx="8215313" cy="1587"/>
          </a:xfrm>
          <a:prstGeom prst="line">
            <a:avLst/>
          </a:prstGeom>
          <a:ln>
            <a:solidFill>
              <a:schemeClr val="accent4">
                <a:lumMod val="60000"/>
                <a:lumOff val="40000"/>
              </a:schemeClr>
            </a:solidFill>
          </a:ln>
        </p:spPr>
        <p:style>
          <a:lnRef idx="2">
            <a:schemeClr val="accent3"/>
          </a:lnRef>
          <a:fillRef idx="0">
            <a:schemeClr val="accent3"/>
          </a:fillRef>
          <a:effectRef idx="1">
            <a:schemeClr val="accent3"/>
          </a:effectRef>
          <a:fontRef idx="minor">
            <a:schemeClr val="tx1"/>
          </a:fontRef>
        </p:style>
      </p:cxnSp>
      <p:sp>
        <p:nvSpPr>
          <p:cNvPr id="3" name="CasellaDiTesto 2"/>
          <p:cNvSpPr txBox="1"/>
          <p:nvPr/>
        </p:nvSpPr>
        <p:spPr>
          <a:xfrm>
            <a:off x="642938" y="500063"/>
            <a:ext cx="5500687" cy="830262"/>
          </a:xfrm>
          <a:prstGeom prst="rect">
            <a:avLst/>
          </a:prstGeom>
          <a:ln>
            <a:solidFill>
              <a:schemeClr val="accent4">
                <a:lumMod val="75000"/>
              </a:schemeClr>
            </a:solidFill>
          </a:ln>
        </p:spPr>
        <p:style>
          <a:lnRef idx="2">
            <a:schemeClr val="accent3"/>
          </a:lnRef>
          <a:fillRef idx="1">
            <a:schemeClr val="lt1"/>
          </a:fillRef>
          <a:effectRef idx="0">
            <a:schemeClr val="accent3"/>
          </a:effectRef>
          <a:fontRef idx="minor">
            <a:schemeClr val="dk1"/>
          </a:fontRef>
        </p:style>
        <p:txBody>
          <a:bodyPr>
            <a:spAutoFit/>
          </a:bodyPr>
          <a:lstStyle/>
          <a:p>
            <a:pPr fontAlgn="auto">
              <a:spcBef>
                <a:spcPts val="0"/>
              </a:spcBef>
              <a:spcAft>
                <a:spcPts val="0"/>
              </a:spcAft>
              <a:defRPr/>
            </a:pPr>
            <a:r>
              <a:rPr lang="it-IT" sz="4800" dirty="0" err="1"/>
              <a:t>About</a:t>
            </a:r>
            <a:r>
              <a:rPr lang="it-IT" sz="4800" dirty="0"/>
              <a:t> </a:t>
            </a:r>
            <a:r>
              <a:rPr lang="it-IT" sz="4800" dirty="0" err="1"/>
              <a:t>Value</a:t>
            </a:r>
            <a:r>
              <a:rPr lang="it-IT" sz="4800" dirty="0"/>
              <a:t> </a:t>
            </a:r>
            <a:r>
              <a:rPr lang="it-IT" sz="4800" dirty="0" err="1"/>
              <a:t>Creation</a:t>
            </a:r>
            <a:endParaRPr lang="it-IT" sz="4800" dirty="0"/>
          </a:p>
        </p:txBody>
      </p:sp>
      <p:sp>
        <p:nvSpPr>
          <p:cNvPr id="14340" name="CasellaDiTesto 6"/>
          <p:cNvSpPr txBox="1">
            <a:spLocks noChangeArrowheads="1"/>
          </p:cNvSpPr>
          <p:nvPr/>
        </p:nvSpPr>
        <p:spPr bwMode="auto">
          <a:xfrm>
            <a:off x="571500" y="1714500"/>
            <a:ext cx="8001000" cy="5078413"/>
          </a:xfrm>
          <a:prstGeom prst="rect">
            <a:avLst/>
          </a:prstGeom>
          <a:noFill/>
          <a:ln w="9525">
            <a:noFill/>
            <a:miter lim="800000"/>
            <a:headEnd/>
            <a:tailEnd/>
          </a:ln>
        </p:spPr>
        <p:txBody>
          <a:bodyPr>
            <a:spAutoFit/>
          </a:bodyPr>
          <a:lstStyle/>
          <a:p>
            <a:pPr algn="just" fontAlgn="auto">
              <a:spcBef>
                <a:spcPts val="0"/>
              </a:spcBef>
              <a:spcAft>
                <a:spcPts val="0"/>
              </a:spcAft>
              <a:defRPr/>
            </a:pPr>
            <a:r>
              <a:rPr lang="en-US" sz="2400" dirty="0"/>
              <a:t>The continuous tension regarding value creation represents the basilar activity of government, influencing the decisions as well as behavior of all the systems (</a:t>
            </a:r>
            <a:r>
              <a:rPr lang="en-US" sz="2400" i="1" dirty="0"/>
              <a:t>value culture</a:t>
            </a:r>
            <a:r>
              <a:rPr lang="en-US" sz="2400" dirty="0"/>
              <a:t>). </a:t>
            </a:r>
          </a:p>
          <a:p>
            <a:pPr algn="just" fontAlgn="auto">
              <a:spcBef>
                <a:spcPts val="0"/>
              </a:spcBef>
              <a:spcAft>
                <a:spcPts val="0"/>
              </a:spcAft>
              <a:defRPr/>
            </a:pPr>
            <a:r>
              <a:rPr lang="en-GB" sz="2400" dirty="0"/>
              <a:t>The focus of value creation and the new interpretation on value co-creation have to be both internal (resources improvement) and external (collaborative relationships).</a:t>
            </a:r>
          </a:p>
          <a:p>
            <a:pPr algn="just" fontAlgn="auto">
              <a:spcBef>
                <a:spcPts val="0"/>
              </a:spcBef>
              <a:spcAft>
                <a:spcPts val="0"/>
              </a:spcAft>
              <a:defRPr/>
            </a:pPr>
            <a:endParaRPr lang="en-GB" sz="3600" dirty="0"/>
          </a:p>
          <a:p>
            <a:pPr algn="just" fontAlgn="auto">
              <a:spcBef>
                <a:spcPts val="0"/>
              </a:spcBef>
              <a:spcAft>
                <a:spcPts val="0"/>
              </a:spcAft>
              <a:defRPr/>
            </a:pPr>
            <a:r>
              <a:rPr lang="en-GB" b="1" i="1" cap="small" dirty="0"/>
              <a:t>Main References about the theme:</a:t>
            </a:r>
          </a:p>
          <a:p>
            <a:pPr algn="just" fontAlgn="auto">
              <a:spcBef>
                <a:spcPts val="0"/>
              </a:spcBef>
              <a:spcAft>
                <a:spcPts val="0"/>
              </a:spcAft>
              <a:defRPr/>
            </a:pPr>
            <a:r>
              <a:rPr lang="en-GB" cap="small" dirty="0" err="1"/>
              <a:t>Ballantyne</a:t>
            </a:r>
            <a:r>
              <a:rPr lang="en-GB" cap="small" dirty="0"/>
              <a:t>, D., </a:t>
            </a:r>
            <a:r>
              <a:rPr lang="en-GB" cap="small" dirty="0" err="1"/>
              <a:t>Varey</a:t>
            </a:r>
            <a:r>
              <a:rPr lang="en-GB" cap="small" dirty="0"/>
              <a:t>, R.J.</a:t>
            </a:r>
            <a:r>
              <a:rPr lang="en-US" dirty="0"/>
              <a:t> (2006)</a:t>
            </a:r>
          </a:p>
          <a:p>
            <a:pPr algn="just" fontAlgn="auto">
              <a:spcBef>
                <a:spcPts val="0"/>
              </a:spcBef>
              <a:spcAft>
                <a:spcPts val="0"/>
              </a:spcAft>
              <a:defRPr/>
            </a:pPr>
            <a:r>
              <a:rPr lang="en-US" cap="small" dirty="0" err="1"/>
              <a:t>Lusch</a:t>
            </a:r>
            <a:r>
              <a:rPr lang="en-US" cap="small" dirty="0"/>
              <a:t>, R.F., </a:t>
            </a:r>
            <a:r>
              <a:rPr lang="en-US" cap="small" dirty="0" err="1"/>
              <a:t>Vargo</a:t>
            </a:r>
            <a:r>
              <a:rPr lang="en-US" cap="small" dirty="0"/>
              <a:t>,</a:t>
            </a:r>
            <a:r>
              <a:rPr lang="en-US" dirty="0"/>
              <a:t> S.</a:t>
            </a:r>
            <a:r>
              <a:rPr lang="en-US" cap="small" dirty="0"/>
              <a:t>L., O’Brien, M.</a:t>
            </a:r>
            <a:r>
              <a:rPr lang="en-US" dirty="0"/>
              <a:t> (2007)</a:t>
            </a:r>
          </a:p>
          <a:p>
            <a:pPr algn="just" fontAlgn="auto">
              <a:spcBef>
                <a:spcPts val="0"/>
              </a:spcBef>
              <a:spcAft>
                <a:spcPts val="0"/>
              </a:spcAft>
              <a:defRPr/>
            </a:pPr>
            <a:r>
              <a:rPr lang="en-GB" cap="small" dirty="0" err="1"/>
              <a:t>Prahalad</a:t>
            </a:r>
            <a:r>
              <a:rPr lang="en-GB" cap="small" dirty="0"/>
              <a:t>, C.K., </a:t>
            </a:r>
            <a:r>
              <a:rPr lang="en-GB" cap="small" dirty="0" err="1"/>
              <a:t>Ramaswamy</a:t>
            </a:r>
            <a:r>
              <a:rPr lang="en-GB" cap="small" dirty="0"/>
              <a:t>, V.</a:t>
            </a:r>
            <a:r>
              <a:rPr lang="en-GB" i="1" dirty="0"/>
              <a:t> </a:t>
            </a:r>
            <a:r>
              <a:rPr lang="en-GB" dirty="0"/>
              <a:t>(2004)</a:t>
            </a:r>
          </a:p>
          <a:p>
            <a:pPr algn="just" fontAlgn="auto">
              <a:spcBef>
                <a:spcPts val="0"/>
              </a:spcBef>
              <a:spcAft>
                <a:spcPts val="0"/>
              </a:spcAft>
              <a:defRPr/>
            </a:pPr>
            <a:r>
              <a:rPr lang="en-US" cap="small" dirty="0" err="1"/>
              <a:t>Vargo</a:t>
            </a:r>
            <a:r>
              <a:rPr lang="en-US" cap="small" dirty="0"/>
              <a:t>, S.L., </a:t>
            </a:r>
            <a:r>
              <a:rPr lang="en-US" cap="small" dirty="0" err="1"/>
              <a:t>Maglio</a:t>
            </a:r>
            <a:r>
              <a:rPr lang="en-US" cap="small" dirty="0"/>
              <a:t>, P.P., Akaka, M.A. (2008)</a:t>
            </a:r>
          </a:p>
          <a:p>
            <a:pPr algn="just" fontAlgn="auto">
              <a:spcBef>
                <a:spcPts val="0"/>
              </a:spcBef>
              <a:spcAft>
                <a:spcPts val="0"/>
              </a:spcAft>
              <a:defRPr/>
            </a:pPr>
            <a:r>
              <a:rPr lang="en-GB" cap="small" dirty="0"/>
              <a:t>Womack, J.P., Jones, D.T.</a:t>
            </a:r>
            <a:r>
              <a:rPr lang="en-GB" dirty="0"/>
              <a:t> (2005)</a:t>
            </a:r>
            <a:endParaRPr lang="en-US" dirty="0"/>
          </a:p>
        </p:txBody>
      </p:sp>
      <p:sp>
        <p:nvSpPr>
          <p:cNvPr id="5" name="Segnaposto numero diapositiva 12"/>
          <p:cNvSpPr txBox="1">
            <a:spLocks/>
          </p:cNvSpPr>
          <p:nvPr/>
        </p:nvSpPr>
        <p:spPr>
          <a:xfrm rot="20399143">
            <a:off x="6730296" y="6447388"/>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2</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nvGraphicFramePr>
        <p:xfrm>
          <a:off x="-142907" y="1461773"/>
          <a:ext cx="5286412" cy="50720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6499" name="Rectangle 1"/>
          <p:cNvSpPr>
            <a:spLocks noChangeArrowheads="1"/>
          </p:cNvSpPr>
          <p:nvPr/>
        </p:nvSpPr>
        <p:spPr bwMode="auto">
          <a:xfrm>
            <a:off x="5286375" y="980728"/>
            <a:ext cx="3643313" cy="5654675"/>
          </a:xfrm>
          <a:prstGeom prst="rect">
            <a:avLst/>
          </a:prstGeom>
          <a:noFill/>
          <a:ln w="9525">
            <a:noFill/>
            <a:miter lim="800000"/>
            <a:headEnd/>
            <a:tailEnd/>
          </a:ln>
        </p:spPr>
        <p:txBody>
          <a:bodyPr anchor="ctr">
            <a:spAutoFit/>
          </a:bodyPr>
          <a:lstStyle/>
          <a:p>
            <a:pPr algn="r" eaLnBrk="0" hangingPunct="0"/>
            <a:r>
              <a:rPr lang="en-GB" sz="2200" dirty="0">
                <a:latin typeface="Times New Roman" pitchFamily="18" charset="0"/>
                <a:cs typeface="Times New Roman" pitchFamily="18" charset="0"/>
              </a:rPr>
              <a:t>Customers are hence crucial for product enrichments and are thus addressed as </a:t>
            </a:r>
            <a:r>
              <a:rPr lang="en-GB" sz="2200" i="1" dirty="0" err="1">
                <a:latin typeface="Times New Roman" pitchFamily="18" charset="0"/>
                <a:cs typeface="Times New Roman" pitchFamily="18" charset="0"/>
              </a:rPr>
              <a:t>prosumers</a:t>
            </a:r>
            <a:r>
              <a:rPr lang="en-GB" sz="2200" dirty="0">
                <a:latin typeface="Times New Roman" pitchFamily="18" charset="0"/>
                <a:cs typeface="Times New Roman" pitchFamily="18" charset="0"/>
              </a:rPr>
              <a:t>; they are considered fundamental for competitive supplies. The value creation process involves clients in a personal consumption process</a:t>
            </a:r>
            <a:r>
              <a:rPr lang="en-GB" sz="2200" baseline="30000" dirty="0">
                <a:latin typeface="Times New Roman" pitchFamily="18" charset="0"/>
                <a:cs typeface="Times New Roman" pitchFamily="18" charset="0"/>
              </a:rPr>
              <a:t>,</a:t>
            </a:r>
            <a:r>
              <a:rPr lang="en-GB" sz="2200" dirty="0">
                <a:latin typeface="Times New Roman" pitchFamily="18" charset="0"/>
                <a:cs typeface="Times New Roman" pitchFamily="18" charset="0"/>
              </a:rPr>
              <a:t> considering them as real strategic value co-creators, thus suggesting that firms may be the integrators and managers of necessary resources for the benefit of competitive behaviour.</a:t>
            </a:r>
            <a:endParaRPr lang="it-IT" sz="2200" dirty="0">
              <a:latin typeface="Calibri" pitchFamily="34" charset="0"/>
            </a:endParaRPr>
          </a:p>
        </p:txBody>
      </p:sp>
      <p:sp>
        <p:nvSpPr>
          <p:cNvPr id="106500" name="CasellaDiTesto 6"/>
          <p:cNvSpPr txBox="1">
            <a:spLocks noChangeArrowheads="1"/>
          </p:cNvSpPr>
          <p:nvPr/>
        </p:nvSpPr>
        <p:spPr bwMode="auto">
          <a:xfrm>
            <a:off x="500063" y="428625"/>
            <a:ext cx="8286750" cy="461963"/>
          </a:xfrm>
          <a:prstGeom prst="rect">
            <a:avLst/>
          </a:prstGeom>
          <a:noFill/>
          <a:ln w="9525">
            <a:noFill/>
            <a:miter lim="800000"/>
            <a:headEnd/>
            <a:tailEnd/>
          </a:ln>
        </p:spPr>
        <p:txBody>
          <a:bodyPr>
            <a:spAutoFit/>
          </a:bodyPr>
          <a:lstStyle/>
          <a:p>
            <a:pPr algn="ctr"/>
            <a:r>
              <a:rPr lang="en-GB" sz="2400" b="1">
                <a:latin typeface="Calibri" pitchFamily="34" charset="0"/>
              </a:rPr>
              <a:t>Co-creation advantages – </a:t>
            </a:r>
            <a:r>
              <a:rPr lang="en-GB" sz="2400">
                <a:latin typeface="Calibri" pitchFamily="34" charset="0"/>
              </a:rPr>
              <a:t>viewed by observers</a:t>
            </a:r>
            <a:endParaRPr lang="it-IT" sz="2400">
              <a:latin typeface="Calibri" pitchFamily="34" charset="0"/>
            </a:endParaRPr>
          </a:p>
        </p:txBody>
      </p:sp>
      <p:sp>
        <p:nvSpPr>
          <p:cNvPr id="5" name="Segnaposto numero diapositiva 12"/>
          <p:cNvSpPr txBox="1">
            <a:spLocks/>
          </p:cNvSpPr>
          <p:nvPr/>
        </p:nvSpPr>
        <p:spPr>
          <a:xfrm rot="20399143">
            <a:off x="6730296" y="6447388"/>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3</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ttore 1 5"/>
          <p:cNvCxnSpPr/>
          <p:nvPr/>
        </p:nvCxnSpPr>
        <p:spPr>
          <a:xfrm>
            <a:off x="0" y="928688"/>
            <a:ext cx="8215313" cy="1587"/>
          </a:xfrm>
          <a:prstGeom prst="line">
            <a:avLst/>
          </a:prstGeom>
          <a:ln>
            <a:solidFill>
              <a:schemeClr val="accent4">
                <a:lumMod val="60000"/>
                <a:lumOff val="40000"/>
              </a:schemeClr>
            </a:solidFill>
          </a:ln>
        </p:spPr>
        <p:style>
          <a:lnRef idx="2">
            <a:schemeClr val="accent3"/>
          </a:lnRef>
          <a:fillRef idx="0">
            <a:schemeClr val="accent3"/>
          </a:fillRef>
          <a:effectRef idx="1">
            <a:schemeClr val="accent3"/>
          </a:effectRef>
          <a:fontRef idx="minor">
            <a:schemeClr val="tx1"/>
          </a:fontRef>
        </p:style>
      </p:cxnSp>
      <p:sp>
        <p:nvSpPr>
          <p:cNvPr id="3" name="CasellaDiTesto 2"/>
          <p:cNvSpPr txBox="1"/>
          <p:nvPr/>
        </p:nvSpPr>
        <p:spPr>
          <a:xfrm>
            <a:off x="642938" y="500063"/>
            <a:ext cx="3214687" cy="830262"/>
          </a:xfrm>
          <a:prstGeom prst="rect">
            <a:avLst/>
          </a:prstGeom>
          <a:ln>
            <a:solidFill>
              <a:schemeClr val="accent4">
                <a:lumMod val="50000"/>
              </a:schemeClr>
            </a:solidFill>
          </a:ln>
        </p:spPr>
        <p:style>
          <a:lnRef idx="2">
            <a:schemeClr val="accent3"/>
          </a:lnRef>
          <a:fillRef idx="1">
            <a:schemeClr val="lt1"/>
          </a:fillRef>
          <a:effectRef idx="0">
            <a:schemeClr val="accent3"/>
          </a:effectRef>
          <a:fontRef idx="minor">
            <a:schemeClr val="dk1"/>
          </a:fontRef>
        </p:style>
        <p:txBody>
          <a:bodyPr>
            <a:spAutoFit/>
          </a:bodyPr>
          <a:lstStyle/>
          <a:p>
            <a:pPr fontAlgn="auto">
              <a:spcBef>
                <a:spcPts val="0"/>
              </a:spcBef>
              <a:spcAft>
                <a:spcPts val="0"/>
              </a:spcAft>
              <a:defRPr/>
            </a:pPr>
            <a:r>
              <a:rPr lang="it-IT" sz="4800" dirty="0" err="1"/>
              <a:t>Why</a:t>
            </a:r>
            <a:r>
              <a:rPr lang="it-IT" sz="4800" dirty="0"/>
              <a:t> </a:t>
            </a:r>
            <a:r>
              <a:rPr lang="it-IT" sz="4800" dirty="0" err="1"/>
              <a:t>Value</a:t>
            </a:r>
            <a:r>
              <a:rPr lang="it-IT" sz="4800" dirty="0"/>
              <a:t>?</a:t>
            </a:r>
          </a:p>
        </p:txBody>
      </p:sp>
      <p:sp>
        <p:nvSpPr>
          <p:cNvPr id="107524" name="CasellaDiTesto 6"/>
          <p:cNvSpPr txBox="1">
            <a:spLocks noChangeArrowheads="1"/>
          </p:cNvSpPr>
          <p:nvPr/>
        </p:nvSpPr>
        <p:spPr bwMode="auto">
          <a:xfrm>
            <a:off x="571500" y="1595438"/>
            <a:ext cx="7929563" cy="5262562"/>
          </a:xfrm>
          <a:prstGeom prst="rect">
            <a:avLst/>
          </a:prstGeom>
          <a:noFill/>
          <a:ln w="9525">
            <a:noFill/>
            <a:miter lim="800000"/>
            <a:headEnd/>
            <a:tailEnd/>
          </a:ln>
        </p:spPr>
        <p:txBody>
          <a:bodyPr>
            <a:spAutoFit/>
          </a:bodyPr>
          <a:lstStyle/>
          <a:p>
            <a:pPr algn="just"/>
            <a:r>
              <a:rPr lang="en-GB" sz="2400">
                <a:latin typeface="Calibri" pitchFamily="34" charset="0"/>
              </a:rPr>
              <a:t>Value creation processes suggest a change of roles and relevance dimensions; today, an important part of the process is played by customers, who are not viewed just as value destroyers (or </a:t>
            </a:r>
            <a:r>
              <a:rPr lang="en-GB" sz="2400" i="1">
                <a:latin typeface="Calibri" pitchFamily="34" charset="0"/>
              </a:rPr>
              <a:t>value receivers</a:t>
            </a:r>
            <a:r>
              <a:rPr lang="en-GB" sz="2400">
                <a:latin typeface="Calibri" pitchFamily="34" charset="0"/>
              </a:rPr>
              <a:t>) but are instead considered key actors, present in the early stages of the production process and not only in the final consumption stage. </a:t>
            </a:r>
          </a:p>
          <a:p>
            <a:pPr algn="just"/>
            <a:endParaRPr lang="en-GB" sz="2400">
              <a:latin typeface="Calibri" pitchFamily="34" charset="0"/>
            </a:endParaRPr>
          </a:p>
          <a:p>
            <a:pPr algn="just"/>
            <a:r>
              <a:rPr lang="en-US" sz="2200">
                <a:latin typeface="Calibri" pitchFamily="34" charset="0"/>
              </a:rPr>
              <a:t>Clients do not acquire value directly from product purchases but derive it from products’ use, transformation and consumption; a firm doesn’t autonomously create value for clients, but can only offer value propositions that clients may choose, experiencing them and transforming them into value through use.</a:t>
            </a:r>
            <a:endParaRPr lang="it-IT" sz="2200">
              <a:latin typeface="Calibri" pitchFamily="34" charset="0"/>
            </a:endParaRPr>
          </a:p>
        </p:txBody>
      </p:sp>
      <p:sp>
        <p:nvSpPr>
          <p:cNvPr id="5" name="Segnaposto numero diapositiva 12"/>
          <p:cNvSpPr txBox="1">
            <a:spLocks/>
          </p:cNvSpPr>
          <p:nvPr/>
        </p:nvSpPr>
        <p:spPr>
          <a:xfrm rot="20399143">
            <a:off x="6730296" y="6447388"/>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4</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a 2"/>
          <p:cNvGraphicFramePr/>
          <p:nvPr/>
        </p:nvGraphicFramePr>
        <p:xfrm>
          <a:off x="3929089" y="1428736"/>
          <a:ext cx="5929323" cy="5429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8547" name="Rectangle 3"/>
          <p:cNvSpPr>
            <a:spLocks noChangeArrowheads="1"/>
          </p:cNvSpPr>
          <p:nvPr/>
        </p:nvSpPr>
        <p:spPr bwMode="auto">
          <a:xfrm>
            <a:off x="357188" y="1124744"/>
            <a:ext cx="3929062" cy="5170487"/>
          </a:xfrm>
          <a:prstGeom prst="rect">
            <a:avLst/>
          </a:prstGeom>
          <a:noFill/>
          <a:ln w="9525">
            <a:noFill/>
            <a:miter lim="800000"/>
            <a:headEnd/>
            <a:tailEnd/>
          </a:ln>
        </p:spPr>
        <p:txBody>
          <a:bodyPr anchor="ctr">
            <a:spAutoFit/>
          </a:bodyPr>
          <a:lstStyle/>
          <a:p>
            <a:pPr eaLnBrk="0" hangingPunct="0"/>
            <a:r>
              <a:rPr lang="en-GB" sz="2200" dirty="0">
                <a:latin typeface="Times New Roman" pitchFamily="18" charset="0"/>
                <a:cs typeface="Times New Roman" pitchFamily="18" charset="0"/>
              </a:rPr>
              <a:t>Firms</a:t>
            </a:r>
            <a:r>
              <a:rPr lang="en-GB" sz="2200" dirty="0">
                <a:latin typeface="Calibri" pitchFamily="34" charset="0"/>
                <a:cs typeface="Times New Roman" pitchFamily="18" charset="0"/>
              </a:rPr>
              <a:t>’</a:t>
            </a:r>
            <a:r>
              <a:rPr lang="en-GB" sz="2200" dirty="0">
                <a:latin typeface="Times New Roman" pitchFamily="18" charset="0"/>
                <a:cs typeface="Times New Roman" pitchFamily="18" charset="0"/>
              </a:rPr>
              <a:t> competitive advantage derives from multiple contributions, integrating different benefits of value co-creation as well as new service logics and relational aspects of networked systems.</a:t>
            </a:r>
          </a:p>
          <a:p>
            <a:pPr eaLnBrk="0" hangingPunct="0"/>
            <a:endParaRPr lang="it-IT" sz="1050" dirty="0">
              <a:latin typeface="Calibri" pitchFamily="34" charset="0"/>
            </a:endParaRPr>
          </a:p>
          <a:p>
            <a:pPr eaLnBrk="0" hangingPunct="0"/>
            <a:r>
              <a:rPr lang="en-GB" sz="2200" dirty="0">
                <a:latin typeface="Times New Roman" pitchFamily="18" charset="0"/>
                <a:cs typeface="Times New Roman" pitchFamily="18" charset="0"/>
              </a:rPr>
              <a:t>In sum, service-oriented business competitiveness emerges as co-determined by three different dimensions that effectively contribute to achieving competitive advantage and to maintaining it over time.</a:t>
            </a:r>
            <a:endParaRPr lang="en-GB" sz="2200" dirty="0">
              <a:latin typeface="Calibri" pitchFamily="34" charset="0"/>
              <a:cs typeface="Times New Roman" pitchFamily="18" charset="0"/>
            </a:endParaRPr>
          </a:p>
        </p:txBody>
      </p:sp>
      <p:sp>
        <p:nvSpPr>
          <p:cNvPr id="108548" name="CasellaDiTesto 4"/>
          <p:cNvSpPr txBox="1">
            <a:spLocks noChangeArrowheads="1"/>
          </p:cNvSpPr>
          <p:nvPr/>
        </p:nvSpPr>
        <p:spPr bwMode="auto">
          <a:xfrm>
            <a:off x="500063" y="428625"/>
            <a:ext cx="8286750" cy="461963"/>
          </a:xfrm>
          <a:prstGeom prst="rect">
            <a:avLst/>
          </a:prstGeom>
          <a:noFill/>
          <a:ln w="9525">
            <a:noFill/>
            <a:miter lim="800000"/>
            <a:headEnd/>
            <a:tailEnd/>
          </a:ln>
        </p:spPr>
        <p:txBody>
          <a:bodyPr>
            <a:spAutoFit/>
          </a:bodyPr>
          <a:lstStyle/>
          <a:p>
            <a:pPr algn="ctr"/>
            <a:r>
              <a:rPr lang="en-GB" sz="2400" b="1">
                <a:latin typeface="Calibri" pitchFamily="34" charset="0"/>
              </a:rPr>
              <a:t>Dimensions of Competitiveness </a:t>
            </a:r>
            <a:r>
              <a:rPr lang="en-GB" sz="2400">
                <a:latin typeface="Calibri" pitchFamily="34" charset="0"/>
              </a:rPr>
              <a:t>– a multiple contributions</a:t>
            </a:r>
            <a:endParaRPr lang="it-IT" sz="2400">
              <a:latin typeface="Calibri" pitchFamily="34" charset="0"/>
            </a:endParaRPr>
          </a:p>
        </p:txBody>
      </p:sp>
      <p:sp>
        <p:nvSpPr>
          <p:cNvPr id="5" name="Segnaposto numero diapositiva 12"/>
          <p:cNvSpPr txBox="1">
            <a:spLocks/>
          </p:cNvSpPr>
          <p:nvPr/>
        </p:nvSpPr>
        <p:spPr>
          <a:xfrm rot="20399143">
            <a:off x="6730296" y="6447388"/>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5</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ttangolo 3"/>
          <p:cNvSpPr>
            <a:spLocks noChangeArrowheads="1"/>
          </p:cNvSpPr>
          <p:nvPr/>
        </p:nvSpPr>
        <p:spPr bwMode="auto">
          <a:xfrm>
            <a:off x="322263" y="3303588"/>
            <a:ext cx="8497887" cy="2862262"/>
          </a:xfrm>
          <a:prstGeom prst="rect">
            <a:avLst/>
          </a:prstGeom>
          <a:noFill/>
          <a:ln w="9525">
            <a:noFill/>
            <a:miter lim="800000"/>
            <a:headEnd/>
            <a:tailEnd/>
          </a:ln>
        </p:spPr>
        <p:txBody>
          <a:bodyPr>
            <a:spAutoFit/>
          </a:bodyPr>
          <a:lstStyle/>
          <a:p>
            <a:pPr marL="177800" indent="-177800" algn="just">
              <a:buFont typeface="Arial" charset="0"/>
              <a:buChar char="•"/>
            </a:pPr>
            <a:r>
              <a:rPr lang="en-US">
                <a:latin typeface="Calibri" pitchFamily="34" charset="0"/>
              </a:rPr>
              <a:t>the consumer is no longer seen exclusively as a target (value destroyer);</a:t>
            </a:r>
          </a:p>
          <a:p>
            <a:pPr marL="177800" indent="-177800" algn="just">
              <a:buFont typeface="Arial" charset="0"/>
              <a:buChar char="•"/>
            </a:pPr>
            <a:r>
              <a:rPr lang="en-US">
                <a:latin typeface="Calibri" pitchFamily="34" charset="0"/>
              </a:rPr>
              <a:t>companies have a right only to make its own proposal (value proposition);</a:t>
            </a:r>
          </a:p>
          <a:p>
            <a:pPr marL="177800" indent="-177800" algn="just">
              <a:buFont typeface="Arial" charset="0"/>
              <a:buChar char="•"/>
            </a:pPr>
            <a:r>
              <a:rPr lang="en-US">
                <a:latin typeface="Calibri" pitchFamily="34" charset="0"/>
              </a:rPr>
              <a:t>consumers are considered real factors of production (value co-creator) within a complex system of service delivery (service system);</a:t>
            </a:r>
          </a:p>
          <a:p>
            <a:pPr marL="177800" indent="-177800" algn="just">
              <a:buFont typeface="Arial" charset="0"/>
              <a:buChar char="•"/>
            </a:pPr>
            <a:r>
              <a:rPr lang="en-US">
                <a:latin typeface="Calibri" pitchFamily="34" charset="0"/>
              </a:rPr>
              <a:t>consumers are able to benefit not only from the products purchase, but also for processing, use and consumption of the same (value in use), revealing their role as active (participant) in the value generation process;</a:t>
            </a:r>
          </a:p>
          <a:p>
            <a:pPr marL="177800" indent="-177800" algn="just">
              <a:buFont typeface="Arial" charset="0"/>
              <a:buChar char="•"/>
            </a:pPr>
            <a:r>
              <a:rPr lang="en-US">
                <a:latin typeface="Calibri" pitchFamily="34" charset="0"/>
              </a:rPr>
              <a:t>The business competition is very influenced by that because, as you are able to create value more competitive you are, as you are able to engage in co-creative purposes, greater sustainable will be your value proposition.</a:t>
            </a:r>
            <a:endParaRPr lang="it-IT">
              <a:latin typeface="Calibri" pitchFamily="34" charset="0"/>
            </a:endParaRPr>
          </a:p>
        </p:txBody>
      </p:sp>
      <p:sp>
        <p:nvSpPr>
          <p:cNvPr id="3" name="Rettangolo 2"/>
          <p:cNvSpPr/>
          <p:nvPr/>
        </p:nvSpPr>
        <p:spPr>
          <a:xfrm>
            <a:off x="1100461" y="2708920"/>
            <a:ext cx="7144713" cy="553998"/>
          </a:xfrm>
          <a:prstGeom prst="rect">
            <a:avLst/>
          </a:prstGeom>
        </p:spPr>
        <p:txBody>
          <a:bodyPr wrap="none">
            <a:spAutoFit/>
          </a:bodyPr>
          <a:lstStyle/>
          <a:p>
            <a:pPr algn="ctr" fontAlgn="auto">
              <a:spcBef>
                <a:spcPts val="0"/>
              </a:spcBef>
              <a:spcAft>
                <a:spcPts val="0"/>
              </a:spcAft>
              <a:defRPr/>
            </a:pPr>
            <a:r>
              <a:rPr lang="it-IT" sz="3000" b="1" dirty="0" err="1">
                <a:solidFill>
                  <a:schemeClr val="accent4">
                    <a:lumMod val="60000"/>
                    <a:lumOff val="40000"/>
                  </a:schemeClr>
                </a:solidFill>
                <a:latin typeface="+mj-lt"/>
                <a:cs typeface="+mn-cs"/>
              </a:rPr>
              <a:t>Effects</a:t>
            </a:r>
            <a:r>
              <a:rPr lang="it-IT" sz="3000" b="1" dirty="0">
                <a:solidFill>
                  <a:schemeClr val="accent4">
                    <a:lumMod val="60000"/>
                    <a:lumOff val="40000"/>
                  </a:schemeClr>
                </a:solidFill>
                <a:latin typeface="+mj-lt"/>
                <a:cs typeface="+mn-cs"/>
              </a:rPr>
              <a:t> on </a:t>
            </a:r>
            <a:r>
              <a:rPr lang="it-IT" sz="3000" b="1" dirty="0" err="1">
                <a:ln w="1905"/>
                <a:solidFill>
                  <a:schemeClr val="accent4">
                    <a:lumMod val="75000"/>
                  </a:schemeClr>
                </a:solidFill>
                <a:effectLst>
                  <a:innerShdw blurRad="69850" dist="43180" dir="5400000">
                    <a:srgbClr val="000000">
                      <a:alpha val="65000"/>
                    </a:srgbClr>
                  </a:innerShdw>
                </a:effectLst>
                <a:latin typeface="+mj-lt"/>
                <a:cs typeface="+mn-cs"/>
              </a:rPr>
              <a:t>value</a:t>
            </a:r>
            <a:r>
              <a:rPr lang="it-IT" sz="3000" b="1" dirty="0">
                <a:ln w="1905"/>
                <a:solidFill>
                  <a:schemeClr val="accent4">
                    <a:lumMod val="75000"/>
                  </a:schemeClr>
                </a:solidFill>
                <a:effectLst>
                  <a:innerShdw blurRad="69850" dist="43180" dir="5400000">
                    <a:srgbClr val="000000">
                      <a:alpha val="65000"/>
                    </a:srgbClr>
                  </a:innerShdw>
                </a:effectLst>
                <a:latin typeface="+mj-lt"/>
                <a:cs typeface="+mn-cs"/>
              </a:rPr>
              <a:t> </a:t>
            </a:r>
            <a:r>
              <a:rPr lang="it-IT" sz="3000" b="1" dirty="0" err="1">
                <a:ln w="1905"/>
                <a:solidFill>
                  <a:schemeClr val="accent4">
                    <a:lumMod val="75000"/>
                  </a:schemeClr>
                </a:solidFill>
                <a:effectLst>
                  <a:innerShdw blurRad="69850" dist="43180" dir="5400000">
                    <a:srgbClr val="000000">
                      <a:alpha val="65000"/>
                    </a:srgbClr>
                  </a:innerShdw>
                </a:effectLst>
                <a:latin typeface="+mj-lt"/>
                <a:cs typeface="+mn-cs"/>
              </a:rPr>
              <a:t>creation</a:t>
            </a:r>
            <a:r>
              <a:rPr lang="it-IT" sz="3000" b="1" dirty="0">
                <a:ln w="1905"/>
                <a:solidFill>
                  <a:schemeClr val="accent4">
                    <a:lumMod val="75000"/>
                  </a:schemeClr>
                </a:solidFill>
                <a:effectLst>
                  <a:innerShdw blurRad="69850" dist="43180" dir="5400000">
                    <a:srgbClr val="000000">
                      <a:alpha val="65000"/>
                    </a:srgbClr>
                  </a:innerShdw>
                </a:effectLst>
                <a:latin typeface="+mj-lt"/>
                <a:cs typeface="+mn-cs"/>
              </a:rPr>
              <a:t> </a:t>
            </a:r>
            <a:r>
              <a:rPr lang="it-IT" sz="3000" b="1" dirty="0">
                <a:solidFill>
                  <a:schemeClr val="accent4">
                    <a:lumMod val="60000"/>
                    <a:lumOff val="40000"/>
                  </a:schemeClr>
                </a:solidFill>
                <a:latin typeface="+mj-lt"/>
                <a:cs typeface="+mn-cs"/>
              </a:rPr>
              <a:t>&amp; </a:t>
            </a:r>
            <a:r>
              <a:rPr lang="it-IT" sz="3000" b="1" dirty="0" err="1">
                <a:solidFill>
                  <a:schemeClr val="accent4">
                    <a:lumMod val="60000"/>
                    <a:lumOff val="40000"/>
                  </a:schemeClr>
                </a:solidFill>
                <a:latin typeface="+mj-lt"/>
                <a:cs typeface="+mn-cs"/>
              </a:rPr>
              <a:t>competitiveness</a:t>
            </a:r>
            <a:endParaRPr lang="it-IT" sz="3000" dirty="0">
              <a:solidFill>
                <a:schemeClr val="accent4">
                  <a:lumMod val="60000"/>
                  <a:lumOff val="40000"/>
                </a:schemeClr>
              </a:solidFill>
              <a:latin typeface="+mj-lt"/>
              <a:cs typeface="+mn-cs"/>
            </a:endParaRPr>
          </a:p>
        </p:txBody>
      </p:sp>
      <p:sp>
        <p:nvSpPr>
          <p:cNvPr id="104453" name="Rectangle 1"/>
          <p:cNvSpPr>
            <a:spLocks noChangeArrowheads="1"/>
          </p:cNvSpPr>
          <p:nvPr/>
        </p:nvSpPr>
        <p:spPr bwMode="auto">
          <a:xfrm>
            <a:off x="395288" y="1168400"/>
            <a:ext cx="8497887" cy="1201738"/>
          </a:xfrm>
          <a:prstGeom prst="rect">
            <a:avLst/>
          </a:prstGeom>
          <a:noFill/>
          <a:ln w="9525">
            <a:noFill/>
            <a:miter lim="800000"/>
            <a:headEnd/>
            <a:tailEnd/>
          </a:ln>
        </p:spPr>
        <p:txBody>
          <a:bodyPr anchor="ctr">
            <a:spAutoFit/>
          </a:bodyPr>
          <a:lstStyle/>
          <a:p>
            <a:pPr marL="342900" indent="-342900" algn="just" eaLnBrk="0" hangingPunct="0">
              <a:buFontTx/>
              <a:buAutoNum type="romanLcParenR"/>
            </a:pPr>
            <a:r>
              <a:rPr lang="en-US">
                <a:latin typeface="Calibri" pitchFamily="34" charset="0"/>
              </a:rPr>
              <a:t>system configurations (function of the designed structure and the ability to evolve, adapt, be intelligent and smart);</a:t>
            </a:r>
          </a:p>
          <a:p>
            <a:pPr marL="342900" indent="-342900" algn="just" eaLnBrk="0" hangingPunct="0">
              <a:buFontTx/>
              <a:buAutoNum type="romanLcParenR"/>
            </a:pPr>
            <a:r>
              <a:rPr lang="en-US">
                <a:latin typeface="Calibri" pitchFamily="34" charset="0"/>
              </a:rPr>
              <a:t>system interactions (indicative of the ability to implement relationships, collaboration for mutual satisfaction effectively , win-win logic).</a:t>
            </a:r>
          </a:p>
        </p:txBody>
      </p:sp>
      <p:sp>
        <p:nvSpPr>
          <p:cNvPr id="6" name="Rettangolo 5"/>
          <p:cNvSpPr/>
          <p:nvPr/>
        </p:nvSpPr>
        <p:spPr>
          <a:xfrm>
            <a:off x="821529" y="476672"/>
            <a:ext cx="7483587" cy="553998"/>
          </a:xfrm>
          <a:prstGeom prst="rect">
            <a:avLst/>
          </a:prstGeom>
        </p:spPr>
        <p:txBody>
          <a:bodyPr wrap="none">
            <a:spAutoFit/>
          </a:bodyPr>
          <a:lstStyle/>
          <a:p>
            <a:pPr algn="ctr" fontAlgn="auto">
              <a:spcBef>
                <a:spcPts val="0"/>
              </a:spcBef>
              <a:spcAft>
                <a:spcPts val="0"/>
              </a:spcAft>
              <a:defRPr/>
            </a:pPr>
            <a:r>
              <a:rPr lang="it-IT" sz="3000" b="1" dirty="0" err="1">
                <a:ln w="1905"/>
                <a:solidFill>
                  <a:schemeClr val="accent4">
                    <a:lumMod val="75000"/>
                  </a:schemeClr>
                </a:solidFill>
                <a:effectLst>
                  <a:innerShdw blurRad="69850" dist="43180" dir="5400000">
                    <a:srgbClr val="000000">
                      <a:alpha val="65000"/>
                    </a:srgbClr>
                  </a:innerShdw>
                </a:effectLst>
                <a:latin typeface="+mj-lt"/>
                <a:cs typeface="+mn-cs"/>
              </a:rPr>
              <a:t>Matching</a:t>
            </a:r>
            <a:r>
              <a:rPr lang="it-IT" sz="3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cs typeface="+mn-cs"/>
              </a:rPr>
              <a:t> </a:t>
            </a:r>
            <a:r>
              <a:rPr lang="it-IT" sz="3000" b="1" dirty="0">
                <a:solidFill>
                  <a:schemeClr val="accent4">
                    <a:lumMod val="60000"/>
                    <a:lumOff val="40000"/>
                  </a:schemeClr>
                </a:solidFill>
                <a:latin typeface="+mj-lt"/>
                <a:cs typeface="+mn-cs"/>
              </a:rPr>
              <a:t>Service </a:t>
            </a:r>
            <a:r>
              <a:rPr lang="it-IT" sz="3000" b="1" dirty="0" err="1">
                <a:solidFill>
                  <a:schemeClr val="accent4">
                    <a:lumMod val="60000"/>
                    <a:lumOff val="40000"/>
                  </a:schemeClr>
                </a:solidFill>
                <a:latin typeface="+mj-lt"/>
                <a:cs typeface="+mn-cs"/>
              </a:rPr>
              <a:t>Research</a:t>
            </a:r>
            <a:r>
              <a:rPr lang="it-IT" sz="3000" b="1" dirty="0">
                <a:solidFill>
                  <a:schemeClr val="accent4">
                    <a:lumMod val="60000"/>
                    <a:lumOff val="40000"/>
                  </a:schemeClr>
                </a:solidFill>
                <a:latin typeface="+mj-lt"/>
                <a:cs typeface="+mn-cs"/>
              </a:rPr>
              <a:t> &amp; System </a:t>
            </a:r>
            <a:r>
              <a:rPr lang="it-IT" sz="3000" b="1" dirty="0" err="1">
                <a:solidFill>
                  <a:schemeClr val="accent4">
                    <a:lumMod val="60000"/>
                    <a:lumOff val="40000"/>
                  </a:schemeClr>
                </a:solidFill>
                <a:latin typeface="+mj-lt"/>
                <a:cs typeface="+mn-cs"/>
              </a:rPr>
              <a:t>Thinking</a:t>
            </a:r>
            <a:endParaRPr lang="it-IT" sz="3000" dirty="0">
              <a:solidFill>
                <a:schemeClr val="accent4">
                  <a:lumMod val="60000"/>
                  <a:lumOff val="40000"/>
                </a:schemeClr>
              </a:solidFill>
              <a:latin typeface="+mn-lt"/>
              <a:cs typeface="+mn-cs"/>
            </a:endParaRPr>
          </a:p>
        </p:txBody>
      </p:sp>
      <p:sp>
        <p:nvSpPr>
          <p:cNvPr id="7" name="Segnaposto numero diapositiva 12"/>
          <p:cNvSpPr txBox="1">
            <a:spLocks/>
          </p:cNvSpPr>
          <p:nvPr/>
        </p:nvSpPr>
        <p:spPr>
          <a:xfrm rot="20399143">
            <a:off x="6730296" y="6447388"/>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6</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ma 10"/>
          <p:cNvGraphicFramePr/>
          <p:nvPr/>
        </p:nvGraphicFramePr>
        <p:xfrm>
          <a:off x="1857355" y="1340768"/>
          <a:ext cx="7500991" cy="52863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9571" name="CasellaDiTesto 2"/>
          <p:cNvSpPr txBox="1">
            <a:spLocks noChangeArrowheads="1"/>
          </p:cNvSpPr>
          <p:nvPr/>
        </p:nvSpPr>
        <p:spPr bwMode="auto">
          <a:xfrm>
            <a:off x="1071563" y="214313"/>
            <a:ext cx="7358062" cy="461962"/>
          </a:xfrm>
          <a:prstGeom prst="rect">
            <a:avLst/>
          </a:prstGeom>
          <a:noFill/>
          <a:ln w="9525">
            <a:noFill/>
            <a:miter lim="800000"/>
            <a:headEnd/>
            <a:tailEnd/>
          </a:ln>
        </p:spPr>
        <p:txBody>
          <a:bodyPr>
            <a:spAutoFit/>
          </a:bodyPr>
          <a:lstStyle/>
          <a:p>
            <a:pPr algn="ctr"/>
            <a:r>
              <a:rPr lang="en-GB" sz="2400" b="1">
                <a:latin typeface="Calibri" pitchFamily="34" charset="0"/>
              </a:rPr>
              <a:t>Service Value Chain or Service Value Networks?</a:t>
            </a:r>
            <a:endParaRPr lang="it-IT" sz="2400" b="1">
              <a:latin typeface="Calibri" pitchFamily="34" charset="0"/>
            </a:endParaRPr>
          </a:p>
        </p:txBody>
      </p:sp>
      <p:sp>
        <p:nvSpPr>
          <p:cNvPr id="109572" name="CasellaDiTesto 2"/>
          <p:cNvSpPr txBox="1">
            <a:spLocks noChangeArrowheads="1"/>
          </p:cNvSpPr>
          <p:nvPr/>
        </p:nvSpPr>
        <p:spPr bwMode="auto">
          <a:xfrm>
            <a:off x="214313" y="714375"/>
            <a:ext cx="8786812" cy="461963"/>
          </a:xfrm>
          <a:prstGeom prst="rect">
            <a:avLst/>
          </a:prstGeom>
          <a:noFill/>
          <a:ln w="9525">
            <a:noFill/>
            <a:miter lim="800000"/>
            <a:headEnd/>
            <a:tailEnd/>
          </a:ln>
        </p:spPr>
        <p:txBody>
          <a:bodyPr>
            <a:spAutoFit/>
          </a:bodyPr>
          <a:lstStyle/>
          <a:p>
            <a:pPr algn="ctr"/>
            <a:r>
              <a:rPr lang="en-GB" sz="2400">
                <a:latin typeface="Calibri" pitchFamily="34" charset="0"/>
              </a:rPr>
              <a:t>An evoluted networked System based on service-centered logic</a:t>
            </a:r>
            <a:endParaRPr lang="it-IT" sz="2400">
              <a:latin typeface="Calibri" pitchFamily="34" charset="0"/>
            </a:endParaRPr>
          </a:p>
        </p:txBody>
      </p:sp>
      <p:sp>
        <p:nvSpPr>
          <p:cNvPr id="5" name="Rettangolo 4"/>
          <p:cNvSpPr/>
          <p:nvPr/>
        </p:nvSpPr>
        <p:spPr>
          <a:xfrm>
            <a:off x="214313" y="1285875"/>
            <a:ext cx="2928937" cy="2032000"/>
          </a:xfrm>
          <a:prstGeom prst="rect">
            <a:avLst/>
          </a:prstGeom>
        </p:spPr>
        <p:txBody>
          <a:bodyPr>
            <a:spAutoFit/>
          </a:bodyPr>
          <a:lstStyle/>
          <a:p>
            <a:pPr fontAlgn="auto">
              <a:spcBef>
                <a:spcPts val="0"/>
              </a:spcBef>
              <a:spcAft>
                <a:spcPts val="0"/>
              </a:spcAft>
              <a:defRPr/>
            </a:pPr>
            <a:r>
              <a:rPr lang="en-US" b="1" i="1" cap="small" dirty="0"/>
              <a:t>Evolution source:</a:t>
            </a:r>
          </a:p>
          <a:p>
            <a:pPr fontAlgn="auto">
              <a:spcBef>
                <a:spcPts val="0"/>
              </a:spcBef>
              <a:spcAft>
                <a:spcPts val="0"/>
              </a:spcAft>
              <a:defRPr/>
            </a:pPr>
            <a:r>
              <a:rPr lang="en-US" cap="small" dirty="0"/>
              <a:t>Porter, M. (1985; 1990)</a:t>
            </a:r>
          </a:p>
          <a:p>
            <a:pPr fontAlgn="auto">
              <a:spcBef>
                <a:spcPts val="0"/>
              </a:spcBef>
              <a:spcAft>
                <a:spcPts val="0"/>
              </a:spcAft>
              <a:defRPr/>
            </a:pPr>
            <a:r>
              <a:rPr lang="en-US" cap="small" dirty="0" err="1"/>
              <a:t>Normann</a:t>
            </a:r>
            <a:r>
              <a:rPr lang="en-US" cap="small" dirty="0"/>
              <a:t>-Ramirez (1995)</a:t>
            </a:r>
          </a:p>
          <a:p>
            <a:pPr fontAlgn="auto">
              <a:spcBef>
                <a:spcPts val="0"/>
              </a:spcBef>
              <a:spcAft>
                <a:spcPts val="0"/>
              </a:spcAft>
              <a:defRPr/>
            </a:pPr>
            <a:r>
              <a:rPr lang="en-US" cap="small" dirty="0" err="1"/>
              <a:t>Allee</a:t>
            </a:r>
            <a:r>
              <a:rPr lang="en-US" cap="small" dirty="0"/>
              <a:t>, V.</a:t>
            </a:r>
            <a:r>
              <a:rPr lang="en-GB" dirty="0"/>
              <a:t> (2000)</a:t>
            </a:r>
          </a:p>
          <a:p>
            <a:pPr fontAlgn="auto">
              <a:spcBef>
                <a:spcPts val="0"/>
              </a:spcBef>
              <a:spcAft>
                <a:spcPts val="0"/>
              </a:spcAft>
              <a:defRPr/>
            </a:pPr>
            <a:r>
              <a:rPr lang="it-IT" cap="small" dirty="0" err="1"/>
              <a:t>Vargo-Lusch</a:t>
            </a:r>
            <a:r>
              <a:rPr lang="it-IT" cap="small" dirty="0"/>
              <a:t> </a:t>
            </a:r>
            <a:r>
              <a:rPr lang="en-GB" dirty="0"/>
              <a:t>(2004)</a:t>
            </a:r>
          </a:p>
          <a:p>
            <a:pPr fontAlgn="auto">
              <a:spcBef>
                <a:spcPts val="0"/>
              </a:spcBef>
              <a:spcAft>
                <a:spcPts val="0"/>
              </a:spcAft>
              <a:defRPr/>
            </a:pPr>
            <a:r>
              <a:rPr lang="en-US" cap="small" dirty="0" err="1"/>
              <a:t>Maglio-Spohrer</a:t>
            </a:r>
            <a:r>
              <a:rPr lang="en-GB" dirty="0"/>
              <a:t> (2006)</a:t>
            </a:r>
          </a:p>
          <a:p>
            <a:pPr fontAlgn="auto">
              <a:spcBef>
                <a:spcPts val="0"/>
              </a:spcBef>
              <a:spcAft>
                <a:spcPts val="0"/>
              </a:spcAft>
              <a:defRPr/>
            </a:pPr>
            <a:r>
              <a:rPr lang="en-US" cap="small" dirty="0"/>
              <a:t>Alter, S.</a:t>
            </a:r>
            <a:r>
              <a:rPr lang="en-GB" dirty="0"/>
              <a:t> (2008)</a:t>
            </a:r>
          </a:p>
        </p:txBody>
      </p:sp>
      <p:sp>
        <p:nvSpPr>
          <p:cNvPr id="6" name="Segnaposto numero diapositiva 12"/>
          <p:cNvSpPr txBox="1">
            <a:spLocks/>
          </p:cNvSpPr>
          <p:nvPr/>
        </p:nvSpPr>
        <p:spPr>
          <a:xfrm rot="20399143">
            <a:off x="6730296" y="6447388"/>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7</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2"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2000" fill="hold"/>
                                        <p:tgtEl>
                                          <p:spTgt spid="11"/>
                                        </p:tgtEl>
                                        <p:attrNameLst>
                                          <p:attrName>ppt_x</p:attrName>
                                        </p:attrNameLst>
                                      </p:cBhvr>
                                      <p:tavLst>
                                        <p:tav tm="0">
                                          <p:val>
                                            <p:strVal val="1+#ppt_w/2"/>
                                          </p:val>
                                        </p:tav>
                                        <p:tav tm="100000">
                                          <p:val>
                                            <p:strVal val="#ppt_x"/>
                                          </p:val>
                                        </p:tav>
                                      </p:tavLst>
                                    </p:anim>
                                    <p:anim calcmode="lin" valueType="num">
                                      <p:cBhvr additive="base">
                                        <p:cTn id="8" dur="2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3"/>
          <p:cNvPicPr>
            <a:picLocks noChangeAspect="1" noChangeArrowheads="1"/>
          </p:cNvPicPr>
          <p:nvPr/>
        </p:nvPicPr>
        <p:blipFill>
          <a:blip r:embed="rId3" cstate="print">
            <a:duotone>
              <a:prstClr val="black"/>
              <a:schemeClr val="accent4">
                <a:tint val="45000"/>
                <a:satMod val="400000"/>
              </a:schemeClr>
            </a:duotone>
          </a:blip>
          <a:srcRect/>
          <a:stretch>
            <a:fillRect/>
          </a:stretch>
        </p:blipFill>
        <p:spPr bwMode="auto">
          <a:xfrm>
            <a:off x="1042467" y="1340768"/>
            <a:ext cx="7690085" cy="4908128"/>
          </a:xfrm>
          <a:prstGeom prst="rect">
            <a:avLst/>
          </a:prstGeom>
          <a:noFill/>
          <a:ln w="9525">
            <a:noFill/>
            <a:miter lim="800000"/>
            <a:headEnd/>
            <a:tailEnd/>
          </a:ln>
        </p:spPr>
      </p:pic>
      <p:sp>
        <p:nvSpPr>
          <p:cNvPr id="5" name="Rettangolo 4"/>
          <p:cNvSpPr/>
          <p:nvPr/>
        </p:nvSpPr>
        <p:spPr>
          <a:xfrm>
            <a:off x="1428728" y="142852"/>
            <a:ext cx="7572428" cy="769441"/>
          </a:xfrm>
          <a:prstGeom prst="rect">
            <a:avLst/>
          </a:prstGeom>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r" fontAlgn="auto">
              <a:spcBef>
                <a:spcPts val="0"/>
              </a:spcBef>
              <a:spcAft>
                <a:spcPts val="0"/>
              </a:spcAft>
              <a:defRPr/>
            </a:pPr>
            <a:r>
              <a:rPr lang="en-GB" sz="4400" i="1" dirty="0">
                <a:ln w="0"/>
                <a:solidFill>
                  <a:schemeClr val="accent4">
                    <a:lumMod val="75000"/>
                  </a:schemeClr>
                </a:solidFill>
                <a:effectLst>
                  <a:reflection blurRad="12700" stA="50000" endPos="50000" dist="5000" dir="5400000" sy="-100000" rotWithShape="0"/>
                </a:effectLst>
                <a:latin typeface="+mn-lt"/>
                <a:cs typeface="+mn-cs"/>
              </a:rPr>
              <a:t>Different</a:t>
            </a:r>
            <a:r>
              <a:rPr lang="en-GB" sz="4400" b="1" i="1" dirty="0">
                <a:ln w="0"/>
                <a:solidFill>
                  <a:schemeClr val="accent4">
                    <a:lumMod val="75000"/>
                  </a:schemeClr>
                </a:solidFill>
                <a:effectLst>
                  <a:reflection blurRad="12700" stA="50000" endPos="50000" dist="5000" dir="5400000" sy="-100000" rotWithShape="0"/>
                </a:effectLst>
                <a:latin typeface="+mn-lt"/>
                <a:cs typeface="+mn-cs"/>
              </a:rPr>
              <a:t> perspectives…</a:t>
            </a:r>
            <a:endParaRPr lang="it-IT" sz="4400" b="1" i="1" dirty="0">
              <a:ln w="0"/>
              <a:solidFill>
                <a:schemeClr val="accent4">
                  <a:lumMod val="75000"/>
                </a:schemeClr>
              </a:solidFill>
              <a:effectLst>
                <a:reflection blurRad="12700" stA="50000" endPos="50000" dist="5000" dir="5400000" sy="-100000" rotWithShape="0"/>
              </a:effectLst>
              <a:latin typeface="+mn-lt"/>
              <a:cs typeface="+mn-cs"/>
            </a:endParaRPr>
          </a:p>
        </p:txBody>
      </p:sp>
      <p:cxnSp>
        <p:nvCxnSpPr>
          <p:cNvPr id="6" name="Connettore 1 5"/>
          <p:cNvCxnSpPr/>
          <p:nvPr/>
        </p:nvCxnSpPr>
        <p:spPr>
          <a:xfrm rot="5400000">
            <a:off x="-1317253" y="3284984"/>
            <a:ext cx="3716338" cy="1588"/>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7" name="Ovale 6"/>
          <p:cNvSpPr/>
          <p:nvPr/>
        </p:nvSpPr>
        <p:spPr>
          <a:xfrm>
            <a:off x="468685" y="5142359"/>
            <a:ext cx="142875" cy="142875"/>
          </a:xfrm>
          <a:prstGeom prst="ellipse">
            <a:avLst/>
          </a:prstGeom>
          <a:solidFill>
            <a:schemeClr val="accent4">
              <a:lumMod val="40000"/>
              <a:lumOff val="6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8" name="Segnaposto numero diapositiva 12"/>
          <p:cNvSpPr txBox="1">
            <a:spLocks/>
          </p:cNvSpPr>
          <p:nvPr/>
        </p:nvSpPr>
        <p:spPr>
          <a:xfrm rot="20399143">
            <a:off x="6730296" y="6447388"/>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8</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ttangolo 3"/>
          <p:cNvSpPr>
            <a:spLocks noChangeArrowheads="1"/>
          </p:cNvSpPr>
          <p:nvPr/>
        </p:nvSpPr>
        <p:spPr bwMode="auto">
          <a:xfrm>
            <a:off x="500063" y="1233488"/>
            <a:ext cx="8215312" cy="4339650"/>
          </a:xfrm>
          <a:prstGeom prst="rect">
            <a:avLst/>
          </a:prstGeom>
          <a:noFill/>
          <a:ln w="9525">
            <a:noFill/>
            <a:miter lim="800000"/>
            <a:headEnd/>
            <a:tailEnd/>
          </a:ln>
        </p:spPr>
        <p:txBody>
          <a:bodyPr>
            <a:spAutoFit/>
          </a:bodyPr>
          <a:lstStyle/>
          <a:p>
            <a:pPr algn="just"/>
            <a:endParaRPr lang="en-GB" sz="2300" i="1" dirty="0">
              <a:latin typeface="Calibri" pitchFamily="34" charset="0"/>
            </a:endParaRPr>
          </a:p>
          <a:p>
            <a:pPr algn="just"/>
            <a:r>
              <a:rPr lang="en-GB" sz="2300" b="1" dirty="0">
                <a:latin typeface="Calibri" pitchFamily="34" charset="0"/>
              </a:rPr>
              <a:t>New Value co-creation </a:t>
            </a:r>
            <a:r>
              <a:rPr lang="en-GB" sz="2300" b="1" dirty="0" smtClean="0">
                <a:latin typeface="Calibri" pitchFamily="34" charset="0"/>
              </a:rPr>
              <a:t>processes</a:t>
            </a:r>
          </a:p>
          <a:p>
            <a:pPr algn="just"/>
            <a:endParaRPr lang="en-GB" sz="2300" b="1" dirty="0">
              <a:latin typeface="Calibri" pitchFamily="34" charset="0"/>
            </a:endParaRPr>
          </a:p>
          <a:p>
            <a:pPr algn="just"/>
            <a:r>
              <a:rPr lang="en-GB" sz="2300" dirty="0">
                <a:latin typeface="Calibri" pitchFamily="34" charset="0"/>
              </a:rPr>
              <a:t>Today consumers play a central role, demanding product and service customization, quick responses and high levels of service quality. Consumer is no longer target customer (like </a:t>
            </a:r>
            <a:r>
              <a:rPr lang="en-GB" sz="2300" i="1" dirty="0">
                <a:latin typeface="Calibri" pitchFamily="34" charset="0"/>
              </a:rPr>
              <a:t>value destroyer</a:t>
            </a:r>
            <a:r>
              <a:rPr lang="en-GB" sz="2300" dirty="0">
                <a:latin typeface="Calibri" pitchFamily="34" charset="0"/>
              </a:rPr>
              <a:t> or </a:t>
            </a:r>
            <a:r>
              <a:rPr lang="en-GB" sz="2300" i="1" dirty="0">
                <a:latin typeface="Calibri" pitchFamily="34" charset="0"/>
              </a:rPr>
              <a:t>value receivers</a:t>
            </a:r>
            <a:r>
              <a:rPr lang="en-GB" sz="2300" dirty="0">
                <a:latin typeface="Calibri" pitchFamily="34" charset="0"/>
              </a:rPr>
              <a:t>) to whom companies can simply allocate and promote their supply, but is central element, also present in the stages before consumption, an available and competitive resource, an effective participant in production processes, definable then a </a:t>
            </a:r>
            <a:r>
              <a:rPr lang="en-GB" sz="2300" dirty="0" err="1">
                <a:latin typeface="Calibri" pitchFamily="34" charset="0"/>
              </a:rPr>
              <a:t>prosumer</a:t>
            </a:r>
            <a:r>
              <a:rPr lang="en-GB" sz="2300" dirty="0">
                <a:latin typeface="Calibri" pitchFamily="34" charset="0"/>
              </a:rPr>
              <a:t>  of value co-creation, and therefore a real value co-creator. </a:t>
            </a:r>
            <a:endParaRPr lang="it-IT" sz="2300" dirty="0">
              <a:latin typeface="Calibri" pitchFamily="34" charset="0"/>
            </a:endParaRPr>
          </a:p>
        </p:txBody>
      </p:sp>
      <p:sp>
        <p:nvSpPr>
          <p:cNvPr id="5" name="Rettangolo 4"/>
          <p:cNvSpPr/>
          <p:nvPr/>
        </p:nvSpPr>
        <p:spPr>
          <a:xfrm>
            <a:off x="1285852" y="142852"/>
            <a:ext cx="7572428" cy="769441"/>
          </a:xfrm>
          <a:prstGeom prst="rect">
            <a:avLst/>
          </a:prstGeom>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r" fontAlgn="auto">
              <a:spcBef>
                <a:spcPts val="0"/>
              </a:spcBef>
              <a:spcAft>
                <a:spcPts val="0"/>
              </a:spcAft>
              <a:defRPr/>
            </a:pPr>
            <a:r>
              <a:rPr lang="en-GB" sz="4400" b="1" i="1" dirty="0">
                <a:ln w="0"/>
                <a:solidFill>
                  <a:schemeClr val="accent4">
                    <a:lumMod val="75000"/>
                  </a:schemeClr>
                </a:solidFill>
                <a:effectLst>
                  <a:reflection blurRad="12700" stA="50000" endPos="50000" dist="5000" dir="5400000" sy="-100000" rotWithShape="0"/>
                </a:effectLst>
                <a:latin typeface="+mn-lt"/>
                <a:cs typeface="+mn-cs"/>
              </a:rPr>
              <a:t>New </a:t>
            </a:r>
            <a:r>
              <a:rPr lang="en-GB" sz="4400" i="1" dirty="0">
                <a:ln w="0"/>
                <a:solidFill>
                  <a:schemeClr val="accent4">
                    <a:lumMod val="75000"/>
                  </a:schemeClr>
                </a:solidFill>
                <a:effectLst>
                  <a:reflection blurRad="12700" stA="50000" endPos="50000" dist="5000" dir="5400000" sy="-100000" rotWithShape="0"/>
                </a:effectLst>
                <a:latin typeface="+mn-lt"/>
                <a:cs typeface="+mn-cs"/>
              </a:rPr>
              <a:t>Value</a:t>
            </a:r>
            <a:r>
              <a:rPr lang="en-GB" sz="4400" b="1" i="1" dirty="0">
                <a:ln w="0"/>
                <a:solidFill>
                  <a:schemeClr val="accent4">
                    <a:lumMod val="75000"/>
                  </a:schemeClr>
                </a:solidFill>
                <a:effectLst>
                  <a:reflection blurRad="12700" stA="50000" endPos="50000" dist="5000" dir="5400000" sy="-100000" rotWithShape="0"/>
                </a:effectLst>
                <a:latin typeface="+mn-lt"/>
                <a:cs typeface="+mn-cs"/>
              </a:rPr>
              <a:t> co-creation…</a:t>
            </a:r>
            <a:endParaRPr lang="it-IT" sz="4400" b="1" i="1" dirty="0">
              <a:ln w="0"/>
              <a:solidFill>
                <a:schemeClr val="accent4">
                  <a:lumMod val="75000"/>
                </a:schemeClr>
              </a:solidFill>
              <a:effectLst>
                <a:reflection blurRad="12700" stA="50000" endPos="50000" dist="5000" dir="5400000" sy="-100000" rotWithShape="0"/>
              </a:effectLst>
              <a:latin typeface="+mn-lt"/>
              <a:cs typeface="+mn-cs"/>
            </a:endParaRPr>
          </a:p>
        </p:txBody>
      </p:sp>
      <p:sp>
        <p:nvSpPr>
          <p:cNvPr id="4" name="Segnaposto numero diapositiva 12"/>
          <p:cNvSpPr txBox="1">
            <a:spLocks/>
          </p:cNvSpPr>
          <p:nvPr/>
        </p:nvSpPr>
        <p:spPr>
          <a:xfrm rot="20399143">
            <a:off x="6730296" y="6447388"/>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9</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2568</Words>
  <Application>Microsoft Office PowerPoint</Application>
  <PresentationFormat>Presentazione su schermo (4:3)</PresentationFormat>
  <Paragraphs>123</Paragraphs>
  <Slides>12</Slides>
  <Notes>12</Notes>
  <HiddenSlides>0</HiddenSlides>
  <MMClips>0</MMClips>
  <ScaleCrop>false</ScaleCrop>
  <HeadingPairs>
    <vt:vector size="4" baseType="variant">
      <vt:variant>
        <vt:lpstr>Tema</vt:lpstr>
      </vt:variant>
      <vt:variant>
        <vt:i4>1</vt:i4>
      </vt:variant>
      <vt:variant>
        <vt:lpstr>Titoli diapositive</vt:lpstr>
      </vt:variant>
      <vt:variant>
        <vt:i4>12</vt:i4>
      </vt:variant>
    </vt:vector>
  </HeadingPairs>
  <TitlesOfParts>
    <vt:vector size="13" baseType="lpstr">
      <vt:lpstr>Tema di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notaro</dc:creator>
  <cp:lastModifiedBy>AMMINISTRATORE</cp:lastModifiedBy>
  <cp:revision>10</cp:revision>
  <dcterms:created xsi:type="dcterms:W3CDTF">2012-02-05T12:11:23Z</dcterms:created>
  <dcterms:modified xsi:type="dcterms:W3CDTF">2013-02-22T10:50:59Z</dcterms:modified>
</cp:coreProperties>
</file>