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6"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287" r:id="rId18"/>
    <p:sldId id="258" r:id="rId19"/>
    <p:sldId id="288" r:id="rId20"/>
    <p:sldId id="290" r:id="rId21"/>
    <p:sldId id="268" r:id="rId22"/>
    <p:sldId id="264" r:id="rId23"/>
    <p:sldId id="265" r:id="rId24"/>
    <p:sldId id="266" r:id="rId25"/>
    <p:sldId id="267" r:id="rId26"/>
    <p:sldId id="259" r:id="rId27"/>
    <p:sldId id="260" r:id="rId28"/>
    <p:sldId id="312" r:id="rId29"/>
    <p:sldId id="313" r:id="rId30"/>
    <p:sldId id="314" r:id="rId31"/>
    <p:sldId id="315" r:id="rId32"/>
    <p:sldId id="316" r:id="rId33"/>
    <p:sldId id="317" r:id="rId34"/>
    <p:sldId id="318" r:id="rId35"/>
    <p:sldId id="319" r:id="rId36"/>
    <p:sldId id="320" r:id="rId37"/>
    <p:sldId id="321" r:id="rId38"/>
    <p:sldId id="322" r:id="rId3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14" autoAdjust="0"/>
    <p:restoredTop sz="98359" autoAdjust="0"/>
  </p:normalViewPr>
  <p:slideViewPr>
    <p:cSldViewPr>
      <p:cViewPr>
        <p:scale>
          <a:sx n="75" d="100"/>
          <a:sy n="75" d="100"/>
        </p:scale>
        <p:origin x="-1254" y="-2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47F17C-C992-466D-9E26-6630353F117D}" type="datetimeFigureOut">
              <a:rPr lang="it-IT" smtClean="0"/>
              <a:pPr/>
              <a:t>06/03/2013</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C3C8C2-CC23-4AF0-B2CF-AF8C224E5DFB}"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11</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12</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13</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14</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15</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16</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17</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18</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19</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a:t>
            </a:fld>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20</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21</a:t>
            </a:fld>
            <a:endParaRPr 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22</a:t>
            </a:fld>
            <a:endParaRPr 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23</a:t>
            </a:fld>
            <a:endParaRPr lang="it-I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24</a:t>
            </a:fld>
            <a:endParaRPr 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25</a:t>
            </a:fld>
            <a:endParaRPr lang="it-I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order to contribute with empirical evidences to the displayed theoretical discussion a successful business analysis was undertaken. In fact, given the difficulty in evaluating our theoretical propositions through deep and rigorous statistical analysis, also for the complexity of the investigated object, the empirical research has analyzed only this case study (</a:t>
            </a:r>
            <a:r>
              <a:rPr lang="en-US" sz="1200" kern="1200" dirty="0" err="1" smtClean="0">
                <a:solidFill>
                  <a:schemeClr val="tx1"/>
                </a:solidFill>
                <a:latin typeface="+mn-lt"/>
                <a:ea typeface="+mn-ea"/>
                <a:cs typeface="+mn-cs"/>
              </a:rPr>
              <a:t>Vicari</a:t>
            </a:r>
            <a:r>
              <a:rPr lang="en-US" sz="1200" kern="1200" dirty="0" smtClean="0">
                <a:solidFill>
                  <a:schemeClr val="tx1"/>
                </a:solidFill>
                <a:latin typeface="+mn-lt"/>
                <a:ea typeface="+mn-ea"/>
                <a:cs typeface="+mn-cs"/>
              </a:rPr>
              <a:t>, 1992; Yin, 2002; </a:t>
            </a:r>
            <a:r>
              <a:rPr lang="en-US" sz="1200" kern="1200" dirty="0" err="1" smtClean="0">
                <a:solidFill>
                  <a:schemeClr val="tx1"/>
                </a:solidFill>
                <a:latin typeface="+mn-lt"/>
                <a:ea typeface="+mn-ea"/>
                <a:cs typeface="+mn-cs"/>
              </a:rPr>
              <a:t>Gummesson</a:t>
            </a:r>
            <a:r>
              <a:rPr lang="en-US" sz="1200" kern="1200" dirty="0" smtClean="0">
                <a:solidFill>
                  <a:schemeClr val="tx1"/>
                </a:solidFill>
                <a:latin typeface="+mn-lt"/>
                <a:ea typeface="+mn-ea"/>
                <a:cs typeface="+mn-cs"/>
              </a:rPr>
              <a:t>, 2007), represented by Zara. Investigating best practices deriving from Zara, we could deepen business processes management for successful retail, in the attempt to highlight service solutions and best performances in fashion world and in nowadays service economy.</a:t>
            </a:r>
            <a:endParaRPr lang="it-IT" sz="1200" kern="1200" dirty="0" smtClean="0">
              <a:solidFill>
                <a:schemeClr val="tx1"/>
              </a:solidFill>
              <a:latin typeface="+mn-lt"/>
              <a:ea typeface="+mn-ea"/>
              <a:cs typeface="+mn-cs"/>
            </a:endParaRPr>
          </a:p>
        </p:txBody>
      </p:sp>
      <p:sp>
        <p:nvSpPr>
          <p:cNvPr id="4" name="Segnaposto numero diapositiva 3"/>
          <p:cNvSpPr>
            <a:spLocks noGrp="1"/>
          </p:cNvSpPr>
          <p:nvPr>
            <p:ph type="sldNum" sz="quarter" idx="10"/>
          </p:nvPr>
        </p:nvSpPr>
        <p:spPr/>
        <p:txBody>
          <a:bodyPr/>
          <a:lstStyle/>
          <a:p>
            <a:fld id="{82F70335-A2E1-4097-B6ED-20E1C49EE987}" type="slidenum">
              <a:rPr lang="it-IT" smtClean="0"/>
              <a:pPr/>
              <a:t>26</a:t>
            </a:fld>
            <a:endParaRPr lang="it-I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algn="just"/>
            <a:r>
              <a:rPr lang="en-GB" sz="1200" kern="1200" dirty="0" smtClean="0">
                <a:solidFill>
                  <a:schemeClr val="tx1"/>
                </a:solidFill>
                <a:latin typeface="+mn-lt"/>
                <a:ea typeface="+mn-ea"/>
                <a:cs typeface="+mn-cs"/>
              </a:rPr>
              <a:t>Global business competing in international scene need to redesign their value chain looking for strategic options capable of rationalizing it valorising opportunities and constrains displayed on an international basis both from a geographic point of view (delocalization/internationalization), and from the structural one (integration/externalisation). We can detect different competitive behaviours.</a:t>
            </a:r>
          </a:p>
          <a:p>
            <a:endParaRPr lang="it-IT" sz="12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Business keep control principally upon design, logistic and distribution activities, externalising productions and referring to external suppliers (The Gap e H&amp;M);</a:t>
            </a:r>
            <a:endParaRPr lang="it-IT" sz="12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Business maintain internally design and production, and maybe distribution, relating with franchising strategies to the majority of stores worldwide (Benetton);</a:t>
            </a:r>
            <a:endParaRPr lang="it-IT" sz="1200" kern="1200" dirty="0" smtClean="0">
              <a:solidFill>
                <a:schemeClr val="tx1"/>
              </a:solidFill>
              <a:latin typeface="+mn-lt"/>
              <a:ea typeface="+mn-ea"/>
              <a:cs typeface="+mn-cs"/>
            </a:endParaRPr>
          </a:p>
          <a:p>
            <a:pPr lvl="0"/>
            <a:r>
              <a:rPr lang="en-GB" sz="1200" kern="1200" dirty="0" smtClean="0">
                <a:solidFill>
                  <a:schemeClr val="tx1"/>
                </a:solidFill>
                <a:latin typeface="+mn-lt"/>
                <a:ea typeface="+mn-ea"/>
                <a:cs typeface="+mn-cs"/>
              </a:rPr>
              <a:t>Business keep control and property over the whole international chain with property stores, production plants and even totally controlling almost every business partner and/or supplier (Zara).</a:t>
            </a:r>
            <a:endParaRPr lang="it-IT" sz="1200" kern="1200" dirty="0" smtClean="0">
              <a:solidFill>
                <a:schemeClr val="tx1"/>
              </a:solidFill>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82F70335-A2E1-4097-B6ED-20E1C49EE987}" type="slidenum">
              <a:rPr lang="it-IT" smtClean="0"/>
              <a:pPr/>
              <a:t>27</a:t>
            </a:fld>
            <a:endParaRPr 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28</a:t>
            </a:fld>
            <a:endParaRPr lang="it-IT"/>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29</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a:t>
            </a:fld>
            <a:endParaRPr lang="it-I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30</a:t>
            </a:fld>
            <a:endParaRPr 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31</a:t>
            </a:fld>
            <a:endParaRPr 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32</a:t>
            </a:fld>
            <a:endParaRPr lang="it-I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33</a:t>
            </a:fld>
            <a:endParaRPr lang="it-I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34</a:t>
            </a:fld>
            <a:endParaRPr lang="it-I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35</a:t>
            </a:fld>
            <a:endParaRPr lang="it-I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36</a:t>
            </a:fld>
            <a:endParaRPr lang="it-I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37</a:t>
            </a:fld>
            <a:endParaRPr lang="it-IT"/>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38</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4</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5</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06C3C8C2-CC23-4AF0-B2CF-AF8C224E5DFB}" type="slidenum">
              <a:rPr lang="it-IT" smtClean="0"/>
              <a:pPr/>
              <a:t>9</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314A8EA-A034-4464-A4CC-A11165F463F2}" type="datetimeFigureOut">
              <a:rPr lang="it-IT" smtClean="0"/>
              <a:pPr/>
              <a:t>06/03/2013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F252436-DAA5-4E6D-9096-8F1A944D5B1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4A8EA-A034-4464-A4CC-A11165F463F2}" type="datetimeFigureOut">
              <a:rPr lang="it-IT" smtClean="0"/>
              <a:pPr/>
              <a:t>06/03/2013</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252436-DAA5-4E6D-9096-8F1A944D5B1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gif"/><Relationship Id="rId4" Type="http://schemas.openxmlformats.org/officeDocument/2006/relationships/image" Target="../media/image49.jpeg"/></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0" y="642918"/>
            <a:ext cx="9144000" cy="5429288"/>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50" name="Picture 2" descr="C:\Users\AMMINISTRATORE\Desktop\boeing_737_700_tuifly_by_KE455001.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57158" y="1428736"/>
            <a:ext cx="8572500" cy="2838450"/>
          </a:xfrm>
          <a:prstGeom prst="rect">
            <a:avLst/>
          </a:prstGeom>
          <a:noFill/>
        </p:spPr>
      </p:pic>
      <p:sp>
        <p:nvSpPr>
          <p:cNvPr id="7" name="Rettangolo 6"/>
          <p:cNvSpPr/>
          <p:nvPr/>
        </p:nvSpPr>
        <p:spPr>
          <a:xfrm>
            <a:off x="285720" y="851017"/>
            <a:ext cx="3286132" cy="5078313"/>
          </a:xfrm>
          <a:prstGeom prst="rect">
            <a:avLst/>
          </a:prstGeom>
        </p:spPr>
        <p:txBody>
          <a:bodyPr wrap="square">
            <a:spAutoFit/>
          </a:bodyPr>
          <a:lstStyle/>
          <a:p>
            <a:r>
              <a:rPr lang="it-IT" b="1" dirty="0" err="1" smtClean="0">
                <a:solidFill>
                  <a:schemeClr val="bg1"/>
                </a:solidFill>
              </a:rPr>
              <a:t>Address</a:t>
            </a:r>
            <a:r>
              <a:rPr lang="it-IT" b="1" dirty="0" smtClean="0">
                <a:solidFill>
                  <a:schemeClr val="bg1"/>
                </a:solidFill>
              </a:rPr>
              <a:t>: </a:t>
            </a:r>
            <a:r>
              <a:rPr lang="it-IT" dirty="0" smtClean="0">
                <a:solidFill>
                  <a:schemeClr val="bg1"/>
                </a:solidFill>
              </a:rPr>
              <a:t/>
            </a:r>
            <a:br>
              <a:rPr lang="it-IT" dirty="0" smtClean="0">
                <a:solidFill>
                  <a:schemeClr val="bg1"/>
                </a:solidFill>
              </a:rPr>
            </a:br>
            <a:r>
              <a:rPr lang="it-IT" dirty="0" err="1" smtClean="0">
                <a:solidFill>
                  <a:schemeClr val="bg1"/>
                </a:solidFill>
              </a:rPr>
              <a:t>Karl-Wiechert-Allee</a:t>
            </a:r>
            <a:r>
              <a:rPr lang="it-IT" dirty="0" smtClean="0">
                <a:solidFill>
                  <a:schemeClr val="bg1"/>
                </a:solidFill>
              </a:rPr>
              <a:t> 23 </a:t>
            </a:r>
            <a:br>
              <a:rPr lang="it-IT" dirty="0" smtClean="0">
                <a:solidFill>
                  <a:schemeClr val="bg1"/>
                </a:solidFill>
              </a:rPr>
            </a:br>
            <a:r>
              <a:rPr lang="it-IT" dirty="0" smtClean="0">
                <a:solidFill>
                  <a:schemeClr val="bg1"/>
                </a:solidFill>
              </a:rPr>
              <a:t>D-30625 Hannover </a:t>
            </a:r>
            <a:br>
              <a:rPr lang="it-IT" dirty="0" smtClean="0">
                <a:solidFill>
                  <a:schemeClr val="bg1"/>
                </a:solidFill>
              </a:rPr>
            </a:br>
            <a:r>
              <a:rPr lang="it-IT" b="1" dirty="0" err="1" smtClean="0">
                <a:solidFill>
                  <a:schemeClr val="bg1"/>
                </a:solidFill>
              </a:rPr>
              <a:t>Germany</a:t>
            </a:r>
            <a:r>
              <a:rPr lang="it-IT" dirty="0" smtClean="0">
                <a:solidFill>
                  <a:schemeClr val="bg1"/>
                </a:solidFill>
              </a:rPr>
              <a:t> </a:t>
            </a:r>
            <a:br>
              <a:rPr lang="it-IT" dirty="0" smtClean="0">
                <a:solidFill>
                  <a:schemeClr val="bg1"/>
                </a:solidFill>
              </a:rPr>
            </a:br>
            <a:endParaRPr lang="it-IT" dirty="0" smtClean="0">
              <a:solidFill>
                <a:schemeClr val="bg1"/>
              </a:solidFill>
            </a:endParaRPr>
          </a:p>
          <a:p>
            <a:r>
              <a:rPr lang="it-IT" dirty="0" smtClean="0">
                <a:solidFill>
                  <a:schemeClr val="bg1"/>
                </a:solidFill>
              </a:rPr>
              <a:t/>
            </a:r>
            <a:br>
              <a:rPr lang="it-IT" dirty="0" smtClean="0">
                <a:solidFill>
                  <a:schemeClr val="bg1"/>
                </a:solidFill>
              </a:rPr>
            </a:br>
            <a:r>
              <a:rPr lang="it-IT" dirty="0" smtClean="0">
                <a:solidFill>
                  <a:schemeClr val="bg1"/>
                </a:solidFill>
              </a:rPr>
              <a:t/>
            </a:r>
            <a:br>
              <a:rPr lang="it-IT" dirty="0" smtClean="0">
                <a:solidFill>
                  <a:schemeClr val="bg1"/>
                </a:solidFill>
              </a:rPr>
            </a:br>
            <a:endParaRPr lang="it-IT" dirty="0" smtClean="0">
              <a:solidFill>
                <a:schemeClr val="bg1"/>
              </a:solidFill>
            </a:endParaRPr>
          </a:p>
          <a:p>
            <a:endParaRPr lang="it-IT" b="1" dirty="0">
              <a:solidFill>
                <a:schemeClr val="bg1"/>
              </a:solidFill>
            </a:endParaRPr>
          </a:p>
          <a:p>
            <a:endParaRPr lang="it-IT" b="1" dirty="0" smtClean="0">
              <a:solidFill>
                <a:schemeClr val="bg1"/>
              </a:solidFill>
            </a:endParaRPr>
          </a:p>
          <a:p>
            <a:endParaRPr lang="it-IT" b="1" dirty="0" smtClean="0">
              <a:solidFill>
                <a:schemeClr val="bg1"/>
              </a:solidFill>
            </a:endParaRPr>
          </a:p>
          <a:p>
            <a:endParaRPr lang="it-IT" b="1" dirty="0">
              <a:solidFill>
                <a:schemeClr val="bg1"/>
              </a:solidFill>
            </a:endParaRPr>
          </a:p>
          <a:p>
            <a:endParaRPr lang="it-IT" b="1" dirty="0" smtClean="0">
              <a:solidFill>
                <a:schemeClr val="bg1"/>
              </a:solidFill>
            </a:endParaRPr>
          </a:p>
          <a:p>
            <a:r>
              <a:rPr lang="it-IT" b="1" dirty="0" err="1" smtClean="0">
                <a:solidFill>
                  <a:schemeClr val="bg1"/>
                </a:solidFill>
              </a:rPr>
              <a:t>Statistics</a:t>
            </a:r>
            <a:r>
              <a:rPr lang="it-IT" b="1" dirty="0" smtClean="0">
                <a:solidFill>
                  <a:schemeClr val="bg1"/>
                </a:solidFill>
              </a:rPr>
              <a:t>: </a:t>
            </a:r>
            <a:r>
              <a:rPr lang="it-IT" dirty="0" smtClean="0">
                <a:solidFill>
                  <a:schemeClr val="bg1"/>
                </a:solidFill>
              </a:rPr>
              <a:t/>
            </a:r>
            <a:br>
              <a:rPr lang="it-IT" dirty="0" smtClean="0">
                <a:solidFill>
                  <a:schemeClr val="bg1"/>
                </a:solidFill>
              </a:rPr>
            </a:br>
            <a:r>
              <a:rPr lang="it-IT" b="1" dirty="0" err="1" smtClean="0">
                <a:solidFill>
                  <a:schemeClr val="bg1"/>
                </a:solidFill>
              </a:rPr>
              <a:t>Incorporated</a:t>
            </a:r>
            <a:r>
              <a:rPr lang="it-IT" b="1" dirty="0" smtClean="0">
                <a:solidFill>
                  <a:schemeClr val="bg1"/>
                </a:solidFill>
              </a:rPr>
              <a:t>:</a:t>
            </a:r>
            <a:r>
              <a:rPr lang="it-IT" dirty="0" smtClean="0">
                <a:solidFill>
                  <a:schemeClr val="bg1"/>
                </a:solidFill>
              </a:rPr>
              <a:t> 1968 </a:t>
            </a:r>
            <a:r>
              <a:rPr lang="it-IT" dirty="0" err="1" smtClean="0">
                <a:solidFill>
                  <a:schemeClr val="bg1"/>
                </a:solidFill>
              </a:rPr>
              <a:t>as</a:t>
            </a:r>
            <a:r>
              <a:rPr lang="it-IT" dirty="0" smtClean="0">
                <a:solidFill>
                  <a:schemeClr val="bg1"/>
                </a:solidFill>
              </a:rPr>
              <a:t> </a:t>
            </a:r>
            <a:r>
              <a:rPr lang="it-IT" dirty="0" err="1" smtClean="0">
                <a:solidFill>
                  <a:schemeClr val="bg1"/>
                </a:solidFill>
              </a:rPr>
              <a:t>Touristik</a:t>
            </a:r>
            <a:r>
              <a:rPr lang="it-IT" dirty="0" smtClean="0">
                <a:solidFill>
                  <a:schemeClr val="bg1"/>
                </a:solidFill>
              </a:rPr>
              <a:t> </a:t>
            </a:r>
            <a:r>
              <a:rPr lang="it-IT" dirty="0" err="1" smtClean="0">
                <a:solidFill>
                  <a:schemeClr val="bg1"/>
                </a:solidFill>
              </a:rPr>
              <a:t>Union</a:t>
            </a:r>
            <a:r>
              <a:rPr lang="it-IT" dirty="0" smtClean="0">
                <a:solidFill>
                  <a:schemeClr val="bg1"/>
                </a:solidFill>
              </a:rPr>
              <a:t> International </a:t>
            </a:r>
            <a:r>
              <a:rPr lang="it-IT" dirty="0" err="1" smtClean="0">
                <a:solidFill>
                  <a:schemeClr val="bg1"/>
                </a:solidFill>
              </a:rPr>
              <a:t>GmbH</a:t>
            </a:r>
            <a:r>
              <a:rPr lang="it-IT" dirty="0" smtClean="0">
                <a:solidFill>
                  <a:schemeClr val="bg1"/>
                </a:solidFill>
              </a:rPr>
              <a:t> </a:t>
            </a:r>
            <a:br>
              <a:rPr lang="it-IT" dirty="0" smtClean="0">
                <a:solidFill>
                  <a:schemeClr val="bg1"/>
                </a:solidFill>
              </a:rPr>
            </a:br>
            <a:r>
              <a:rPr lang="it-IT" b="1" dirty="0" err="1" smtClean="0">
                <a:solidFill>
                  <a:schemeClr val="bg1"/>
                </a:solidFill>
              </a:rPr>
              <a:t>Employees</a:t>
            </a:r>
            <a:r>
              <a:rPr lang="it-IT" b="1" dirty="0" smtClean="0">
                <a:solidFill>
                  <a:schemeClr val="bg1"/>
                </a:solidFill>
              </a:rPr>
              <a:t>:</a:t>
            </a:r>
            <a:r>
              <a:rPr lang="it-IT" dirty="0" smtClean="0">
                <a:solidFill>
                  <a:schemeClr val="bg1"/>
                </a:solidFill>
              </a:rPr>
              <a:t> 28.242 </a:t>
            </a:r>
            <a:br>
              <a:rPr lang="it-IT" dirty="0" smtClean="0">
                <a:solidFill>
                  <a:schemeClr val="bg1"/>
                </a:solidFill>
              </a:rPr>
            </a:br>
            <a:r>
              <a:rPr lang="it-IT" b="1" dirty="0" err="1" smtClean="0">
                <a:solidFill>
                  <a:schemeClr val="bg1"/>
                </a:solidFill>
              </a:rPr>
              <a:t>Sales</a:t>
            </a:r>
            <a:r>
              <a:rPr lang="it-IT" b="1" dirty="0" smtClean="0">
                <a:solidFill>
                  <a:schemeClr val="bg1"/>
                </a:solidFill>
              </a:rPr>
              <a:t>:</a:t>
            </a:r>
            <a:r>
              <a:rPr lang="it-IT" dirty="0" smtClean="0">
                <a:solidFill>
                  <a:schemeClr val="bg1"/>
                </a:solidFill>
              </a:rPr>
              <a:t> $6.54 </a:t>
            </a:r>
            <a:r>
              <a:rPr lang="it-IT" dirty="0" err="1" smtClean="0">
                <a:solidFill>
                  <a:schemeClr val="bg1"/>
                </a:solidFill>
              </a:rPr>
              <a:t>billion</a:t>
            </a:r>
            <a:r>
              <a:rPr lang="it-IT" dirty="0" smtClean="0">
                <a:solidFill>
                  <a:schemeClr val="bg1"/>
                </a:solidFill>
              </a:rPr>
              <a:t> (</a:t>
            </a:r>
            <a:r>
              <a:rPr lang="it-IT" dirty="0" smtClean="0">
                <a:solidFill>
                  <a:schemeClr val="bg1"/>
                </a:solidFill>
              </a:rPr>
              <a:t>2012)</a:t>
            </a:r>
            <a:endParaRPr lang="it-IT" dirty="0">
              <a:solidFill>
                <a:schemeClr val="bg1"/>
              </a:solidFill>
            </a:endParaRPr>
          </a:p>
        </p:txBody>
      </p:sp>
      <p:sp>
        <p:nvSpPr>
          <p:cNvPr id="9" name="Rettangolo 8"/>
          <p:cNvSpPr/>
          <p:nvPr/>
        </p:nvSpPr>
        <p:spPr>
          <a:xfrm>
            <a:off x="3275856" y="4443249"/>
            <a:ext cx="5868144" cy="1477328"/>
          </a:xfrm>
          <a:prstGeom prst="rect">
            <a:avLst/>
          </a:prstGeom>
        </p:spPr>
        <p:txBody>
          <a:bodyPr wrap="square">
            <a:spAutoFit/>
          </a:bodyPr>
          <a:lstStyle/>
          <a:p>
            <a:r>
              <a:rPr lang="it-IT" b="1" dirty="0" smtClean="0">
                <a:solidFill>
                  <a:schemeClr val="bg1"/>
                </a:solidFill>
              </a:rPr>
              <a:t>NAIC:</a:t>
            </a:r>
            <a:r>
              <a:rPr lang="it-IT" dirty="0" smtClean="0">
                <a:solidFill>
                  <a:schemeClr val="bg1"/>
                </a:solidFill>
              </a:rPr>
              <a:t> </a:t>
            </a:r>
          </a:p>
          <a:p>
            <a:pPr lvl="1">
              <a:buFont typeface="Arial" pitchFamily="34" charset="0"/>
              <a:buChar char="•"/>
            </a:pPr>
            <a:r>
              <a:rPr lang="it-IT" dirty="0">
                <a:solidFill>
                  <a:schemeClr val="bg1"/>
                </a:solidFill>
              </a:rPr>
              <a:t> </a:t>
            </a:r>
            <a:r>
              <a:rPr lang="it-IT" dirty="0" smtClean="0">
                <a:solidFill>
                  <a:schemeClr val="bg1"/>
                </a:solidFill>
              </a:rPr>
              <a:t>3.500 </a:t>
            </a:r>
            <a:r>
              <a:rPr lang="it-IT" dirty="0" err="1" smtClean="0">
                <a:solidFill>
                  <a:schemeClr val="bg1"/>
                </a:solidFill>
              </a:rPr>
              <a:t>Travel</a:t>
            </a:r>
            <a:r>
              <a:rPr lang="it-IT" dirty="0" smtClean="0">
                <a:solidFill>
                  <a:schemeClr val="bg1"/>
                </a:solidFill>
              </a:rPr>
              <a:t> </a:t>
            </a:r>
            <a:r>
              <a:rPr lang="it-IT" dirty="0" err="1" smtClean="0">
                <a:solidFill>
                  <a:schemeClr val="bg1"/>
                </a:solidFill>
              </a:rPr>
              <a:t>Agencies</a:t>
            </a:r>
            <a:r>
              <a:rPr lang="it-IT" dirty="0" smtClean="0">
                <a:solidFill>
                  <a:schemeClr val="bg1"/>
                </a:solidFill>
              </a:rPr>
              <a:t>;</a:t>
            </a:r>
          </a:p>
          <a:p>
            <a:pPr lvl="1">
              <a:buFont typeface="Arial" pitchFamily="34" charset="0"/>
              <a:buChar char="•"/>
            </a:pPr>
            <a:r>
              <a:rPr lang="it-IT" dirty="0" smtClean="0">
                <a:solidFill>
                  <a:schemeClr val="bg1"/>
                </a:solidFill>
              </a:rPr>
              <a:t> 140 </a:t>
            </a:r>
            <a:r>
              <a:rPr lang="it-IT" dirty="0" err="1" smtClean="0">
                <a:solidFill>
                  <a:schemeClr val="bg1"/>
                </a:solidFill>
              </a:rPr>
              <a:t>aircraft</a:t>
            </a:r>
            <a:endParaRPr lang="it-IT" dirty="0" smtClean="0">
              <a:solidFill>
                <a:schemeClr val="bg1"/>
              </a:solidFill>
            </a:endParaRPr>
          </a:p>
          <a:p>
            <a:pPr lvl="1">
              <a:buFont typeface="Arial" pitchFamily="34" charset="0"/>
              <a:buChar char="•"/>
            </a:pPr>
            <a:r>
              <a:rPr lang="it-IT" dirty="0">
                <a:solidFill>
                  <a:schemeClr val="bg1"/>
                </a:solidFill>
              </a:rPr>
              <a:t> </a:t>
            </a:r>
            <a:r>
              <a:rPr lang="it-IT" dirty="0" smtClean="0">
                <a:solidFill>
                  <a:schemeClr val="bg1"/>
                </a:solidFill>
              </a:rPr>
              <a:t>481.111 </a:t>
            </a:r>
            <a:r>
              <a:rPr lang="it-IT" dirty="0" err="1" smtClean="0">
                <a:solidFill>
                  <a:schemeClr val="bg1"/>
                </a:solidFill>
              </a:rPr>
              <a:t>Scheduled</a:t>
            </a:r>
            <a:r>
              <a:rPr lang="it-IT" dirty="0" smtClean="0">
                <a:solidFill>
                  <a:schemeClr val="bg1"/>
                </a:solidFill>
              </a:rPr>
              <a:t> </a:t>
            </a:r>
            <a:r>
              <a:rPr lang="it-IT" dirty="0" err="1" smtClean="0">
                <a:solidFill>
                  <a:schemeClr val="bg1"/>
                </a:solidFill>
              </a:rPr>
              <a:t>Passenger</a:t>
            </a:r>
            <a:r>
              <a:rPr lang="it-IT" dirty="0" smtClean="0">
                <a:solidFill>
                  <a:schemeClr val="bg1"/>
                </a:solidFill>
              </a:rPr>
              <a:t> Air </a:t>
            </a:r>
            <a:r>
              <a:rPr lang="it-IT" dirty="0" err="1" smtClean="0">
                <a:solidFill>
                  <a:schemeClr val="bg1"/>
                </a:solidFill>
              </a:rPr>
              <a:t>Transportation</a:t>
            </a:r>
            <a:r>
              <a:rPr lang="it-IT" dirty="0" smtClean="0">
                <a:solidFill>
                  <a:schemeClr val="bg1"/>
                </a:solidFill>
              </a:rPr>
              <a:t>;</a:t>
            </a:r>
          </a:p>
          <a:p>
            <a:pPr lvl="1">
              <a:buFont typeface="Arial" pitchFamily="34" charset="0"/>
              <a:buChar char="•"/>
            </a:pPr>
            <a:r>
              <a:rPr lang="it-IT" dirty="0" smtClean="0">
                <a:solidFill>
                  <a:schemeClr val="bg1"/>
                </a:solidFill>
              </a:rPr>
              <a:t> 72.111 </a:t>
            </a:r>
            <a:r>
              <a:rPr lang="it-IT" dirty="0" err="1" smtClean="0">
                <a:solidFill>
                  <a:schemeClr val="bg1"/>
                </a:solidFill>
              </a:rPr>
              <a:t>Hotels</a:t>
            </a:r>
            <a:r>
              <a:rPr lang="it-IT" dirty="0" smtClean="0">
                <a:solidFill>
                  <a:schemeClr val="bg1"/>
                </a:solidFill>
              </a:rPr>
              <a:t> (</a:t>
            </a:r>
            <a:r>
              <a:rPr lang="it-IT" dirty="0" err="1" smtClean="0">
                <a:solidFill>
                  <a:schemeClr val="bg1"/>
                </a:solidFill>
              </a:rPr>
              <a:t>Except</a:t>
            </a:r>
            <a:r>
              <a:rPr lang="it-IT" dirty="0" smtClean="0">
                <a:solidFill>
                  <a:schemeClr val="bg1"/>
                </a:solidFill>
              </a:rPr>
              <a:t> Casino </a:t>
            </a:r>
            <a:r>
              <a:rPr lang="it-IT" dirty="0" err="1" smtClean="0">
                <a:solidFill>
                  <a:schemeClr val="bg1"/>
                </a:solidFill>
              </a:rPr>
              <a:t>Hotels</a:t>
            </a:r>
            <a:r>
              <a:rPr lang="it-IT" dirty="0" smtClean="0">
                <a:solidFill>
                  <a:schemeClr val="bg1"/>
                </a:solidFill>
              </a:rPr>
              <a:t>) and </a:t>
            </a:r>
            <a:r>
              <a:rPr lang="it-IT" dirty="0" err="1" smtClean="0">
                <a:solidFill>
                  <a:schemeClr val="bg1"/>
                </a:solidFill>
              </a:rPr>
              <a:t>Motels</a:t>
            </a:r>
            <a:r>
              <a:rPr lang="it-IT" dirty="0" smtClean="0">
                <a:solidFill>
                  <a:schemeClr val="bg1"/>
                </a:solidFill>
              </a:rPr>
              <a:t>  </a:t>
            </a:r>
            <a:r>
              <a:rPr lang="it-IT" dirty="0" err="1" smtClean="0">
                <a:solidFill>
                  <a:schemeClr val="bg1"/>
                </a:solidFill>
              </a:rPr>
              <a:t>beds</a:t>
            </a:r>
            <a:endParaRPr lang="it-IT" dirty="0"/>
          </a:p>
        </p:txBody>
      </p:sp>
      <p:sp>
        <p:nvSpPr>
          <p:cNvPr id="10" name="CasellaDiTesto 9"/>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5" name="Picture 3"/>
          <p:cNvPicPr>
            <a:picLocks noChangeAspect="1" noChangeArrowheads="1"/>
          </p:cNvPicPr>
          <p:nvPr/>
        </p:nvPicPr>
        <p:blipFill>
          <a:blip r:embed="rId3" cstate="print"/>
          <a:srcRect b="50418"/>
          <a:stretch>
            <a:fillRect/>
          </a:stretch>
        </p:blipFill>
        <p:spPr bwMode="auto">
          <a:xfrm>
            <a:off x="0" y="0"/>
            <a:ext cx="4929222" cy="4130936"/>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t="49582"/>
          <a:stretch>
            <a:fillRect/>
          </a:stretch>
        </p:blipFill>
        <p:spPr bwMode="auto">
          <a:xfrm>
            <a:off x="4195775" y="2641172"/>
            <a:ext cx="4948225" cy="42168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p:cNvPicPr>
            <a:picLocks noChangeAspect="1" noChangeArrowheads="1"/>
          </p:cNvPicPr>
          <p:nvPr/>
        </p:nvPicPr>
        <p:blipFill>
          <a:blip r:embed="rId3" cstate="print"/>
          <a:srcRect/>
          <a:stretch>
            <a:fillRect/>
          </a:stretch>
        </p:blipFill>
        <p:spPr bwMode="auto">
          <a:xfrm>
            <a:off x="277594" y="428604"/>
            <a:ext cx="8588812" cy="60007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34820" name="Picture 4"/>
          <p:cNvPicPr>
            <a:picLocks noChangeAspect="1" noChangeArrowheads="1"/>
          </p:cNvPicPr>
          <p:nvPr/>
        </p:nvPicPr>
        <p:blipFill>
          <a:blip r:embed="rId3" cstate="print"/>
          <a:srcRect/>
          <a:stretch>
            <a:fillRect/>
          </a:stretch>
        </p:blipFill>
        <p:spPr bwMode="auto">
          <a:xfrm>
            <a:off x="216952" y="285728"/>
            <a:ext cx="8710096" cy="62865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35844" name="Picture 4"/>
          <p:cNvPicPr>
            <a:picLocks noChangeAspect="1" noChangeArrowheads="1"/>
          </p:cNvPicPr>
          <p:nvPr/>
        </p:nvPicPr>
        <p:blipFill>
          <a:blip r:embed="rId3" cstate="print"/>
          <a:srcRect/>
          <a:stretch>
            <a:fillRect/>
          </a:stretch>
        </p:blipFill>
        <p:spPr bwMode="auto">
          <a:xfrm>
            <a:off x="357158" y="285728"/>
            <a:ext cx="8529332" cy="60722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36868" name="Picture 4"/>
          <p:cNvPicPr>
            <a:picLocks noChangeAspect="1" noChangeArrowheads="1"/>
          </p:cNvPicPr>
          <p:nvPr/>
        </p:nvPicPr>
        <p:blipFill>
          <a:blip r:embed="rId3" cstate="print"/>
          <a:srcRect/>
          <a:stretch>
            <a:fillRect/>
          </a:stretch>
        </p:blipFill>
        <p:spPr bwMode="auto">
          <a:xfrm>
            <a:off x="409067" y="500042"/>
            <a:ext cx="8325866" cy="58579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p:cNvPicPr>
            <a:picLocks noChangeAspect="1" noChangeArrowheads="1"/>
          </p:cNvPicPr>
          <p:nvPr/>
        </p:nvPicPr>
        <p:blipFill>
          <a:blip r:embed="rId3" cstate="print"/>
          <a:srcRect/>
          <a:stretch>
            <a:fillRect/>
          </a:stretch>
        </p:blipFill>
        <p:spPr bwMode="auto">
          <a:xfrm>
            <a:off x="426346" y="500042"/>
            <a:ext cx="8291308" cy="58579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srcRect/>
          <a:stretch>
            <a:fillRect/>
          </a:stretch>
        </p:blipFill>
        <p:spPr bwMode="auto">
          <a:xfrm>
            <a:off x="1259632" y="154260"/>
            <a:ext cx="6867525" cy="6515100"/>
          </a:xfrm>
          <a:prstGeom prst="rect">
            <a:avLst/>
          </a:prstGeom>
          <a:noFill/>
          <a:ln w="9525">
            <a:noFill/>
            <a:miter lim="800000"/>
            <a:headEnd/>
            <a:tailEnd/>
          </a:ln>
          <a:effectLst/>
        </p:spPr>
      </p:pic>
      <p:pic>
        <p:nvPicPr>
          <p:cNvPr id="38914" name="Picture 2"/>
          <p:cNvPicPr>
            <a:picLocks noChangeAspect="1" noChangeArrowheads="1"/>
          </p:cNvPicPr>
          <p:nvPr/>
        </p:nvPicPr>
        <p:blipFill>
          <a:blip r:embed="rId4" cstate="print"/>
          <a:srcRect/>
          <a:stretch>
            <a:fillRect/>
          </a:stretch>
        </p:blipFill>
        <p:spPr bwMode="auto">
          <a:xfrm>
            <a:off x="1259632" y="260648"/>
            <a:ext cx="6848475" cy="2590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2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MMINISTRATORE\Desktop\zara-logo-415x210.jpg"/>
          <p:cNvPicPr>
            <a:picLocks noChangeAspect="1" noChangeArrowheads="1"/>
          </p:cNvPicPr>
          <p:nvPr/>
        </p:nvPicPr>
        <p:blipFill>
          <a:blip r:embed="rId3" cstate="print"/>
          <a:srcRect/>
          <a:stretch>
            <a:fillRect/>
          </a:stretch>
        </p:blipFill>
        <p:spPr bwMode="auto">
          <a:xfrm>
            <a:off x="0" y="714356"/>
            <a:ext cx="9144000" cy="5429287"/>
          </a:xfrm>
          <a:prstGeom prst="rect">
            <a:avLst/>
          </a:prstGeom>
          <a:noFill/>
        </p:spPr>
      </p:pic>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
        <p:nvSpPr>
          <p:cNvPr id="8" name="Rettangolo 7"/>
          <p:cNvSpPr/>
          <p:nvPr/>
        </p:nvSpPr>
        <p:spPr>
          <a:xfrm>
            <a:off x="0" y="714356"/>
            <a:ext cx="9144000" cy="5429288"/>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251520" y="1214422"/>
            <a:ext cx="8607330" cy="4801314"/>
          </a:xfrm>
          <a:prstGeom prst="rect">
            <a:avLst/>
          </a:prstGeom>
        </p:spPr>
        <p:txBody>
          <a:bodyPr wrap="square">
            <a:spAutoFit/>
          </a:bodyPr>
          <a:lstStyle/>
          <a:p>
            <a:pPr algn="just"/>
            <a:r>
              <a:rPr lang="en-US" b="1" dirty="0" smtClean="0"/>
              <a:t>Zara</a:t>
            </a:r>
            <a:r>
              <a:rPr lang="en-US" dirty="0" smtClean="0"/>
              <a:t>  is a Spanish clothing and accessories retailer based in </a:t>
            </a:r>
            <a:r>
              <a:rPr lang="en-US" dirty="0" err="1" smtClean="0"/>
              <a:t>Arteixo</a:t>
            </a:r>
            <a:r>
              <a:rPr lang="en-US" dirty="0" smtClean="0"/>
              <a:t>, Galicia, and founded in 1975 by </a:t>
            </a:r>
            <a:r>
              <a:rPr lang="en-US" dirty="0" err="1" smtClean="0"/>
              <a:t>Amancio</a:t>
            </a:r>
            <a:r>
              <a:rPr lang="en-US" dirty="0" smtClean="0"/>
              <a:t> </a:t>
            </a:r>
            <a:r>
              <a:rPr lang="en-US" dirty="0" err="1" smtClean="0"/>
              <a:t>Ortegaand</a:t>
            </a:r>
            <a:r>
              <a:rPr lang="en-US" dirty="0" smtClean="0"/>
              <a:t> </a:t>
            </a:r>
            <a:r>
              <a:rPr lang="en-US" dirty="0" err="1" smtClean="0"/>
              <a:t>Rosalía</a:t>
            </a:r>
            <a:r>
              <a:rPr lang="en-US" dirty="0" smtClean="0"/>
              <a:t> </a:t>
            </a:r>
            <a:r>
              <a:rPr lang="en-US" dirty="0" err="1" smtClean="0"/>
              <a:t>Mera</a:t>
            </a:r>
            <a:r>
              <a:rPr lang="en-US" dirty="0" smtClean="0"/>
              <a:t>. It is the flagship chain store of the </a:t>
            </a:r>
            <a:r>
              <a:rPr lang="en-US" dirty="0" err="1" smtClean="0"/>
              <a:t>Inditex</a:t>
            </a:r>
            <a:r>
              <a:rPr lang="en-US" dirty="0" smtClean="0"/>
              <a:t> group; the fashion group also owns brands such as Massimo </a:t>
            </a:r>
            <a:r>
              <a:rPr lang="en-US" dirty="0" err="1" smtClean="0"/>
              <a:t>Dutti</a:t>
            </a:r>
            <a:r>
              <a:rPr lang="en-US" dirty="0" smtClean="0"/>
              <a:t>, Pull and Bear, </a:t>
            </a:r>
            <a:r>
              <a:rPr lang="en-US" dirty="0" err="1" smtClean="0"/>
              <a:t>Oysho</a:t>
            </a:r>
            <a:r>
              <a:rPr lang="en-US" dirty="0" smtClean="0"/>
              <a:t>, </a:t>
            </a:r>
            <a:r>
              <a:rPr lang="en-US" dirty="0" err="1" smtClean="0"/>
              <a:t>Uterqüe</a:t>
            </a:r>
            <a:r>
              <a:rPr lang="en-US" dirty="0" smtClean="0"/>
              <a:t>, Stradivarius and </a:t>
            </a:r>
            <a:r>
              <a:rPr lang="en-US" dirty="0" err="1" smtClean="0"/>
              <a:t>Bershka</a:t>
            </a:r>
            <a:r>
              <a:rPr lang="en-US" dirty="0" smtClean="0"/>
              <a:t>.</a:t>
            </a:r>
          </a:p>
          <a:p>
            <a:pPr algn="just"/>
            <a:endParaRPr lang="en-US" dirty="0" smtClean="0"/>
          </a:p>
          <a:p>
            <a:pPr algn="just"/>
            <a:r>
              <a:rPr lang="en-US" dirty="0" smtClean="0"/>
              <a:t>It is claimed that Zara needs just two weeks to develop a new product and get it to stores, compared to the six-month industry average, and launches around 10,000 new designs each year. Zara has resisted the industry-wide trend towards transferring fast fashion reduction to low-cost countries. Perhaps its most unusual strategy was its policy of zero advertising; the company preferred to invest a percentage of revenues in opening new stores instead. This has increased the idea of Zara as a "fashion imitator" company and low cost products. Lack of advertisement is in also contrast to direct competitors such as </a:t>
            </a:r>
            <a:r>
              <a:rPr lang="en-US" dirty="0" err="1" smtClean="0"/>
              <a:t>Uniqlo</a:t>
            </a:r>
            <a:r>
              <a:rPr lang="en-US" dirty="0" smtClean="0"/>
              <a:t> and United Colors of Benetton.</a:t>
            </a:r>
          </a:p>
          <a:p>
            <a:pPr algn="just"/>
            <a:endParaRPr lang="en-US" dirty="0" smtClean="0"/>
          </a:p>
          <a:p>
            <a:pPr algn="just"/>
            <a:r>
              <a:rPr lang="en-US" dirty="0" smtClean="0"/>
              <a:t>Zara was described by Louis </a:t>
            </a:r>
            <a:r>
              <a:rPr lang="en-US" dirty="0" err="1" smtClean="0"/>
              <a:t>Vuitton</a:t>
            </a:r>
            <a:r>
              <a:rPr lang="en-US" dirty="0" smtClean="0"/>
              <a:t> Fashion Director Daniel </a:t>
            </a:r>
            <a:r>
              <a:rPr lang="en-US" dirty="0" err="1" smtClean="0"/>
              <a:t>Piette</a:t>
            </a:r>
            <a:r>
              <a:rPr lang="en-US" dirty="0" smtClean="0"/>
              <a:t> as "possibly the most innovative and devastating retailer in the world." Zara has also been described as a "Spanish success story" by CNN.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MMINISTRATORE\Desktop\zara-logo-415x210.jpg"/>
          <p:cNvPicPr>
            <a:picLocks noChangeAspect="1" noChangeArrowheads="1"/>
          </p:cNvPicPr>
          <p:nvPr/>
        </p:nvPicPr>
        <p:blipFill>
          <a:blip r:embed="rId3" cstate="print"/>
          <a:srcRect/>
          <a:stretch>
            <a:fillRect/>
          </a:stretch>
        </p:blipFill>
        <p:spPr bwMode="auto">
          <a:xfrm>
            <a:off x="0" y="714356"/>
            <a:ext cx="9144000" cy="5429287"/>
          </a:xfrm>
          <a:prstGeom prst="rect">
            <a:avLst/>
          </a:prstGeom>
          <a:noFill/>
        </p:spPr>
      </p:pic>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
        <p:nvSpPr>
          <p:cNvPr id="8" name="Rettangolo 7"/>
          <p:cNvSpPr/>
          <p:nvPr/>
        </p:nvSpPr>
        <p:spPr>
          <a:xfrm>
            <a:off x="0" y="714356"/>
            <a:ext cx="9144000" cy="5429288"/>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357158" y="1214422"/>
            <a:ext cx="4572000" cy="3693319"/>
          </a:xfrm>
          <a:prstGeom prst="rect">
            <a:avLst/>
          </a:prstGeom>
        </p:spPr>
        <p:txBody>
          <a:bodyPr>
            <a:spAutoFit/>
          </a:bodyPr>
          <a:lstStyle/>
          <a:p>
            <a:r>
              <a:rPr lang="en-US" b="1" dirty="0" smtClean="0"/>
              <a:t>Address: </a:t>
            </a:r>
            <a:r>
              <a:rPr lang="en-US" dirty="0" smtClean="0"/>
              <a:t/>
            </a:r>
            <a:br>
              <a:rPr lang="en-US" dirty="0" smtClean="0"/>
            </a:br>
            <a:r>
              <a:rPr lang="en-US" dirty="0" err="1" smtClean="0"/>
              <a:t>Edificio</a:t>
            </a:r>
            <a:r>
              <a:rPr lang="en-US" dirty="0" smtClean="0"/>
              <a:t> </a:t>
            </a:r>
            <a:r>
              <a:rPr lang="en-US" dirty="0" err="1" smtClean="0"/>
              <a:t>Inditex</a:t>
            </a:r>
            <a:r>
              <a:rPr lang="en-US" dirty="0" smtClean="0"/>
              <a:t>, </a:t>
            </a:r>
            <a:r>
              <a:rPr lang="en-US" dirty="0" err="1" smtClean="0"/>
              <a:t>Avda</a:t>
            </a:r>
            <a:r>
              <a:rPr lang="en-US" dirty="0" smtClean="0"/>
              <a:t> de la Dip </a:t>
            </a:r>
            <a:br>
              <a:rPr lang="en-US" dirty="0" smtClean="0"/>
            </a:br>
            <a:r>
              <a:rPr lang="en-US" dirty="0" err="1" smtClean="0"/>
              <a:t>Arteijo</a:t>
            </a:r>
            <a:r>
              <a:rPr lang="en-US" dirty="0" smtClean="0"/>
              <a:t> A Coruna </a:t>
            </a:r>
            <a:br>
              <a:rPr lang="en-US" dirty="0" smtClean="0"/>
            </a:br>
            <a:r>
              <a:rPr lang="en-US" dirty="0" smtClean="0"/>
              <a:t>E-15142 </a:t>
            </a:r>
            <a:br>
              <a:rPr lang="en-US" dirty="0" smtClean="0"/>
            </a:br>
            <a:r>
              <a:rPr lang="en-US" b="1" dirty="0" smtClean="0"/>
              <a:t>Spain</a:t>
            </a:r>
            <a:r>
              <a:rPr lang="en-US" dirty="0" smtClean="0"/>
              <a:t>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b="1" dirty="0" smtClean="0"/>
              <a:t>Statistics: </a:t>
            </a:r>
            <a:r>
              <a:rPr lang="en-US" dirty="0" smtClean="0"/>
              <a:t/>
            </a:r>
            <a:br>
              <a:rPr lang="en-US" dirty="0" smtClean="0"/>
            </a:br>
            <a:r>
              <a:rPr lang="en-US" b="1" dirty="0" smtClean="0"/>
              <a:t>Incorporated:</a:t>
            </a:r>
            <a:r>
              <a:rPr lang="en-US" dirty="0" smtClean="0"/>
              <a:t> 1963 </a:t>
            </a:r>
            <a:br>
              <a:rPr lang="en-US" dirty="0" smtClean="0"/>
            </a:br>
            <a:r>
              <a:rPr lang="en-US" b="1" dirty="0" smtClean="0"/>
              <a:t>Employees:</a:t>
            </a:r>
            <a:r>
              <a:rPr lang="en-US" dirty="0" smtClean="0"/>
              <a:t> 39.760 </a:t>
            </a:r>
            <a:br>
              <a:rPr lang="en-US" dirty="0" smtClean="0"/>
            </a:br>
            <a:r>
              <a:rPr lang="en-US" b="1" dirty="0" smtClean="0"/>
              <a:t>Sales:</a:t>
            </a:r>
            <a:r>
              <a:rPr lang="en-US" dirty="0" smtClean="0"/>
              <a:t> EUR 4.59 billion (</a:t>
            </a:r>
            <a:r>
              <a:rPr lang="en-US" dirty="0" smtClean="0"/>
              <a:t>2012) </a:t>
            </a:r>
            <a:r>
              <a:rPr lang="en-US" dirty="0" smtClean="0"/>
              <a:t/>
            </a:r>
            <a:br>
              <a:rPr lang="en-US" dirty="0" smtClean="0"/>
            </a:br>
            <a:endParaRPr lang="it-IT" dirty="0"/>
          </a:p>
        </p:txBody>
      </p:sp>
      <p:sp>
        <p:nvSpPr>
          <p:cNvPr id="7" name="Rettangolo 6"/>
          <p:cNvSpPr/>
          <p:nvPr/>
        </p:nvSpPr>
        <p:spPr>
          <a:xfrm>
            <a:off x="4214842" y="1214422"/>
            <a:ext cx="4857752" cy="4524315"/>
          </a:xfrm>
          <a:prstGeom prst="rect">
            <a:avLst/>
          </a:prstGeom>
        </p:spPr>
        <p:txBody>
          <a:bodyPr wrap="square">
            <a:spAutoFit/>
          </a:bodyPr>
          <a:lstStyle/>
          <a:p>
            <a:r>
              <a:rPr lang="en-US" b="1" dirty="0" smtClean="0"/>
              <a:t>NAIC:</a:t>
            </a:r>
            <a:r>
              <a:rPr lang="en-US" dirty="0" smtClean="0"/>
              <a:t> </a:t>
            </a:r>
          </a:p>
          <a:p>
            <a:pPr marL="180975" indent="-180975">
              <a:buFont typeface="Arial" pitchFamily="34" charset="0"/>
              <a:buChar char="•"/>
            </a:pPr>
            <a:r>
              <a:rPr lang="en-US" dirty="0" smtClean="0"/>
              <a:t>315.230 Women's and Girls' Cut and Sew Apparel Manufacturing; </a:t>
            </a:r>
          </a:p>
          <a:p>
            <a:pPr marL="180975" indent="-180975">
              <a:buFont typeface="Arial" pitchFamily="34" charset="0"/>
              <a:buChar char="•"/>
            </a:pPr>
            <a:r>
              <a:rPr lang="en-US" dirty="0" smtClean="0"/>
              <a:t>315.220 Men's and Boys' Cut and Sew Apparel Manufacturing; </a:t>
            </a:r>
          </a:p>
          <a:p>
            <a:pPr marL="180975" indent="-180975">
              <a:buFont typeface="Arial" pitchFamily="34" charset="0"/>
              <a:buChar char="•"/>
            </a:pPr>
            <a:r>
              <a:rPr lang="en-US" dirty="0" smtClean="0"/>
              <a:t>315.291 Infants' Cut and Sew Apparel Manufacturing; </a:t>
            </a:r>
          </a:p>
          <a:p>
            <a:pPr marL="180975" indent="-180975">
              <a:buFont typeface="Arial" pitchFamily="34" charset="0"/>
              <a:buChar char="•"/>
            </a:pPr>
            <a:r>
              <a:rPr lang="en-US" dirty="0" smtClean="0"/>
              <a:t>424.310 Piece Goods, Notions, and Other Dry Goods Merchant Wholesalers; </a:t>
            </a:r>
          </a:p>
          <a:p>
            <a:pPr marL="180975" indent="-180975">
              <a:buFont typeface="Arial" pitchFamily="34" charset="0"/>
              <a:buChar char="•"/>
            </a:pPr>
            <a:r>
              <a:rPr lang="en-US" dirty="0" smtClean="0"/>
              <a:t>424.340 Footwear Merchant Wholesalers; </a:t>
            </a:r>
          </a:p>
          <a:p>
            <a:pPr marL="180975" indent="-180975">
              <a:buFont typeface="Arial" pitchFamily="34" charset="0"/>
              <a:buChar char="•"/>
            </a:pPr>
            <a:r>
              <a:rPr lang="en-US" dirty="0" smtClean="0"/>
              <a:t>448.140 Family Clothing Stores; </a:t>
            </a:r>
          </a:p>
          <a:p>
            <a:pPr marL="180975" indent="-180975">
              <a:buFont typeface="Arial" pitchFamily="34" charset="0"/>
              <a:buChar char="•"/>
            </a:pPr>
            <a:r>
              <a:rPr lang="en-US" dirty="0" smtClean="0"/>
              <a:t>448.210 Shoe Stores; </a:t>
            </a:r>
          </a:p>
          <a:p>
            <a:pPr marL="180975" indent="-180975">
              <a:buFont typeface="Arial" pitchFamily="34" charset="0"/>
              <a:buChar char="•"/>
            </a:pPr>
            <a:r>
              <a:rPr lang="en-US" dirty="0" smtClean="0"/>
              <a:t>522.291 Consumer Lending; </a:t>
            </a:r>
          </a:p>
          <a:p>
            <a:pPr marL="180975" indent="-180975">
              <a:buFont typeface="Arial" pitchFamily="34" charset="0"/>
              <a:buChar char="•"/>
            </a:pPr>
            <a:r>
              <a:rPr lang="en-US" dirty="0" smtClean="0"/>
              <a:t>531.210 Offices of Real Estate Agents and Brokers; </a:t>
            </a:r>
          </a:p>
          <a:p>
            <a:pPr marL="180975" indent="-180975">
              <a:buFont typeface="Arial" pitchFamily="34" charset="0"/>
              <a:buChar char="•"/>
            </a:pPr>
            <a:r>
              <a:rPr lang="en-US" dirty="0" smtClean="0"/>
              <a:t>551.112 Offices of Other Holding Companies </a:t>
            </a:r>
            <a:endParaRPr lang="it-IT"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MMINISTRATORE\Desktop\zara-logo-415x210.jpg"/>
          <p:cNvPicPr>
            <a:picLocks noChangeAspect="1" noChangeArrowheads="1"/>
          </p:cNvPicPr>
          <p:nvPr/>
        </p:nvPicPr>
        <p:blipFill>
          <a:blip r:embed="rId3" cstate="print"/>
          <a:srcRect/>
          <a:stretch>
            <a:fillRect/>
          </a:stretch>
        </p:blipFill>
        <p:spPr bwMode="auto">
          <a:xfrm>
            <a:off x="0" y="714356"/>
            <a:ext cx="9144000" cy="5429287"/>
          </a:xfrm>
          <a:prstGeom prst="rect">
            <a:avLst/>
          </a:prstGeom>
          <a:noFill/>
        </p:spPr>
      </p:pic>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
        <p:nvSpPr>
          <p:cNvPr id="8" name="Rettangolo 7"/>
          <p:cNvSpPr/>
          <p:nvPr/>
        </p:nvSpPr>
        <p:spPr>
          <a:xfrm>
            <a:off x="0" y="714356"/>
            <a:ext cx="9144000" cy="5429288"/>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p:nvSpPr>
        <p:spPr>
          <a:xfrm>
            <a:off x="179512" y="764704"/>
            <a:ext cx="8893082" cy="5324535"/>
          </a:xfrm>
          <a:prstGeom prst="rect">
            <a:avLst/>
          </a:prstGeom>
        </p:spPr>
        <p:txBody>
          <a:bodyPr wrap="square">
            <a:spAutoFit/>
          </a:bodyPr>
          <a:lstStyle/>
          <a:p>
            <a:r>
              <a:rPr lang="en-US" sz="2000" b="1" dirty="0" smtClean="0"/>
              <a:t>Zara Business Model (1/2)</a:t>
            </a:r>
          </a:p>
          <a:p>
            <a:r>
              <a:rPr lang="en-US" sz="2000" dirty="0" smtClean="0"/>
              <a:t>Zara is a vertically integrated retailer. Unlike similar apparel retailers, Zara controls most of the steps on the supply-chain, designing, manufacturing, and distributing its products.</a:t>
            </a:r>
          </a:p>
          <a:p>
            <a:r>
              <a:rPr lang="en-US" sz="2000" dirty="0" smtClean="0"/>
              <a:t>Zara set up its own factory in La </a:t>
            </a:r>
            <a:r>
              <a:rPr lang="en-US" sz="2000" dirty="0" err="1" smtClean="0"/>
              <a:t>Coruña</a:t>
            </a:r>
            <a:r>
              <a:rPr lang="en-US" sz="2000" dirty="0" smtClean="0"/>
              <a:t> (a city known for its textile industry) in 1980, and upgraded to reverse milk-run-type production and distribution facilities in 1990. This approach, designed by Toyota Motor Corp., was called the just-in-time (JIT) system. </a:t>
            </a:r>
          </a:p>
          <a:p>
            <a:r>
              <a:rPr lang="en-US" sz="2000" dirty="0" smtClean="0"/>
              <a:t>It enabled the company to establish a business model that allows self-containment throughout the stages of materials, manufacture, product completion and distribution to stores worldwide within just a few days.</a:t>
            </a:r>
          </a:p>
          <a:p>
            <a:endParaRPr lang="en-US" sz="2000" dirty="0" smtClean="0"/>
          </a:p>
          <a:p>
            <a:r>
              <a:rPr lang="en-US" sz="2000" dirty="0" smtClean="0"/>
              <a:t>Regarding the design strategy, an article in Business world magazine describes it as follows: "Zara was a fashion imitator. It focused its attention on understanding the fashion items that its customers wanted and then delivering them, rather than on promoting predicted season's trends via fashion shows and similar channels of influence, which the fashion industry traditionally used.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148876" y="928670"/>
            <a:ext cx="8852280" cy="5772192"/>
          </a:xfrm>
          <a:prstGeom prst="rect">
            <a:avLst/>
          </a:prstGeom>
          <a:noFill/>
          <a:ln w="9525">
            <a:noFill/>
            <a:miter lim="800000"/>
            <a:headEnd/>
            <a:tailEnd/>
          </a:ln>
          <a:effectLst/>
        </p:spPr>
      </p:pic>
      <p:sp>
        <p:nvSpPr>
          <p:cNvPr id="3" name="Rettangolo 2"/>
          <p:cNvSpPr/>
          <p:nvPr/>
        </p:nvSpPr>
        <p:spPr>
          <a:xfrm>
            <a:off x="0" y="908720"/>
            <a:ext cx="9144000" cy="5949280"/>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323528" y="1268760"/>
            <a:ext cx="8361064" cy="5078313"/>
          </a:xfrm>
          <a:prstGeom prst="rect">
            <a:avLst/>
          </a:prstGeom>
        </p:spPr>
        <p:txBody>
          <a:bodyPr wrap="square">
            <a:spAutoFit/>
          </a:bodyPr>
          <a:lstStyle/>
          <a:p>
            <a:pPr algn="just"/>
            <a:r>
              <a:rPr lang="en-US" b="1" dirty="0" smtClean="0"/>
              <a:t>The TUI Group</a:t>
            </a:r>
          </a:p>
          <a:p>
            <a:pPr algn="just"/>
            <a:r>
              <a:rPr lang="en-US" dirty="0" smtClean="0"/>
              <a:t>TUI (German: </a:t>
            </a:r>
            <a:r>
              <a:rPr lang="en-US" dirty="0" err="1" smtClean="0"/>
              <a:t>Touristik</a:t>
            </a:r>
            <a:r>
              <a:rPr lang="en-US" dirty="0" smtClean="0"/>
              <a:t> Union International) is a German multinational travel and tourism company headquartered in Hannover, Lower Saxony, Germany. Until 2001 it was an industrial and transportation company named </a:t>
            </a:r>
            <a:r>
              <a:rPr lang="en-US" dirty="0" err="1" smtClean="0"/>
              <a:t>Preussag</a:t>
            </a:r>
            <a:r>
              <a:rPr lang="en-US" dirty="0" smtClean="0"/>
              <a:t> AG, which in the mid-1990s decided to reinvent itself as a tourism, shipping, and logistics company. It sold off many of its industrial concerns and purchased several major travel and transportation firms.</a:t>
            </a:r>
          </a:p>
          <a:p>
            <a:pPr algn="just"/>
            <a:r>
              <a:rPr lang="en-US" dirty="0" smtClean="0"/>
              <a:t>Today it is one of the world's largest tourist firms with interests across Europe. It owns travel agencies, hotels, airlines, cruise ships and retail stores. Major subsidiaries include TUI Airlines, the largest holiday fleet in Europe as well as UK-based tour operators Thomson and First Choice. Its common brand </a:t>
            </a:r>
            <a:r>
              <a:rPr lang="en-US" dirty="0" err="1" smtClean="0"/>
              <a:t>TUIfly</a:t>
            </a:r>
            <a:r>
              <a:rPr lang="en-US" dirty="0" smtClean="0"/>
              <a:t> encompasses 7 airlines.</a:t>
            </a:r>
          </a:p>
          <a:p>
            <a:pPr algn="just"/>
            <a:r>
              <a:rPr lang="en-US" dirty="0" smtClean="0"/>
              <a:t>TUI was also one of the world's largest shipping companies, having its logistics activities bundled within </a:t>
            </a:r>
            <a:r>
              <a:rPr lang="en-US" dirty="0" err="1" smtClean="0"/>
              <a:t>Hapag</a:t>
            </a:r>
            <a:r>
              <a:rPr lang="en-US" dirty="0" smtClean="0"/>
              <a:t>-Lloyd AG and concentrated on the shipping sector. </a:t>
            </a:r>
            <a:r>
              <a:rPr lang="en-US" dirty="0" err="1" smtClean="0"/>
              <a:t>Hapag</a:t>
            </a:r>
            <a:r>
              <a:rPr lang="en-US" dirty="0" smtClean="0"/>
              <a:t>-Lloyd is no longer an operating unit of the business however, a majority stake having been sold to the Albert </a:t>
            </a:r>
            <a:r>
              <a:rPr lang="en-US" dirty="0" err="1" smtClean="0"/>
              <a:t>Ballin</a:t>
            </a:r>
            <a:r>
              <a:rPr lang="en-US" dirty="0" smtClean="0"/>
              <a:t> consortium of investors in March 2009. Finally, TUI AG has 38.4 percent of the shares, but is expected to sell much of the </a:t>
            </a:r>
            <a:r>
              <a:rPr lang="en-US" dirty="0" err="1" smtClean="0"/>
              <a:t>Hapag</a:t>
            </a:r>
            <a:r>
              <a:rPr lang="en-US" dirty="0" smtClean="0"/>
              <a:t> stake to </a:t>
            </a:r>
            <a:r>
              <a:rPr lang="en-US" dirty="0" err="1" smtClean="0"/>
              <a:t>Ballin</a:t>
            </a:r>
            <a:r>
              <a:rPr lang="en-US" dirty="0" smtClean="0"/>
              <a:t> in February 2012, as it works to exit from the shipping business and to optimize its tourism business with expansion in Russia, China and India.</a:t>
            </a:r>
            <a:endParaRPr lang="it-IT" dirty="0"/>
          </a:p>
        </p:txBody>
      </p:sp>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MMINISTRATORE\Desktop\zara-logo-415x210.jpg"/>
          <p:cNvPicPr>
            <a:picLocks noChangeAspect="1" noChangeArrowheads="1"/>
          </p:cNvPicPr>
          <p:nvPr/>
        </p:nvPicPr>
        <p:blipFill>
          <a:blip r:embed="rId3" cstate="print"/>
          <a:srcRect/>
          <a:stretch>
            <a:fillRect/>
          </a:stretch>
        </p:blipFill>
        <p:spPr bwMode="auto">
          <a:xfrm>
            <a:off x="0" y="714356"/>
            <a:ext cx="9144000" cy="5429287"/>
          </a:xfrm>
          <a:prstGeom prst="rect">
            <a:avLst/>
          </a:prstGeom>
          <a:noFill/>
        </p:spPr>
      </p:pic>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
        <p:nvSpPr>
          <p:cNvPr id="8" name="Rettangolo 7"/>
          <p:cNvSpPr/>
          <p:nvPr/>
        </p:nvSpPr>
        <p:spPr>
          <a:xfrm>
            <a:off x="0" y="714356"/>
            <a:ext cx="9144000" cy="5429288"/>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p:nvSpPr>
        <p:spPr>
          <a:xfrm>
            <a:off x="179512" y="764704"/>
            <a:ext cx="8893082" cy="5416868"/>
          </a:xfrm>
          <a:prstGeom prst="rect">
            <a:avLst/>
          </a:prstGeom>
        </p:spPr>
        <p:txBody>
          <a:bodyPr wrap="square">
            <a:spAutoFit/>
          </a:bodyPr>
          <a:lstStyle/>
          <a:p>
            <a:pPr algn="just"/>
            <a:r>
              <a:rPr lang="en-US" sz="2000" b="1" dirty="0" smtClean="0"/>
              <a:t>Zara Business Model (2/2)</a:t>
            </a:r>
          </a:p>
          <a:p>
            <a:pPr algn="just"/>
            <a:endParaRPr lang="en-US" sz="2000" b="1" dirty="0" smtClean="0"/>
          </a:p>
          <a:p>
            <a:pPr algn="just"/>
            <a:r>
              <a:rPr lang="en-US" dirty="0" smtClean="0"/>
              <a:t>50% of the products Zara sells are manufactured in Spain, 26% in the rest of Europe, and 24% in Asian and African countries and the rest of the world. So while some competitors outsource all production to Asia, Zara makes its most fashionable items—half of all its merchandise—at a dozen company-owned factories in Spain and Portugal, particularly in Galicia and northern Portugal where </a:t>
            </a:r>
            <a:r>
              <a:rPr lang="en-US" dirty="0" err="1" smtClean="0"/>
              <a:t>labour</a:t>
            </a:r>
            <a:r>
              <a:rPr lang="en-US" dirty="0" smtClean="0"/>
              <a:t> is somewhat cheaper than in most of Western Europe. Clothes with a longer shelf life, such as basic T-shirts, are outsourced to low-cost suppliers, mainly in Asia and Turkey.</a:t>
            </a:r>
          </a:p>
          <a:p>
            <a:pPr algn="just"/>
            <a:r>
              <a:rPr lang="en-US" dirty="0" smtClean="0"/>
              <a:t>Zara can offer considerably more products than similar companies. It produces about 11,000 distinct items annually compared with 2,000 to 4,000 items for its key competitors. The company can design a new product and have finished goods in its stores in four to five weeks; it can modify existing items in as little as two weeks. Shortening the product life cycle means greater success in meeting consumer preferences. If a design doesn't sell well within a week, it is withdrawn from shops, further orders are canceled and a new design is pursued. </a:t>
            </a:r>
          </a:p>
          <a:p>
            <a:pPr algn="just"/>
            <a:r>
              <a:rPr lang="en-US" dirty="0" smtClean="0"/>
              <a:t>Zara has a range of basic designs that are carried over from year to year, but some fashion forward designs can stay on the shelves less than four weeks, which encourages Zara fans to make repeat visits. An average high-street store in Spain expects customers to visit three times a year. That goes up to 17 times for Zara</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cstate="print"/>
          <a:srcRect l="49296" t="14081"/>
          <a:stretch>
            <a:fillRect/>
          </a:stretch>
        </p:blipFill>
        <p:spPr bwMode="auto">
          <a:xfrm>
            <a:off x="1857388" y="928670"/>
            <a:ext cx="2571736" cy="5666666"/>
          </a:xfrm>
          <a:prstGeom prst="rect">
            <a:avLst/>
          </a:prstGeom>
          <a:noFill/>
          <a:ln w="9525">
            <a:noFill/>
            <a:miter lim="800000"/>
            <a:headEnd/>
            <a:tailEnd/>
          </a:ln>
          <a:effectLst/>
        </p:spPr>
      </p:pic>
      <p:pic>
        <p:nvPicPr>
          <p:cNvPr id="28676" name="Picture 4"/>
          <p:cNvPicPr>
            <a:picLocks noChangeAspect="1" noChangeArrowheads="1"/>
          </p:cNvPicPr>
          <p:nvPr/>
        </p:nvPicPr>
        <p:blipFill>
          <a:blip r:embed="rId4" cstate="print"/>
          <a:srcRect/>
          <a:stretch>
            <a:fillRect/>
          </a:stretch>
        </p:blipFill>
        <p:spPr bwMode="auto">
          <a:xfrm>
            <a:off x="4572000" y="0"/>
            <a:ext cx="1484957" cy="6572272"/>
          </a:xfrm>
          <a:prstGeom prst="rect">
            <a:avLst/>
          </a:prstGeom>
          <a:noFill/>
          <a:ln w="9525">
            <a:noFill/>
            <a:miter lim="800000"/>
            <a:headEnd/>
            <a:tailEnd/>
          </a:ln>
          <a:effectLst/>
        </p:spPr>
      </p:pic>
      <p:pic>
        <p:nvPicPr>
          <p:cNvPr id="8" name="Picture 2"/>
          <p:cNvPicPr>
            <a:picLocks noChangeAspect="1" noChangeArrowheads="1"/>
          </p:cNvPicPr>
          <p:nvPr/>
        </p:nvPicPr>
        <p:blipFill>
          <a:blip r:embed="rId5" cstate="print">
            <a:duotone>
              <a:schemeClr val="bg2">
                <a:shade val="45000"/>
                <a:satMod val="135000"/>
              </a:schemeClr>
              <a:prstClr val="white"/>
            </a:duotone>
          </a:blip>
          <a:srcRect l="1573" t="17518" r="50911"/>
          <a:stretch>
            <a:fillRect/>
          </a:stretch>
        </p:blipFill>
        <p:spPr bwMode="auto">
          <a:xfrm>
            <a:off x="6196044" y="1000108"/>
            <a:ext cx="2733674" cy="5381617"/>
          </a:xfrm>
          <a:prstGeom prst="rect">
            <a:avLst/>
          </a:prstGeom>
          <a:noFill/>
          <a:ln w="9525">
            <a:noFill/>
            <a:miter lim="800000"/>
            <a:headEnd/>
            <a:tailEnd/>
          </a:ln>
          <a:effectLst/>
        </p:spPr>
      </p:pic>
      <p:pic>
        <p:nvPicPr>
          <p:cNvPr id="9" name="Picture 2"/>
          <p:cNvPicPr>
            <a:picLocks noChangeAspect="1" noChangeArrowheads="1"/>
          </p:cNvPicPr>
          <p:nvPr/>
        </p:nvPicPr>
        <p:blipFill>
          <a:blip r:embed="rId3" cstate="print"/>
          <a:srcRect r="4225" b="84836"/>
          <a:stretch>
            <a:fillRect/>
          </a:stretch>
        </p:blipFill>
        <p:spPr bwMode="auto">
          <a:xfrm>
            <a:off x="0" y="0"/>
            <a:ext cx="4857752" cy="1000108"/>
          </a:xfrm>
          <a:prstGeom prst="rect">
            <a:avLst/>
          </a:prstGeom>
          <a:noFill/>
          <a:ln w="9525">
            <a:noFill/>
            <a:miter lim="800000"/>
            <a:headEnd/>
            <a:tailEnd/>
          </a:ln>
          <a:effectLst/>
        </p:spPr>
      </p:pic>
      <p:pic>
        <p:nvPicPr>
          <p:cNvPr id="10" name="Picture 2"/>
          <p:cNvPicPr>
            <a:picLocks noChangeAspect="1" noChangeArrowheads="1"/>
          </p:cNvPicPr>
          <p:nvPr/>
        </p:nvPicPr>
        <p:blipFill>
          <a:blip r:embed="rId3" cstate="print"/>
          <a:srcRect t="62823" r="69014"/>
          <a:stretch>
            <a:fillRect/>
          </a:stretch>
        </p:blipFill>
        <p:spPr bwMode="auto">
          <a:xfrm>
            <a:off x="214282" y="3929066"/>
            <a:ext cx="1571636" cy="24519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142844" y="142852"/>
            <a:ext cx="4929222" cy="6517986"/>
          </a:xfrm>
          <a:prstGeom prst="rect">
            <a:avLst/>
          </a:prstGeom>
          <a:noFill/>
          <a:ln w="9525">
            <a:noFill/>
            <a:miter lim="800000"/>
            <a:headEnd/>
            <a:tailEnd/>
          </a:ln>
          <a:effectLst/>
        </p:spPr>
      </p:pic>
      <p:pic>
        <p:nvPicPr>
          <p:cNvPr id="24579" name="Picture 3"/>
          <p:cNvPicPr>
            <a:picLocks noChangeAspect="1" noChangeArrowheads="1"/>
          </p:cNvPicPr>
          <p:nvPr/>
        </p:nvPicPr>
        <p:blipFill>
          <a:blip r:embed="rId4" cstate="print"/>
          <a:srcRect/>
          <a:stretch>
            <a:fillRect/>
          </a:stretch>
        </p:blipFill>
        <p:spPr bwMode="auto">
          <a:xfrm>
            <a:off x="4786314" y="4152928"/>
            <a:ext cx="4230642" cy="256222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5" cstate="print"/>
          <a:srcRect/>
          <a:stretch>
            <a:fillRect/>
          </a:stretch>
        </p:blipFill>
        <p:spPr bwMode="auto">
          <a:xfrm>
            <a:off x="4786314" y="2605092"/>
            <a:ext cx="4357686" cy="1466850"/>
          </a:xfrm>
          <a:prstGeom prst="rect">
            <a:avLst/>
          </a:prstGeom>
          <a:noFill/>
          <a:ln w="9525">
            <a:noFill/>
            <a:miter lim="800000"/>
            <a:headEnd/>
            <a:tailEnd/>
          </a:ln>
          <a:effectLst/>
        </p:spPr>
      </p:pic>
      <p:pic>
        <p:nvPicPr>
          <p:cNvPr id="24583" name="Picture 7"/>
          <p:cNvPicPr>
            <a:picLocks noChangeAspect="1" noChangeArrowheads="1"/>
          </p:cNvPicPr>
          <p:nvPr/>
        </p:nvPicPr>
        <p:blipFill>
          <a:blip r:embed="rId6" cstate="print"/>
          <a:srcRect/>
          <a:stretch>
            <a:fillRect/>
          </a:stretch>
        </p:blipFill>
        <p:spPr bwMode="auto">
          <a:xfrm>
            <a:off x="5357818" y="357166"/>
            <a:ext cx="3467100" cy="1943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7" name="Picture 7"/>
          <p:cNvPicPr>
            <a:picLocks noChangeAspect="1" noChangeArrowheads="1"/>
          </p:cNvPicPr>
          <p:nvPr/>
        </p:nvPicPr>
        <p:blipFill>
          <a:blip r:embed="rId3" cstate="print"/>
          <a:srcRect/>
          <a:stretch>
            <a:fillRect/>
          </a:stretch>
        </p:blipFill>
        <p:spPr bwMode="auto">
          <a:xfrm>
            <a:off x="-32" y="142900"/>
            <a:ext cx="9176236" cy="6858000"/>
          </a:xfrm>
          <a:prstGeom prst="rect">
            <a:avLst/>
          </a:prstGeom>
          <a:noFill/>
          <a:ln w="9525">
            <a:noFill/>
            <a:miter lim="800000"/>
            <a:headEnd/>
            <a:tailEnd/>
          </a:ln>
          <a:effectLst/>
        </p:spPr>
      </p:pic>
      <p:pic>
        <p:nvPicPr>
          <p:cNvPr id="16" name="Picture 6"/>
          <p:cNvPicPr>
            <a:picLocks noChangeAspect="1" noChangeArrowheads="1"/>
          </p:cNvPicPr>
          <p:nvPr/>
        </p:nvPicPr>
        <p:blipFill>
          <a:blip r:embed="rId4" cstate="print"/>
          <a:srcRect/>
          <a:stretch>
            <a:fillRect/>
          </a:stretch>
        </p:blipFill>
        <p:spPr bwMode="auto">
          <a:xfrm>
            <a:off x="7358082" y="142900"/>
            <a:ext cx="1476375" cy="40005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cstate="print"/>
          <a:srcRect/>
          <a:stretch>
            <a:fillRect/>
          </a:stretch>
        </p:blipFill>
        <p:spPr bwMode="auto">
          <a:xfrm>
            <a:off x="0" y="0"/>
            <a:ext cx="5338466" cy="3647460"/>
          </a:xfrm>
          <a:prstGeom prst="rect">
            <a:avLst/>
          </a:prstGeom>
          <a:noFill/>
          <a:ln w="9525">
            <a:noFill/>
            <a:miter lim="800000"/>
            <a:headEnd/>
            <a:tailEnd/>
          </a:ln>
          <a:effectLst/>
        </p:spPr>
      </p:pic>
      <p:pic>
        <p:nvPicPr>
          <p:cNvPr id="26627" name="Picture 3"/>
          <p:cNvPicPr>
            <a:picLocks noChangeAspect="1" noChangeArrowheads="1"/>
          </p:cNvPicPr>
          <p:nvPr/>
        </p:nvPicPr>
        <p:blipFill>
          <a:blip r:embed="rId4" cstate="print"/>
          <a:srcRect/>
          <a:stretch>
            <a:fillRect/>
          </a:stretch>
        </p:blipFill>
        <p:spPr bwMode="auto">
          <a:xfrm>
            <a:off x="5429256" y="714356"/>
            <a:ext cx="3470988" cy="2214578"/>
          </a:xfrm>
          <a:prstGeom prst="rect">
            <a:avLst/>
          </a:prstGeom>
          <a:noFill/>
          <a:ln w="9525">
            <a:noFill/>
            <a:miter lim="800000"/>
            <a:headEnd/>
            <a:tailEnd/>
          </a:ln>
          <a:effectLst/>
        </p:spPr>
      </p:pic>
      <p:pic>
        <p:nvPicPr>
          <p:cNvPr id="6" name="Picture 2"/>
          <p:cNvPicPr>
            <a:picLocks noChangeAspect="1" noChangeArrowheads="1"/>
          </p:cNvPicPr>
          <p:nvPr/>
        </p:nvPicPr>
        <p:blipFill>
          <a:blip r:embed="rId5" cstate="print"/>
          <a:srcRect/>
          <a:stretch>
            <a:fillRect/>
          </a:stretch>
        </p:blipFill>
        <p:spPr bwMode="auto">
          <a:xfrm>
            <a:off x="5214942" y="2857496"/>
            <a:ext cx="3787679" cy="3929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print">
            <a:duotone>
              <a:schemeClr val="bg2">
                <a:shade val="45000"/>
                <a:satMod val="135000"/>
              </a:schemeClr>
              <a:prstClr val="white"/>
            </a:duotone>
          </a:blip>
          <a:srcRect l="1573"/>
          <a:stretch>
            <a:fillRect/>
          </a:stretch>
        </p:blipFill>
        <p:spPr bwMode="auto">
          <a:xfrm>
            <a:off x="3286116" y="142852"/>
            <a:ext cx="5662632" cy="6524625"/>
          </a:xfrm>
          <a:prstGeom prst="rect">
            <a:avLst/>
          </a:prstGeom>
          <a:noFill/>
          <a:ln w="9525">
            <a:noFill/>
            <a:miter lim="800000"/>
            <a:headEnd/>
            <a:tailEnd/>
          </a:ln>
          <a:effectLst/>
        </p:spPr>
      </p:pic>
      <p:pic>
        <p:nvPicPr>
          <p:cNvPr id="27651" name="Picture 3"/>
          <p:cNvPicPr>
            <a:picLocks noChangeAspect="1" noChangeArrowheads="1"/>
          </p:cNvPicPr>
          <p:nvPr/>
        </p:nvPicPr>
        <p:blipFill>
          <a:blip r:embed="rId4" cstate="print"/>
          <a:srcRect/>
          <a:stretch>
            <a:fillRect/>
          </a:stretch>
        </p:blipFill>
        <p:spPr bwMode="auto">
          <a:xfrm>
            <a:off x="142844" y="285728"/>
            <a:ext cx="5143500" cy="4295774"/>
          </a:xfrm>
          <a:prstGeom prst="rect">
            <a:avLst/>
          </a:prstGeom>
          <a:noFill/>
          <a:ln w="9525">
            <a:noFill/>
            <a:miter lim="800000"/>
            <a:headEnd/>
            <a:tailEnd/>
          </a:ln>
          <a:effectLst/>
        </p:spPr>
      </p:pic>
      <p:pic>
        <p:nvPicPr>
          <p:cNvPr id="27652" name="Picture 4"/>
          <p:cNvPicPr>
            <a:picLocks noChangeAspect="1" noChangeArrowheads="1"/>
          </p:cNvPicPr>
          <p:nvPr/>
        </p:nvPicPr>
        <p:blipFill>
          <a:blip r:embed="rId5" cstate="print">
            <a:grayscl/>
          </a:blip>
          <a:srcRect/>
          <a:stretch>
            <a:fillRect/>
          </a:stretch>
        </p:blipFill>
        <p:spPr bwMode="auto">
          <a:xfrm>
            <a:off x="285720" y="4714884"/>
            <a:ext cx="2781300" cy="1928802"/>
          </a:xfrm>
          <a:prstGeom prst="rect">
            <a:avLst/>
          </a:prstGeom>
          <a:noFill/>
          <a:ln w="9525">
            <a:noFill/>
            <a:miter lim="800000"/>
            <a:headEnd/>
            <a:tailEnd/>
          </a:ln>
          <a:effectLst/>
        </p:spPr>
      </p:pic>
      <p:pic>
        <p:nvPicPr>
          <p:cNvPr id="9" name="Picture 2"/>
          <p:cNvPicPr>
            <a:picLocks noChangeAspect="1" noChangeArrowheads="1"/>
          </p:cNvPicPr>
          <p:nvPr/>
        </p:nvPicPr>
        <p:blipFill>
          <a:blip r:embed="rId3" cstate="print">
            <a:grayscl/>
          </a:blip>
          <a:srcRect l="35099" t="74453" r="35100" b="17883"/>
          <a:stretch>
            <a:fillRect/>
          </a:stretch>
        </p:blipFill>
        <p:spPr bwMode="auto">
          <a:xfrm>
            <a:off x="5214942" y="4929198"/>
            <a:ext cx="1714512" cy="500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14282" y="3214686"/>
            <a:ext cx="8769380" cy="2804503"/>
          </a:xfrm>
          <a:prstGeom prst="rect">
            <a:avLst/>
          </a:prstGeom>
          <a:noFill/>
          <a:ln w="9525">
            <a:noFill/>
            <a:miter lim="800000"/>
            <a:headEnd/>
            <a:tailEnd/>
          </a:ln>
          <a:effectLst/>
        </p:spPr>
      </p:pic>
      <p:sp>
        <p:nvSpPr>
          <p:cNvPr id="3" name="Rettangolo 2"/>
          <p:cNvSpPr/>
          <p:nvPr/>
        </p:nvSpPr>
        <p:spPr>
          <a:xfrm>
            <a:off x="500034" y="714356"/>
            <a:ext cx="8215370" cy="2646878"/>
          </a:xfrm>
          <a:prstGeom prst="rect">
            <a:avLst/>
          </a:prstGeom>
        </p:spPr>
        <p:txBody>
          <a:bodyPr wrap="square">
            <a:spAutoFit/>
          </a:bodyPr>
          <a:lstStyle/>
          <a:p>
            <a:pPr algn="just"/>
            <a:endParaRPr lang="en-GB" sz="2300" i="1" dirty="0" smtClean="0"/>
          </a:p>
          <a:p>
            <a:pPr algn="just"/>
            <a:r>
              <a:rPr lang="en-GB" sz="2000" dirty="0" smtClean="0"/>
              <a:t>Zara is the most important textile chain of the Spanish group </a:t>
            </a:r>
            <a:r>
              <a:rPr lang="en-GB" sz="2000" dirty="0" err="1" smtClean="0"/>
              <a:t>Inditex</a:t>
            </a:r>
            <a:r>
              <a:rPr lang="en-GB" sz="2000" dirty="0" smtClean="0"/>
              <a:t>, born in 1975 with first Zara shop in La </a:t>
            </a:r>
            <a:r>
              <a:rPr lang="en-GB" sz="2000" dirty="0" err="1" smtClean="0"/>
              <a:t>Coruña</a:t>
            </a:r>
            <a:r>
              <a:rPr lang="en-GB" sz="2000" dirty="0" smtClean="0"/>
              <a:t>, still the location of the group headquarters. Its founder, </a:t>
            </a:r>
            <a:r>
              <a:rPr lang="en-GB" sz="2000" dirty="0" err="1" smtClean="0"/>
              <a:t>Amancio</a:t>
            </a:r>
            <a:r>
              <a:rPr lang="en-GB" sz="2000" dirty="0" smtClean="0"/>
              <a:t> Ortega </a:t>
            </a:r>
            <a:r>
              <a:rPr lang="en-GB" sz="2000" dirty="0" err="1" smtClean="0"/>
              <a:t>Gaona</a:t>
            </a:r>
            <a:r>
              <a:rPr lang="en-GB" sz="2000" dirty="0" smtClean="0"/>
              <a:t>, understood from the very beginning that textile business needed a strong segmentation of the offer, hence realizing M&amp;A strategies worldwide pursuing the coverage of all market and clients segments. </a:t>
            </a:r>
            <a:endParaRPr lang="it-IT" sz="2000" dirty="0" smtClean="0"/>
          </a:p>
          <a:p>
            <a:pPr algn="ctr"/>
            <a:endParaRPr lang="en-GB" sz="2300" b="1"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a 4"/>
          <p:cNvGraphicFramePr>
            <a:graphicFrameLocks noGrp="1"/>
          </p:cNvGraphicFramePr>
          <p:nvPr/>
        </p:nvGraphicFramePr>
        <p:xfrm>
          <a:off x="4071934" y="2000242"/>
          <a:ext cx="4857784" cy="3071832"/>
        </p:xfrm>
        <a:graphic>
          <a:graphicData uri="http://schemas.openxmlformats.org/drawingml/2006/table">
            <a:tbl>
              <a:tblPr>
                <a:tableStyleId>{5C22544A-7EE6-4342-B048-85BDC9FD1C3A}</a:tableStyleId>
              </a:tblPr>
              <a:tblGrid>
                <a:gridCol w="3000396"/>
                <a:gridCol w="1857388"/>
              </a:tblGrid>
              <a:tr h="332769">
                <a:tc>
                  <a:txBody>
                    <a:bodyPr/>
                    <a:lstStyle/>
                    <a:p>
                      <a:pPr algn="l">
                        <a:spcAft>
                          <a:spcPts val="0"/>
                        </a:spcAft>
                      </a:pPr>
                      <a:r>
                        <a:rPr lang="en-GB" sz="1800" dirty="0"/>
                        <a:t>Relational elements</a:t>
                      </a:r>
                      <a:endParaRPr lang="it-IT" sz="1800" dirty="0">
                        <a:latin typeface="Arial"/>
                        <a:ea typeface="Times New Roman"/>
                        <a:cs typeface="Times New Roman"/>
                      </a:endParaRPr>
                    </a:p>
                  </a:txBody>
                  <a:tcPr marL="68580" marR="68580" marT="0" marB="0">
                    <a:solidFill>
                      <a:schemeClr val="accent1">
                        <a:lumMod val="40000"/>
                        <a:lumOff val="60000"/>
                      </a:schemeClr>
                    </a:solidFill>
                  </a:tcPr>
                </a:tc>
                <a:tc>
                  <a:txBody>
                    <a:bodyPr/>
                    <a:lstStyle/>
                    <a:p>
                      <a:pPr algn="l">
                        <a:spcAft>
                          <a:spcPts val="0"/>
                        </a:spcAft>
                      </a:pPr>
                      <a:r>
                        <a:rPr lang="en-GB" sz="1800" dirty="0"/>
                        <a:t>Competitive traits</a:t>
                      </a:r>
                      <a:endParaRPr lang="it-IT" sz="1800" dirty="0">
                        <a:latin typeface="Arial"/>
                        <a:ea typeface="Times New Roman"/>
                        <a:cs typeface="Times New Roman"/>
                      </a:endParaRPr>
                    </a:p>
                  </a:txBody>
                  <a:tcPr marL="68580" marR="68580" marT="0" marB="0">
                    <a:solidFill>
                      <a:schemeClr val="accent1">
                        <a:lumMod val="40000"/>
                        <a:lumOff val="60000"/>
                      </a:schemeClr>
                    </a:solidFill>
                  </a:tcPr>
                </a:tc>
              </a:tr>
              <a:tr h="332769">
                <a:tc>
                  <a:txBody>
                    <a:bodyPr/>
                    <a:lstStyle/>
                    <a:p>
                      <a:pPr algn="just">
                        <a:spcAft>
                          <a:spcPts val="0"/>
                        </a:spcAft>
                      </a:pPr>
                      <a:r>
                        <a:rPr lang="en-GB" sz="1800" dirty="0"/>
                        <a:t>Interactions</a:t>
                      </a:r>
                      <a:endParaRPr lang="it-IT" sz="1800" dirty="0">
                        <a:latin typeface="Arial"/>
                        <a:ea typeface="Times New Roman"/>
                        <a:cs typeface="Times New Roman"/>
                      </a:endParaRPr>
                    </a:p>
                  </a:txBody>
                  <a:tcPr marL="68580" marR="68580" marT="0" marB="0"/>
                </a:tc>
                <a:tc>
                  <a:txBody>
                    <a:bodyPr/>
                    <a:lstStyle/>
                    <a:p>
                      <a:pPr algn="just">
                        <a:spcAft>
                          <a:spcPts val="0"/>
                        </a:spcAft>
                      </a:pPr>
                      <a:r>
                        <a:rPr lang="en-GB" sz="1800"/>
                        <a:t>Win - win </a:t>
                      </a:r>
                      <a:endParaRPr lang="it-IT" sz="1800">
                        <a:latin typeface="Arial"/>
                        <a:ea typeface="Times New Roman"/>
                        <a:cs typeface="Times New Roman"/>
                      </a:endParaRPr>
                    </a:p>
                  </a:txBody>
                  <a:tcPr marL="68580" marR="68580" marT="0" marB="0"/>
                </a:tc>
              </a:tr>
              <a:tr h="332769">
                <a:tc>
                  <a:txBody>
                    <a:bodyPr/>
                    <a:lstStyle/>
                    <a:p>
                      <a:pPr algn="just">
                        <a:spcAft>
                          <a:spcPts val="0"/>
                        </a:spcAft>
                      </a:pPr>
                      <a:r>
                        <a:rPr lang="en-GB" sz="1800"/>
                        <a:t>Co-creation</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a:t>High</a:t>
                      </a:r>
                      <a:endParaRPr lang="it-IT" sz="1800">
                        <a:latin typeface="Arial"/>
                        <a:ea typeface="Times New Roman"/>
                        <a:cs typeface="Times New Roman"/>
                      </a:endParaRPr>
                    </a:p>
                  </a:txBody>
                  <a:tcPr marL="68580" marR="68580" marT="0" marB="0"/>
                </a:tc>
              </a:tr>
              <a:tr h="332769">
                <a:tc>
                  <a:txBody>
                    <a:bodyPr/>
                    <a:lstStyle/>
                    <a:p>
                      <a:pPr algn="just">
                        <a:spcAft>
                          <a:spcPts val="0"/>
                        </a:spcAft>
                      </a:pPr>
                      <a:r>
                        <a:rPr lang="en-GB" sz="1800"/>
                        <a:t>Transaction risk level</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a:t>Low</a:t>
                      </a:r>
                      <a:endParaRPr lang="it-IT" sz="1800">
                        <a:latin typeface="Arial"/>
                        <a:ea typeface="Times New Roman"/>
                        <a:cs typeface="Times New Roman"/>
                      </a:endParaRPr>
                    </a:p>
                  </a:txBody>
                  <a:tcPr marL="68580" marR="68580" marT="0" marB="0"/>
                </a:tc>
              </a:tr>
              <a:tr h="332769">
                <a:tc>
                  <a:txBody>
                    <a:bodyPr/>
                    <a:lstStyle/>
                    <a:p>
                      <a:pPr algn="just">
                        <a:spcAft>
                          <a:spcPts val="0"/>
                        </a:spcAft>
                      </a:pPr>
                      <a:r>
                        <a:rPr lang="en-GB" sz="1800"/>
                        <a:t>Agreements’ perspectives</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a:t>Long term</a:t>
                      </a:r>
                      <a:endParaRPr lang="it-IT" sz="1800">
                        <a:latin typeface="Arial"/>
                        <a:ea typeface="Times New Roman"/>
                        <a:cs typeface="Times New Roman"/>
                      </a:endParaRPr>
                    </a:p>
                  </a:txBody>
                  <a:tcPr marL="68580" marR="68580" marT="0" marB="0"/>
                </a:tc>
              </a:tr>
              <a:tr h="332769">
                <a:tc>
                  <a:txBody>
                    <a:bodyPr/>
                    <a:lstStyle/>
                    <a:p>
                      <a:pPr algn="just">
                        <a:spcAft>
                          <a:spcPts val="0"/>
                        </a:spcAft>
                      </a:pPr>
                      <a:r>
                        <a:rPr lang="en-GB" sz="1800"/>
                        <a:t>Exchange time</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a:t>Short</a:t>
                      </a:r>
                      <a:endParaRPr lang="it-IT" sz="1800">
                        <a:latin typeface="Arial"/>
                        <a:ea typeface="Times New Roman"/>
                        <a:cs typeface="Times New Roman"/>
                      </a:endParaRPr>
                    </a:p>
                  </a:txBody>
                  <a:tcPr marL="68580" marR="68580" marT="0" marB="0"/>
                </a:tc>
              </a:tr>
              <a:tr h="360838">
                <a:tc>
                  <a:txBody>
                    <a:bodyPr/>
                    <a:lstStyle/>
                    <a:p>
                      <a:pPr algn="just">
                        <a:spcAft>
                          <a:spcPts val="0"/>
                        </a:spcAft>
                      </a:pPr>
                      <a:r>
                        <a:rPr lang="en-GB" sz="1800" dirty="0"/>
                        <a:t>Exchanges’ standardization</a:t>
                      </a:r>
                      <a:endParaRPr lang="it-IT" sz="1800" dirty="0">
                        <a:latin typeface="Arial"/>
                        <a:ea typeface="Times New Roman"/>
                        <a:cs typeface="Times New Roman"/>
                      </a:endParaRPr>
                    </a:p>
                  </a:txBody>
                  <a:tcPr marL="68580" marR="68580" marT="0" marB="0"/>
                </a:tc>
                <a:tc>
                  <a:txBody>
                    <a:bodyPr/>
                    <a:lstStyle/>
                    <a:p>
                      <a:pPr algn="just">
                        <a:spcAft>
                          <a:spcPts val="0"/>
                        </a:spcAft>
                      </a:pPr>
                      <a:r>
                        <a:rPr lang="en-GB" sz="1800"/>
                        <a:t>High</a:t>
                      </a:r>
                      <a:endParaRPr lang="it-IT" sz="1800">
                        <a:latin typeface="Arial"/>
                        <a:ea typeface="Times New Roman"/>
                        <a:cs typeface="Times New Roman"/>
                      </a:endParaRPr>
                    </a:p>
                  </a:txBody>
                  <a:tcPr marL="68580" marR="68580" marT="0" marB="0"/>
                </a:tc>
              </a:tr>
              <a:tr h="332769">
                <a:tc>
                  <a:txBody>
                    <a:bodyPr/>
                    <a:lstStyle/>
                    <a:p>
                      <a:pPr algn="just">
                        <a:spcAft>
                          <a:spcPts val="0"/>
                        </a:spcAft>
                      </a:pPr>
                      <a:r>
                        <a:rPr lang="en-GB" sz="1800"/>
                        <a:t>Results’ interdependence</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dirty="0"/>
                        <a:t>High</a:t>
                      </a:r>
                      <a:endParaRPr lang="it-IT" sz="1800" dirty="0">
                        <a:latin typeface="Arial"/>
                        <a:ea typeface="Times New Roman"/>
                        <a:cs typeface="Times New Roman"/>
                      </a:endParaRPr>
                    </a:p>
                  </a:txBody>
                  <a:tcPr marL="68580" marR="68580" marT="0" marB="0"/>
                </a:tc>
              </a:tr>
              <a:tr h="381611">
                <a:tc>
                  <a:txBody>
                    <a:bodyPr/>
                    <a:lstStyle/>
                    <a:p>
                      <a:pPr algn="just">
                        <a:spcAft>
                          <a:spcPts val="0"/>
                        </a:spcAft>
                      </a:pPr>
                      <a:r>
                        <a:rPr lang="en-GB" sz="1800"/>
                        <a:t>Relations in the chain/network</a:t>
                      </a:r>
                      <a:endParaRPr lang="it-IT" sz="1800">
                        <a:latin typeface="Arial"/>
                        <a:ea typeface="Times New Roman"/>
                        <a:cs typeface="Times New Roman"/>
                      </a:endParaRPr>
                    </a:p>
                  </a:txBody>
                  <a:tcPr marL="68580" marR="68580" marT="0" marB="0"/>
                </a:tc>
                <a:tc>
                  <a:txBody>
                    <a:bodyPr/>
                    <a:lstStyle/>
                    <a:p>
                      <a:pPr algn="just">
                        <a:spcAft>
                          <a:spcPts val="0"/>
                        </a:spcAft>
                      </a:pPr>
                      <a:r>
                        <a:rPr lang="en-GB" sz="1800" dirty="0"/>
                        <a:t>Informal</a:t>
                      </a:r>
                      <a:endParaRPr lang="it-IT" sz="1800" dirty="0">
                        <a:latin typeface="Arial"/>
                        <a:ea typeface="Times New Roman"/>
                        <a:cs typeface="Times New Roman"/>
                      </a:endParaRPr>
                    </a:p>
                  </a:txBody>
                  <a:tcPr marL="68580" marR="68580" marT="0" marB="0"/>
                </a:tc>
              </a:tr>
            </a:tbl>
          </a:graphicData>
        </a:graphic>
      </p:graphicFrame>
      <p:sp>
        <p:nvSpPr>
          <p:cNvPr id="51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800" b="0" i="0" u="none" strike="noStrike" cap="none" normalizeH="0" baseline="0" smtClean="0">
                <a:ln>
                  <a:noFill/>
                </a:ln>
                <a:solidFill>
                  <a:schemeClr val="tx1"/>
                </a:solidFill>
                <a:effectLst/>
                <a:latin typeface="Arial" pitchFamily="34" charset="0"/>
              </a:rPr>
              <a:t/>
            </a:r>
            <a:br>
              <a:rPr kumimoji="0" lang="it-IT" sz="1800" b="0" i="0" u="none" strike="noStrike" cap="none" normalizeH="0" baseline="0" smtClean="0">
                <a:ln>
                  <a:noFill/>
                </a:ln>
                <a:solidFill>
                  <a:schemeClr val="tx1"/>
                </a:solidFill>
                <a:effectLst/>
                <a:latin typeface="Arial" pitchFamily="34" charset="0"/>
              </a:rPr>
            </a:br>
            <a:endParaRPr kumimoji="0" lang="it-IT" sz="1800" b="0" i="0" u="none" strike="noStrike" cap="none" normalizeH="0" baseline="0" smtClean="0">
              <a:ln>
                <a:noFill/>
              </a:ln>
              <a:solidFill>
                <a:schemeClr val="tx1"/>
              </a:solidFill>
              <a:effectLst/>
              <a:latin typeface="Arial" pitchFamily="34" charset="0"/>
            </a:endParaRPr>
          </a:p>
        </p:txBody>
      </p:sp>
      <p:pic>
        <p:nvPicPr>
          <p:cNvPr id="4" name="Picture 2"/>
          <p:cNvPicPr>
            <a:picLocks noChangeAspect="1" noChangeArrowheads="1"/>
          </p:cNvPicPr>
          <p:nvPr/>
        </p:nvPicPr>
        <p:blipFill>
          <a:blip r:embed="rId3" cstate="print"/>
          <a:srcRect/>
          <a:stretch>
            <a:fillRect/>
          </a:stretch>
        </p:blipFill>
        <p:spPr bwMode="auto">
          <a:xfrm>
            <a:off x="0" y="2271720"/>
            <a:ext cx="3448529" cy="2871792"/>
          </a:xfrm>
          <a:prstGeom prst="rect">
            <a:avLst/>
          </a:prstGeom>
          <a:noFill/>
          <a:ln w="9525">
            <a:noFill/>
            <a:miter lim="800000"/>
            <a:headEnd/>
            <a:tailEnd/>
          </a:ln>
          <a:effectLst/>
        </p:spPr>
      </p:pic>
      <p:cxnSp>
        <p:nvCxnSpPr>
          <p:cNvPr id="6" name="Connettore 1 5"/>
          <p:cNvCxnSpPr/>
          <p:nvPr/>
        </p:nvCxnSpPr>
        <p:spPr>
          <a:xfrm rot="5400000">
            <a:off x="1785918" y="3571082"/>
            <a:ext cx="3714776" cy="1588"/>
          </a:xfrm>
          <a:prstGeom prst="line">
            <a:avLst/>
          </a:prstGeom>
        </p:spPr>
        <p:style>
          <a:lnRef idx="1">
            <a:schemeClr val="accent1"/>
          </a:lnRef>
          <a:fillRef idx="0">
            <a:schemeClr val="accent1"/>
          </a:fillRef>
          <a:effectRef idx="0">
            <a:schemeClr val="accent1"/>
          </a:effectRef>
          <a:fontRef idx="minor">
            <a:schemeClr val="tx1"/>
          </a:fontRef>
        </p:style>
      </p:cxnSp>
      <p:sp>
        <p:nvSpPr>
          <p:cNvPr id="7" name="Ovale 6"/>
          <p:cNvSpPr/>
          <p:nvPr/>
        </p:nvSpPr>
        <p:spPr>
          <a:xfrm>
            <a:off x="3571868" y="1642256"/>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1285852" y="142852"/>
            <a:ext cx="7572428" cy="769441"/>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en-GB" sz="4400" i="1" dirty="0" smtClean="0">
                <a:ln w="0"/>
                <a:solidFill>
                  <a:schemeClr val="accent2">
                    <a:lumMod val="75000"/>
                  </a:schemeClr>
                </a:solidFill>
                <a:effectLst>
                  <a:reflection blurRad="12700" stA="50000" endPos="50000" dist="5000" dir="5400000" sy="-100000" rotWithShape="0"/>
                </a:effectLst>
              </a:rPr>
              <a:t>Model</a:t>
            </a:r>
            <a:r>
              <a:rPr lang="en-GB" sz="4400" b="1" i="1" dirty="0" smtClean="0">
                <a:ln w="0"/>
                <a:solidFill>
                  <a:schemeClr val="accent2">
                    <a:lumMod val="75000"/>
                  </a:schemeClr>
                </a:solidFill>
                <a:effectLst>
                  <a:reflection blurRad="12700" stA="50000" endPos="50000" dist="5000" dir="5400000" sy="-100000" rotWithShape="0"/>
                </a:effectLst>
              </a:rPr>
              <a:t> evidences…</a:t>
            </a:r>
            <a:endParaRPr lang="it-IT" sz="4400" b="1" i="1" dirty="0">
              <a:ln w="0"/>
              <a:solidFill>
                <a:schemeClr val="accent2">
                  <a:lumMod val="75000"/>
                </a:schemeClr>
              </a:solidFill>
              <a:effectLst>
                <a:reflection blurRad="12700" stA="50000" endPos="50000" dist="5000" dir="5400000" sy="-100000" rotWithShape="0"/>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endParaRPr lang="it-IT"/>
          </a:p>
        </p:txBody>
      </p:sp>
      <p:sp>
        <p:nvSpPr>
          <p:cNvPr id="3" name="Sottotitolo 2"/>
          <p:cNvSpPr>
            <a:spLocks noGrp="1"/>
          </p:cNvSpPr>
          <p:nvPr>
            <p:ph type="subTitle" idx="1"/>
          </p:nvPr>
        </p:nvSpPr>
        <p:spPr/>
        <p:txBody>
          <a:bodyPr/>
          <a:lstStyle/>
          <a:p>
            <a:endParaRPr lang="it-IT"/>
          </a:p>
        </p:txBody>
      </p:sp>
      <p:pic>
        <p:nvPicPr>
          <p:cNvPr id="1026" name="Picture 2" descr="C:\Users\AMMINISTRATORE\Desktop\Lego-Wallpaper-lego-29024569-1280-800.jpg"/>
          <p:cNvPicPr>
            <a:picLocks noChangeAspect="1" noChangeArrowheads="1"/>
          </p:cNvPicPr>
          <p:nvPr/>
        </p:nvPicPr>
        <p:blipFill>
          <a:blip r:embed="rId3" cstate="print"/>
          <a:srcRect/>
          <a:stretch>
            <a:fillRect/>
          </a:stretch>
        </p:blipFill>
        <p:spPr bwMode="auto">
          <a:xfrm>
            <a:off x="0" y="611196"/>
            <a:ext cx="9144000" cy="5532448"/>
          </a:xfrm>
          <a:prstGeom prst="rect">
            <a:avLst/>
          </a:prstGeom>
          <a:noFill/>
        </p:spPr>
      </p:pic>
      <p:sp>
        <p:nvSpPr>
          <p:cNvPr id="5" name="Rettangolo 4"/>
          <p:cNvSpPr/>
          <p:nvPr/>
        </p:nvSpPr>
        <p:spPr>
          <a:xfrm>
            <a:off x="428596" y="1357298"/>
            <a:ext cx="3214710" cy="3970318"/>
          </a:xfrm>
          <a:prstGeom prst="rect">
            <a:avLst/>
          </a:prstGeom>
        </p:spPr>
        <p:txBody>
          <a:bodyPr wrap="square">
            <a:spAutoFit/>
          </a:bodyPr>
          <a:lstStyle/>
          <a:p>
            <a:r>
              <a:rPr lang="en-US" b="1" dirty="0" smtClean="0">
                <a:solidFill>
                  <a:schemeClr val="bg1"/>
                </a:solidFill>
              </a:rPr>
              <a:t>Address: </a:t>
            </a:r>
            <a:r>
              <a:rPr lang="en-US" dirty="0" smtClean="0">
                <a:solidFill>
                  <a:schemeClr val="bg1"/>
                </a:solidFill>
              </a:rPr>
              <a:t/>
            </a:r>
            <a:br>
              <a:rPr lang="en-US" dirty="0" smtClean="0">
                <a:solidFill>
                  <a:schemeClr val="bg1"/>
                </a:solidFill>
              </a:rPr>
            </a:br>
            <a:r>
              <a:rPr lang="en-US" dirty="0" smtClean="0">
                <a:solidFill>
                  <a:schemeClr val="bg1"/>
                </a:solidFill>
              </a:rPr>
              <a:t>DK-7190 </a:t>
            </a:r>
            <a:r>
              <a:rPr lang="en-US" dirty="0" err="1" smtClean="0">
                <a:solidFill>
                  <a:schemeClr val="bg1"/>
                </a:solidFill>
              </a:rPr>
              <a:t>Billund</a:t>
            </a:r>
            <a:r>
              <a:rPr lang="en-US" dirty="0" smtClean="0">
                <a:solidFill>
                  <a:schemeClr val="bg1"/>
                </a:solidFill>
              </a:rPr>
              <a:t> </a:t>
            </a:r>
            <a:br>
              <a:rPr lang="en-US" dirty="0" smtClean="0">
                <a:solidFill>
                  <a:schemeClr val="bg1"/>
                </a:solidFill>
              </a:rPr>
            </a:br>
            <a:r>
              <a:rPr lang="en-US" b="1" dirty="0" smtClean="0">
                <a:solidFill>
                  <a:schemeClr val="bg1"/>
                </a:solidFill>
              </a:rPr>
              <a:t>Denmark</a:t>
            </a:r>
            <a:r>
              <a:rPr lang="en-US" dirty="0" smtClean="0">
                <a:solidFill>
                  <a:schemeClr val="bg1"/>
                </a:solidFill>
              </a:rPr>
              <a:t> </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
            </a:r>
            <a:br>
              <a:rPr lang="en-US" dirty="0" smtClean="0">
                <a:solidFill>
                  <a:schemeClr val="bg1"/>
                </a:solidFill>
              </a:rPr>
            </a:br>
            <a:r>
              <a:rPr lang="en-US" b="1" dirty="0" smtClean="0">
                <a:solidFill>
                  <a:schemeClr val="bg1"/>
                </a:solidFill>
              </a:rPr>
              <a:t>Statistics: </a:t>
            </a:r>
            <a:r>
              <a:rPr lang="en-US" dirty="0" smtClean="0">
                <a:solidFill>
                  <a:schemeClr val="bg1"/>
                </a:solidFill>
              </a:rPr>
              <a:t/>
            </a:r>
            <a:br>
              <a:rPr lang="en-US" dirty="0" smtClean="0">
                <a:solidFill>
                  <a:schemeClr val="bg1"/>
                </a:solidFill>
              </a:rPr>
            </a:br>
            <a:r>
              <a:rPr lang="en-US" b="1" dirty="0" smtClean="0">
                <a:solidFill>
                  <a:schemeClr val="bg1"/>
                </a:solidFill>
              </a:rPr>
              <a:t>Incorporated:</a:t>
            </a:r>
            <a:r>
              <a:rPr lang="en-US" dirty="0" smtClean="0">
                <a:solidFill>
                  <a:schemeClr val="bg1"/>
                </a:solidFill>
              </a:rPr>
              <a:t> 1944 </a:t>
            </a:r>
            <a:br>
              <a:rPr lang="en-US" dirty="0" smtClean="0">
                <a:solidFill>
                  <a:schemeClr val="bg1"/>
                </a:solidFill>
              </a:rPr>
            </a:br>
            <a:r>
              <a:rPr lang="en-US" b="1" dirty="0" smtClean="0">
                <a:solidFill>
                  <a:schemeClr val="bg1"/>
                </a:solidFill>
              </a:rPr>
              <a:t>Employees:</a:t>
            </a:r>
            <a:r>
              <a:rPr lang="en-US" dirty="0" smtClean="0">
                <a:solidFill>
                  <a:schemeClr val="bg1"/>
                </a:solidFill>
              </a:rPr>
              <a:t> 8.800 </a:t>
            </a:r>
            <a:br>
              <a:rPr lang="en-US" dirty="0" smtClean="0">
                <a:solidFill>
                  <a:schemeClr val="bg1"/>
                </a:solidFill>
              </a:rPr>
            </a:br>
            <a:r>
              <a:rPr lang="en-US" b="1" dirty="0" smtClean="0">
                <a:solidFill>
                  <a:schemeClr val="bg1"/>
                </a:solidFill>
              </a:rPr>
              <a:t>Sales:</a:t>
            </a:r>
            <a:r>
              <a:rPr lang="en-US" dirty="0" smtClean="0">
                <a:solidFill>
                  <a:schemeClr val="bg1"/>
                </a:solidFill>
              </a:rPr>
              <a:t> $2 billion (</a:t>
            </a:r>
            <a:r>
              <a:rPr lang="en-US" dirty="0" smtClean="0">
                <a:solidFill>
                  <a:schemeClr val="bg1"/>
                </a:solidFill>
              </a:rPr>
              <a:t>2012) </a:t>
            </a:r>
            <a:r>
              <a:rPr lang="en-US" dirty="0" smtClean="0">
                <a:solidFill>
                  <a:schemeClr val="bg1"/>
                </a:solidFill>
              </a:rPr>
              <a:t/>
            </a:r>
            <a:br>
              <a:rPr lang="en-US" dirty="0" smtClean="0">
                <a:solidFill>
                  <a:schemeClr val="bg1"/>
                </a:solidFill>
              </a:rPr>
            </a:br>
            <a:endParaRPr lang="en-US" dirty="0" smtClean="0">
              <a:solidFill>
                <a:schemeClr val="bg1"/>
              </a:solidFill>
            </a:endParaRPr>
          </a:p>
          <a:p>
            <a:r>
              <a:rPr lang="en-US" b="1" dirty="0" smtClean="0">
                <a:solidFill>
                  <a:schemeClr val="bg1"/>
                </a:solidFill>
              </a:rPr>
              <a:t>SICs:</a:t>
            </a:r>
            <a:r>
              <a:rPr lang="en-US" dirty="0" smtClean="0">
                <a:solidFill>
                  <a:schemeClr val="bg1"/>
                </a:solidFill>
              </a:rPr>
              <a:t> 3.944 Games, Toys, and Children's Vehicles </a:t>
            </a:r>
            <a:br>
              <a:rPr lang="en-US" dirty="0" smtClean="0">
                <a:solidFill>
                  <a:schemeClr val="bg1"/>
                </a:solidFill>
              </a:rPr>
            </a:br>
            <a:endParaRPr lang="it-IT" dirty="0">
              <a:solidFill>
                <a:schemeClr val="bg1"/>
              </a:solidFill>
            </a:endParaRPr>
          </a:p>
        </p:txBody>
      </p:sp>
      <p:sp>
        <p:nvSpPr>
          <p:cNvPr id="6" name="CasellaDiTesto 5"/>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43042" y="214290"/>
            <a:ext cx="6019800" cy="6448425"/>
          </a:xfrm>
          <a:prstGeom prst="rect">
            <a:avLst/>
          </a:prstGeom>
          <a:noFill/>
          <a:ln w="9525">
            <a:noFill/>
            <a:miter lim="800000"/>
            <a:headEnd/>
            <a:tailEnd/>
          </a:ln>
          <a:effectLst/>
        </p:spPr>
      </p:pic>
      <p:sp>
        <p:nvSpPr>
          <p:cNvPr id="22532" name="AutoShape 4" descr="data:image/jpeg;base64,/9j/4AAQSkZJRgABAQAAAQABAAD/2wCEAAkGBhAQERUSEBQTFRAUFREUFRUXFxMXFRYUFhQXFxYXFxYXJyYeGRkjGRgUIC8hIycpLCwsFR4xNTAqNSgrLCkBCQoKDgwOGg8PGikkHyUpNS0sLSw1KikpKS4sKi8pLC0sKio1NS0sKSktLCwpLiwuLS8sLSksKSwsKSwsLCwpKf/AABEIAOEA4QMBIgACEQEDEQH/xAAcAAEAAwEBAQEBAAAAAAAAAAAABAUGBwgDAQL/xABHEAABAwICBAkLAwIFAQkAAAABAAIDBBEFIQYHEjETIjNBUWFxgZEUFRZTYnKCkqGxwTJCUggjJKKywtJUFzVDVWNzs9Hw/8QAGwEBAAEFAQAAAAAAAAAAAAAAAAUBAgMEBgf/xAA3EQACAQECCA0FAAMBAAAAAAAAAQIDBBEFEiExQVFxkQYUFSIyM1JTcoGx0fATNGGhwSNC4bL/2gAMAwEAAhEDEQA/AOWYLgsUse0/avtEZG26yn+jMHt+KaM8h8TvwrZQlatUVRpN5z0/BmDLJUslOc6cW3FXu4qfRmD2/FPRmD2/FWyLFxir2mSHJNi7qO4qfRmD2vFPRmD2/FWyJxir2mOSbF3UdxU+jMHteKejMHt+KtkTjFXtMpyTYu6juKn0Zg9vxT0Zg9vxVsicYq9pleSbF3UdxU+jMHt+KejMHt+KtkTjFXtMpyTYu6juKn0Zg9vxT0Zg9vxVsicYq9pleSbF3UdxU+jMHteKejMHteKtkTjFXtMpyTYu6juKn0Zg9rxT0Zg9rxVsicYq9pjkmxd1HcVPozB7XinozB7XirZE4xV7THJNi7qO4qfRmD2vFPRmD2vFWyJxir2mOSbF3UdxU+jMHteKejMHteKtkTjFXtMck2Luo7ip9GYPa8U9GYPa8VbInGKvaY5JsXdR3FT6Mwe14r4Vuj0LI3uG1drXEZ84CvVFxTkZPcd9ldCvUclzmYLTgqxxozapRvuej8GGREU6eVXGt0Z5D4nfhWyqdGeQ+J34VsoC0dbLaeuYJ+ypeFBERYSTCIiAIiIAiIgCIiAIiIAiIgCIiAIiIAiIgCIiAIiIAouKcjJ7jvspSi4pyMnuO+yvh0ltNe1dRPwv0MMiIuiPGTW6M8h8TvwrZVOjPIfE78K2UBaOtltPW8E/ZUvCgiIsJJhERAEREAREQBERAEREAREQBERAEREAREQBERAEREAUXFORk9x32UpRcU5GT3HfZXw6S2mvauon4X6GGREXRHjJrdGeQ+J34VsqnRnkPid+FbKAtHWy2nreCfsqXhQREWEkwiIgCIiAIiIAiIgCIiAIiIAiIgCIiAIiIAiIgCIiAKLinIye477KUouKcjJ7jvsr4dJbTXtXUT8L9DDIiLojxk1ujPIfE78K2VTozyHxO/CtlAWjrZbT1zBP2VLwoIi+9DRPmkbHGLvcbD8k9QFz3LA2kr2SMpKKveY/mlpHyuDI2lzzuAFytHFoI9rdupmigb7RBt2k2b9V8NJdK4cFj8mpQ2SucAZJCLiO4yuOnob3nr53RYTieMSudGyapk/c8nit6i51mtHVcKtCz17UseLxI6Hde3+btCOHwhwllGbhZ1k1nSRo5Qf+Y0/zR/8AJf3LoE9zdqnmimGf6SB2ZgkX7wsYdSeNWv5O3s4WC/8AqWfIr8JqbESU9Q2xIOVx1jc9p7wtmWDKqV8Kt7/KV36I2HCW2Rd8nf5L2NdUU743Fj2lrmmxByIK/mOMuIDQSTkABcnsAWwrIjitFT1kLLTusx7R2ljs+hrhvPMVBxvSCmwOPg4wybEXC5v+mMEc/OB0Ded5sLKMhWlN/TjG+d912prPe9R1UsPUY2ZVn0no+aBRaBVTxtSbETefbOYHYN3fZfWTRSkZlJXwNPbH+XLmFXjGJYpJsl087jujYHFoF+aNmQHcp8WqjGXC4o5c+nYb9HEKSjgyvLLOpd+Ev6zl6vCa1SfMuS2L+3m/j0YonGzcQpyegOj/AOS/ajV9OG7UL45Ra4sbE9l8j4rASapcaaLmjl7jGfoCqqKpr8Lmy4amlGey4ObcdbXZOHcUlgyslfCrftSu3otp8JbXF853+SNfUUz43Fj2lrhkQRYhW+H6G1k2Yj2Gnnedn6b/AKL+TripTBHM+nD8QALSLWY237g83NjvsMxnn04rGdYGJVztkyua1xsIobsHZZvGd3krXp2a11cmKo628u5IlK/CnmL6ccunSdK9A2MymqoWOtuy/wBxGXcvz0ALwTDUQyW6PyWk2K5tRatMXnG2yjnIOd3AMv8AOQv4r9BMWohwslNPGG/vaLgde0wmy2OS63fZfCvcilwltl99/p7GyxTRupps5WHY/m3jN8Ru71WKNotrZq6YhlUTUU5yIfnIB7Lz+rsde/Ut3VaKxVojqMPezgJbXHMzpIG8W3Fu8H6aVX6lmeLaErtElmfszpMHcIado5tbmvXoMc1pJAAuTkAN5K0OHaC1Uo2nBsTel5z+UZ+Nl8sZ0zocIvDRtbUVguHSOzYx3OLjn9ltusrnuI6R4jiUmy98spccomB2z3Rsy+iy0bPaLQr4LFjred7F7mlbuE6i3Gzrzfz3Omy6P4dDlPiETXZZAx/a5KQYNhMmUeIRl3MC6MZndvIWIoNTmMzAOFMWA+sfGw/KTtfRK7U5jMTS40xeB6t8bz8oNz3BbXJUruud+yPoQb4Q21u/G9PY29doBO1u1A5kzebZyNuq+R7iszLE5pLXAhwyIIsR2hZTC9IK/DZCI3yROB40Tgdk9To3ZfRdUwXHabHoSx4bDXxi+W5w6WneWdI3tWnXo17JzqnOhrWRratWwm8HcJXOShaF5/M/zOYypqwz6dNhfIbrkkqLV1YfDJ7j+wixBtz5HmKl4vhj2PdHICC17doC9wWH7EWzCr5aYthk37IZLs33naN8/otqmoNJrPeTdpq125pdDFfzZdlv15PwZNERTp5Ya3RnkPid+FbKp0Z5D4nfhWygLR1stp63gn7Kl4UFqG1jMIoHVbwDVTDZgaevMZdH7j1ADnUHRPBvKagBw/tM47+iw3DvP5WP1kaUnEKwiMkwRXjiAzBz4zwB/I/QBa0KXGayo/6rLL+Lz9CE4SYR+lD6EHlef5+9x8tCtFZ8ZrtgudYky1EpzIZfjG/8ich1nqXqTB8HgpIWQU7AyJgs1o+pJ53HeSVm9Vmhgwyha14/xM1pJjzhxHFZ2NGXaXLYLo29CPP0guC/1GVkTqmmibbhY4pHPPPsvcNhp7Nl5+Jdzr65kET5pTsxxtc956GtFyvL9KyXHsXL332ZZC9/sQM3N+UNb2lWOcacXOWZK8rdfkRvcCxbzRgMcr+VeHujYed8riWC3QG2cexc60O0VqcbrS0udYkyVExz2Wk5n3juA/AU3WjpB5XWCnhzgp/7MbW7i/IOIA35gNHuru+rTQ1uGULIyB5RJaSc8+2R+m/Q0ZeJ51pYPofTg68lzpu/YnlSMlWV7xVmRcaPaNUtBEIaWNrGgC5y23npe7e4qzRFvGMLmmv6kidhgkeBwrJoxE7n419sA9BAvbqC6JX4hFAwyTvZHGMy57g0DvK5TXSelFa2KLaGEUbtqSSxaZ5T+1vOMshzgEnnCujnDOd6vNVlRiruEcTFRtNnSkZuI3tjB/Uek7h9F6F0a0JocObs0sLWutnIRtSu7XnPuFh1K3pKVkTGxxtDI2ANa0Cwa0bgAvsjleUSPxFQS6f4Y2YU5q4OGLtnZ2rja3bJcOKDfrWgVpU5Lrg1WwSwSV1IwR1EQL5WNADZWD9TtkZB4Fzcb7HnsuNYRphV0kE1PA/ZjmttH9zTuJYf2kjInqC9c1gaY3h9tnYftX3bOyb/AEXlLQLQ1+KVrYG3ELSXyvH7Ygeb2juHWVc4RqRxZq9fkpe4u9Fnq41XT4q7hHkxUbTZ0luM8jeyO+89J3Dr3L0To9orSYfHwdJE2MWzda73dbnnMqfh9BFTxMhhaGRRtDWtG4Af/t6+6OV4SuCKkxLTfDqaTgp6qBku4tLhcH2rfp77K5ila9oc0hzXAEEEEEHcQRkQrSpmtOtAabFYS2RobOB/amA4zDzAn9zOkfleZi2pwquseJUU0liOY2+7XN8Q5ewVwD+ojBmx1UFS0W4aNzHdboiLE/C4D4VcrpJxlmZR5MqLbTCNlTBBXxfplawO7xdt+scZvcFiMU5GT3HfZajQafyjApYzmYHyW6hdso/1PWXxTkZPcd9lzVlj9ObpdmV3loPSMF2h1sGyv0Jr9XmGREXVHm5rdGeQ+J34VsqnRnkPid+FrtE8J8pqWtIuxvHf0bI5u82Heudtc1CU5PQer4OqxpYOpzlmUE/0SdIK7zXhVgbVVZxR0tYRme5h8Xqi1IaHitrfKJBeCl2X9TpTybe6xd8I6VS6y9IvLq9+wbxRf2Y7bjY8ZwHW6/cAvQWrTRQYdh8URFpnjhZunhHgXB90Wb3LfwfRdGhjS6Usr/i8keZ220ytNeVSWs1S/EUfEK+OnifNKbRxsc956GtFz3rcNU5Vr/0u4KFlBG7jzWkmtzRNPFafecL9jOtZbRuPzRg8ta7KqqgGQ33hpvsf7n9zVnaRsuPYuXyX2ZXl7/YgZ+0djdlo6yp2t7HhNVNpYuRpRsADdwhA2rdgDW9xWhav81WFlWbpS2LMvNmSHNi5+SJuo3RPyyuNTKLw0tn55h0zr7A7s3dwXo1ZbVpot5uw+KIi0zxws3Twjxex90Wb3LUqRk72YkfOqmLGOcGl5a1zg1ubnEAkNHWdy81aTaQaSwl0lU+tgje42/UyMXOTQRkOhemVW6SRwupKgTgGHgZS8G1tkMJ5+fo67ImlnKs8lwmqr544i+SaaR7WM23OcdpxsM3XsvV+iWjUWHUkdNFuYOM7nfIc3vPafoAFxj+nzRoS1MtY8XbTtDI7+tkBue0Mv8y78qzegoguL669Zj43HD6N+y63+Ikacxcck0jdl+o9duldK060nGHUMtTkXtGzGD+6V2TB2XzPU0rz1oDoBUY3USSSPLYWu2ppiLuc9xvst6XnM9ASK0sNmKuvSmrzWnRT0UTaqojiqomNZIJXBm1s5B7XOydcAE23G6mYfqXwaFtjAZTzuke8k9zSB9F+YlqWweZpa2AxOtk+N7wR12cS094VW0yiTRmNaGuOm4CSkw9/CyygsfM39DGH9Qa79ziLi4yF960mprRQUWHMe5tp6m0zyd4aR/bb3Nz7XFcak1cSQ41Fhsh22vkjcH2ttwG7i63MdlrgR0gr1A1oAAGQGQHQBuVHkVyKrKfq51rl0/dh1OIKd1quoBsRvjiGTnj2ich3nmXRHvABJNgAST0AbyvKWkeJS41irizPhpRFEP4xA7Lf8vGPaVbekm3mRXYUtRg04p21bx/akkcxrieM9wBLjbeRvz6V6E1D1ckmFAPJIjmlYy/8OK6w6gXOXLdblRHE+moIco6WIXHtPtv67AH4iu06qMHNLhNMwizntMzum8p2hf4S0dyw2etKtRVSSuvzbL8n6KyioyuRrVxv+o944GjHPwk57tli7KuA/wBReI7VXTwA8nC55HQZH/8A0wLPHOWvMfmqz/umu953/wAQWexTkZPcd9lqtDYuAwB7zvnfIRzGxeI/9jllcU5GT3HfZc7TeNaakl27t1yO/wABwawdUf4f/kwyIi6c4A1ujPIfE78LdPrPN2ETVG6ao/txdOd2gjsG27uCxWh1OZGNYN7pNkd5AVvroxICWCijyjgjDiBu2nZDwaB8xXO16f1rWqOi+97F7u47O32v6WCqNNZ5RX6/76EHU1ot5diLHPF4accM/oLgf7bT2uz7GlenVzjUTo95NhoncLSVTjJ18G27Yx/qd8S6Op2TvZxiC47/AFA6X7ETMPiPGktLNbmjBOww+87P4B0rsS5djeo1lbUy1NRWSmSV5dZsbAGjc1uZOQaAO5I3X5SrMLq3xmiw+hqKh0sfljg7ZjJ49m/oaBz7T8zbmAVTqpwE4jirHS8ZkbnVMpOe0Wm4v03kLfqvrrC1SVGFME7ZBNTFwaXhpa5hO7bbnkekHeuj/wBPmAiKikqnDj1Emy0/+nFcfV5d4BYadnjSnOqne5fq7Mirk5JR1HVUJtmdy/VT6W4VPV0ctPTyNiklbsbbgSGsJG3YDnLbjvWQofOu04w2AbUtXTgdUjHHua25XGtaWuNtbGaShDhA4jhZXDZMgH7Wt3hl998zbcOe5i/pvZbj1rtr2YRb6uWK1gapKjCmCcSNmpi4NLwC1zCd223PI9IO9ZElrLW2de1H4aIcIjdbjTPllPzbDfowLfLL6ryPNFHs7uBHjtOv9VqFY85cjhf9ReOEy09IDxWMM7x0ueS1ngGu+ZaXUNjdKcOFO17G1DJJS9hIDnbRu14B3jZs3L+K5/r8oZGYpwjgdiSGIsPMdkFrhfpBH1CpNWehMmJ1jG7J8mjc187+YNBvsA/ydut2nmWS7mlt+U9VIgFshuUbE8RjpoZJ5TaOJjnuPU0X8Tu71iLjEsjbPpMXCx8koA09Ukjz/sefFb9cW1I406sxPEKiT9czWv7BwmTe4bI7l2lVYRlNamLmlwqpeDZzmCJvbKQw/wCUuXE9UFHGyWetmyjpYib+04H67IcPiXVde1K9+EuLLkMmhe+38OM3wu5q8+0+kMrKOSjYAGSyNke7PadsgAM924usFpoyrUXTjpyPZfl/RdCSjK9lrglFJjOLNDr/AN+bbk9mIHad4MFh3L1dHGGgBosAAABuAGQC5hqQ0CdRQOq6hpbUVDQGNO9kO/McznGx7AOtdQWdpRSjHMi1ZcrBXkzT3GjiOJzSx3cHyCOIdLG2Yy3ba/evQGtnSsUGHSFrgJ5wYYhz3cLPcPdbfvIXEdUej3lNcJXD+1TWkJ5tv/wx48b4Fjq1lQpSqy0Iqo40lFG70thbS0lLRNP6Ggu+FuzfvcXlYbFORk9x32V/pRiflFS94/SDsN91uV+83PeqDFORk9x32XP2OLio42du97W7z1ShZ+L4PcHnxW35r4jDIiLqjyk6XqhpeElZ0MdI/wAALfUhZXTCZ1Vik9v1OqDE34XcG37BbDUzOGygH9wlaO2zXf7SsbjzXUmKSlwziqjIB0t4Tbb4tt4qFs339S/Pi5N+UmcJuX0aCebEX9PWOG0LYIY4WCzYmMjHYxob+FIUXCsVhqoWTwOD4pAHNIN9/MegjcQpSkyHCITbPmWR0o1p4bQNO3M2WYbooiHuJ6yOK3vPcgIGu3FI4cJlY+xfM6OONp53B4eSOxrSfBaTQvChS4fSwj9kMd/ec3af/mJXmPTjTqoxafhZrNjbcRRAnZY07+1xyueey9M6FaRw19HFNC4HiMa9t82PDQHNcObPxFirmrkUWcvERCbZ8ytLgufa8sXjhwp8biNud8bGDn4rg9x7AB/mCsdKtauG0DSHStlmF7RREOdfoc4cVvee5ed9L9LqrFqnhZb/AMIom3IY0nJrRvJJ3neT3K6K0lrZ2/UNjrZ8N4C/9ymkc0jn2HkvYey5cPhXSV5M0F0xmwisEoBLM454jkXMvmM9zgcx1jtXpzRrSukxGIS0sjXiw2mZCRh6Hs3g/TrSSyhE3EsJgqW7FRFHKy99l7WuAPSL7iv6ocOhgYI4I2Rxjc1jQ1vgFIXzqalkTS+RzWMGZc4hrQOsnJW3lT6LhevTWCJD5upnXYxwNQ4HIvG6IdTTmeuw5ipusfXgwNdTYW67jdr6ncGjcRFfefa5ubpXNNB9C5sTn5xA0gzSfXZB53n6byqTnCjB1KjuSCTk8VFxqRxxtNijGvNmVDHwXO7aNnM8XNDfiXppeS9NtGJMMrC1u0IieEgfnfZvcC/8mnI9gPOu76sNZ0WJxNimc1lcwAOabDhQByjOm/O3eD1JGpGrBVIZUxc4vFZup4GyNLHtDmOBa5rgC0g7wQd4Wdw7VrhNPLw0VJEJAbgnacGnpa1xIB7lpUV17QC+dRUMjY58jg1jQXOcSAGtGZJPMFFxnHaajjMtVKyKMc7jmT0NG9x6gvPes3W3JiV6emDo6IHO+T5iDkX23N5w3x6iV4buKjWVpo7Fq3aj2uAZ/bgZY3Lb5ut/Jxz7Nkcy6FQ0IwfCxCbeV1Fy+1rguGfc1tm9pVHqz0HEDfOVcNljBtQscM+qQj/SOk36F+Y9jLquYyOyG5jf4tG4dvOe1QNurq01FRh0Iu+T1vQvLSdNgDBrr1fqzXNXy75o2lcouKcjJ7jvspSi4pyMnuO+yuh0ltO/tXUT8L9DDIiLojxk2ehlW6JjZGfqZIXDtFlsdM9D24xG2soi3ykNDZIiQNq24XOQcNwJyItmLLEaM8h8Tvwr6hxCWB4fE4tcOcc46CNxHauctKnGu6tJ3ST8mtT/AAeiRwXC34OorNJRVzMlT4jieFPLWPqKZ1823c1pPTY8V3arA628atbyyTwjv42XQYtYUhbszwxSjw+huPov69MaP/oYvCL/AILKsJ1l0qN7/DX9OdnwbtkXclf5r3OVVOO4nXnZfLVT3/aHSOHyty+ivcC1QYhUEGYCnj5y+xfbqjGfzWW5frEe0bMEEUY5t5sObJtgqPEdJKqoykkds/xbxW+A396xzt9qnkhFQ/L5z9jas/BevJ/5Wkvmr3P3G9T8Lqe+HS8LUREiQOeyz+oWyY4cwO/pXPGvrsOlNjPTS7jYvjJt2W2h4rb0OIywO24nuY7qO/qI3Edq08GsN5bs1EMcg3HmuOsEEK2lbLVQyS/yLc/a4yWzgxUTvoO9bn88zm7daeMgW8tmt2tv42uq6s0kxGsOzJPUzX/ZtvcPlGX0XWPTCj/6GLwi/wCC/r/tADBaCmjZ38/YwN6lmeFKuij+0aEeDltbyr9r3OdYFqtxGqIJj4GM248vFy6mfqPh3roOF4JhuCDav5RW2PGNrtPQBmIx15uVbiGmFZNcGQtaeZnF+ozPiqW61K1S0WnJVldHVHTtZOWLgzGm8au7/wAL3+bTSaRaH0uNNNRSObFWgcdjsg+38gOfoeO/q5hW4RX4bLd7ZoJG7pGlwHwyNyI7CtfBUPjcHMcWuG4gkEd4WmotYU7RszMZK3nJ4rj22yPgr6NotFlWLHnx1PI1seraYLfwZbk52d+Wk55FrUxlosK2a3Xsk+JF1V12MV+IOAlknqHczSXv8GjIeC616RYY7jSUEW1/7cLvqQF/btYAjFqamjj8LeDAOpbDwpU/1o5fy1cRMeDtsk7mvT3MdovqeqZiJK3/AA8AzINuFcOzcztd4LW4npFDTQijw4BkTQQXi9+vZO8k87/BUuK6RVFTyrzs/wABk3wG/vVatKp9W0SUq7zZorMvdnT4N4P07M8erlerR/35nNdBPTYtTeR1ptMOSl/dtbgQT+7mI/cFzPSTQeuw2Tac1xjBuyeO+zluJIzY7qP1V8CtJhWnVRCNiS00drWd+q3vc/fdXUalayt/RyxeeL/j0ehr4U4PKtJ1LPker2MVhmt7GIAGtqXPaNwkayT/ADOF/qpFVrrxqQWE7WdbI42nxstpJW4JMbzUTQ47yI2jv4hF/BfsdXgcJvFRtcRaxMbT/rJsetbnKq7mV/ldvOa5Ctt92IzlkVJiWKy3AnqZD+9xLgO17uK0d4XRtG9WlNhwFTiT2PkGbIxnGD2HOR30HWp9VrCk2diniZE3m5yOwCzR4LMVldJM7blc57jzk38OgdQWtWtNptKxehH8ZZPz0EzYuDM8ZSru5b37fMxaaSaUPq3WHFhb+ll95/k7pP2VIiK2EI044sVkO2o0YUYKEFckFFxTkZPcd9lKUXFORk9x32WaHSW0stXUT8L9DDIiLojxk1ujPIfE78K2VTozyHxO/CtlAWjrZbT1vBP2VLwoIiLCSYREQBERAEREAREQBERAEREAREQBERAEREAREQBERAFFxTkZPcd9lKUXFORk9x32V8Oktpr2rqJ+F+hhkRF0R4ya3RnkPid+FbKp0Z5D4nfhWygLR1stp63gn7Kl4UERFhJMIiIAiIgCIiAIiIAiIgCIiAIiIAiIgCIiAIiIAiIgCi4pyMnuO+ylKLinIye477K+HSW017V1E/C/QwyIi6I8ZNbozyHxO/CtlU6M8h8TvwrZQFo62W09bwT9lS8KCIiwkmEREAREQBERAEREAREQBERAEREAREQBERAEREAREQBRcU5GT3HfZSlFxTkZPcd9lfDpLaa9q6ifhfoYZERdEeMmt0Z5D4nfhWyotHq2NkNnva07TsiQDzKz86QesZ8wUFXhJ1JZNJ6rgq00Y2OknOKeKtKJSKL50g9Yz5gnnSD1jPmCxYktTJH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RcU5GT3HfZPOkHrGfMFGxHEYTE8CRhJY4ABwzNldCEsZZHnNe02qi6M0px6L0rUY9ERdAeQBERAgiIhUIiIAiIgCIiAIiIAiIgCIiAIiIAiIgCIiAIiIAiIgCIiFD8REVS0/9k="/>
          <p:cNvSpPr>
            <a:spLocks noChangeAspect="1" noChangeArrowheads="1"/>
          </p:cNvSpPr>
          <p:nvPr/>
        </p:nvSpPr>
        <p:spPr bwMode="auto">
          <a:xfrm>
            <a:off x="63500" y="-1038225"/>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4" name="AutoShape 6" descr="data:image/jpeg;base64,/9j/4AAQSkZJRgABAQAAAQABAAD/2wCEAAkGBhAQERUSEBQTFRAUFREUFRUXFxMXFRYUFhQXFxYXFxYXJyYeGRkjGRgUIC8hIycpLCwsFR4xNTAqNSgrLCkBCQoKDgwOGg8PGikkHyUpNS0sLSw1KikpKS4sKi8pLC0sKio1NS0sKSktLCwpLiwuLS8sLSksKSwsKSwsLCwpKf/AABEIAOEA4QMBIgACEQEDEQH/xAAcAAEAAwEBAQEBAAAAAAAAAAAABAUGBwgDAQL/xABHEAABAwICBAkLAwIFAQkAAAABAAIDBBEFIQYHEjETIjNBUWFxgZEUFRZTYnKCkqGxwTJCUggjJKKywtJUFzVDVWNzs9Hw/8QAGwEBAAEFAQAAAAAAAAAAAAAAAAUBAgMEBgf/xAA3EQACAQECCA0FAAMBAAAAAAAAAQIDBBEFEiExQVFxkQYUFSIyM1JTcoGx0fATNGGhwSNC4bL/2gAMAwEAAhEDEQA/AOWYLgsUse0/avtEZG26yn+jMHt+KaM8h8TvwrZQlatUVRpN5z0/BmDLJUslOc6cW3FXu4qfRmD2/FPRmD2/FWyLFxir2mSHJNi7qO4qfRmD2vFPRmD2/FWyJxir2mOSbF3UdxU+jMHteKejMHt+KtkTjFXtMpyTYu6juKn0Zg9vxT0Zg9vxVsicYq9pleSbF3UdxU+jMHt+KejMHt+KtkTjFXtMpyTYu6juKn0Zg9vxT0Zg9vxVsicYq9pleSbF3UdxU+jMHteKejMHteKtkTjFXtMpyTYu6juKn0Zg9rxT0Zg9rxVsicYq9pjkmxd1HcVPozB7XinozB7XirZE4xV7THJNi7qO4qfRmD2vFPRmD2vFWyJxir2mOSbF3UdxU+jMHteKejMHteKtkTjFXtMck2Luo7ip9GYPa8U9GYPa8VbInGKvaY5JsXdR3FT6Mwe14r4Vuj0LI3uG1drXEZ84CvVFxTkZPcd9ldCvUclzmYLTgqxxozapRvuej8GGREU6eVXGt0Z5D4nfhWyqdGeQ+J34VsoC0dbLaeuYJ+ypeFBERYSTCIiAIiIAiIgCIiAIiIAiIgCIiAIiIAiIgCIiAIiIAouKcjJ7jvspSi4pyMnuO+yvh0ltNe1dRPwv0MMiIuiPGTW6M8h8TvwrZVOjPIfE78K2UBaOtltPW8E/ZUvCgiIsJJhERAEREAREQBERAEREAREQBERAEREAREQBERAEREAUXFORk9x32UpRcU5GT3HfZXw6S2mvauon4X6GGREXRHjJrdGeQ+J34VsqnRnkPid+FbKAtHWy2nreCfsqXhQREWEkwiIgCIiAIiIAiIgCIiAIiIAiIgCIiAIiIAiIgCIiAKLinIye477KUouKcjJ7jvsr4dJbTXtXUT8L9DDIiLojxk1ujPIfE78K2VTozyHxO/CtlAWjrZbT1zBP2VLwoIi+9DRPmkbHGLvcbD8k9QFz3LA2kr2SMpKKveY/mlpHyuDI2lzzuAFytHFoI9rdupmigb7RBt2k2b9V8NJdK4cFj8mpQ2SucAZJCLiO4yuOnob3nr53RYTieMSudGyapk/c8nit6i51mtHVcKtCz17UseLxI6Hde3+btCOHwhwllGbhZ1k1nSRo5Qf+Y0/zR/8AJf3LoE9zdqnmimGf6SB2ZgkX7wsYdSeNWv5O3s4WC/8AqWfIr8JqbESU9Q2xIOVx1jc9p7wtmWDKqV8Kt7/KV36I2HCW2Rd8nf5L2NdUU743Fj2lrmmxByIK/mOMuIDQSTkABcnsAWwrIjitFT1kLLTusx7R2ljs+hrhvPMVBxvSCmwOPg4wybEXC5v+mMEc/OB0Ded5sLKMhWlN/TjG+d912prPe9R1UsPUY2ZVn0no+aBRaBVTxtSbETefbOYHYN3fZfWTRSkZlJXwNPbH+XLmFXjGJYpJsl087jujYHFoF+aNmQHcp8WqjGXC4o5c+nYb9HEKSjgyvLLOpd+Ev6zl6vCa1SfMuS2L+3m/j0YonGzcQpyegOj/AOS/ajV9OG7UL45Ra4sbE9l8j4rASapcaaLmjl7jGfoCqqKpr8Lmy4amlGey4ObcdbXZOHcUlgyslfCrftSu3otp8JbXF853+SNfUUz43Fj2lrhkQRYhW+H6G1k2Yj2Gnnedn6b/AKL+TripTBHM+nD8QALSLWY237g83NjvsMxnn04rGdYGJVztkyua1xsIobsHZZvGd3krXp2a11cmKo628u5IlK/CnmL6ccunSdK9A2MymqoWOtuy/wBxGXcvz0ALwTDUQyW6PyWk2K5tRatMXnG2yjnIOd3AMv8AOQv4r9BMWohwslNPGG/vaLgde0wmy2OS63fZfCvcilwltl99/p7GyxTRupps5WHY/m3jN8Ru71WKNotrZq6YhlUTUU5yIfnIB7Lz+rsde/Ut3VaKxVojqMPezgJbXHMzpIG8W3Fu8H6aVX6lmeLaErtElmfszpMHcIado5tbmvXoMc1pJAAuTkAN5K0OHaC1Uo2nBsTel5z+UZ+Nl8sZ0zocIvDRtbUVguHSOzYx3OLjn9ltusrnuI6R4jiUmy98spccomB2z3Rsy+iy0bPaLQr4LFjred7F7mlbuE6i3Gzrzfz3Omy6P4dDlPiETXZZAx/a5KQYNhMmUeIRl3MC6MZndvIWIoNTmMzAOFMWA+sfGw/KTtfRK7U5jMTS40xeB6t8bz8oNz3BbXJUruud+yPoQb4Q21u/G9PY29doBO1u1A5kzebZyNuq+R7iszLE5pLXAhwyIIsR2hZTC9IK/DZCI3yROB40Tgdk9To3ZfRdUwXHabHoSx4bDXxi+W5w6WneWdI3tWnXo17JzqnOhrWRratWwm8HcJXOShaF5/M/zOYypqwz6dNhfIbrkkqLV1YfDJ7j+wixBtz5HmKl4vhj2PdHICC17doC9wWH7EWzCr5aYthk37IZLs33naN8/otqmoNJrPeTdpq125pdDFfzZdlv15PwZNERTp5Ya3RnkPid+FbKp0Z5D4nfhWygLR1stp63gn7Kl4UFqG1jMIoHVbwDVTDZgaevMZdH7j1ADnUHRPBvKagBw/tM47+iw3DvP5WP1kaUnEKwiMkwRXjiAzBz4zwB/I/QBa0KXGayo/6rLL+Lz9CE4SYR+lD6EHlef5+9x8tCtFZ8ZrtgudYky1EpzIZfjG/8ich1nqXqTB8HgpIWQU7AyJgs1o+pJ53HeSVm9Vmhgwyha14/xM1pJjzhxHFZ2NGXaXLYLo29CPP0guC/1GVkTqmmibbhY4pHPPPsvcNhp7Nl5+Jdzr65kET5pTsxxtc956GtFyvL9KyXHsXL332ZZC9/sQM3N+UNb2lWOcacXOWZK8rdfkRvcCxbzRgMcr+VeHujYed8riWC3QG2cexc60O0VqcbrS0udYkyVExz2Wk5n3juA/AU3WjpB5XWCnhzgp/7MbW7i/IOIA35gNHuru+rTQ1uGULIyB5RJaSc8+2R+m/Q0ZeJ51pYPofTg68lzpu/YnlSMlWV7xVmRcaPaNUtBEIaWNrGgC5y23npe7e4qzRFvGMLmmv6kidhgkeBwrJoxE7n419sA9BAvbqC6JX4hFAwyTvZHGMy57g0DvK5TXSelFa2KLaGEUbtqSSxaZ5T+1vOMshzgEnnCujnDOd6vNVlRiruEcTFRtNnSkZuI3tjB/Uek7h9F6F0a0JocObs0sLWutnIRtSu7XnPuFh1K3pKVkTGxxtDI2ANa0Cwa0bgAvsjleUSPxFQS6f4Y2YU5q4OGLtnZ2rja3bJcOKDfrWgVpU5Lrg1WwSwSV1IwR1EQL5WNADZWD9TtkZB4Fzcb7HnsuNYRphV0kE1PA/ZjmttH9zTuJYf2kjInqC9c1gaY3h9tnYftX3bOyb/AEXlLQLQ1+KVrYG3ELSXyvH7Ygeb2juHWVc4RqRxZq9fkpe4u9Fnq41XT4q7hHkxUbTZ0luM8jeyO+89J3Dr3L0To9orSYfHwdJE2MWzda73dbnnMqfh9BFTxMhhaGRRtDWtG4Af/t6+6OV4SuCKkxLTfDqaTgp6qBku4tLhcH2rfp77K5ila9oc0hzXAEEEEEHcQRkQrSpmtOtAabFYS2RobOB/amA4zDzAn9zOkfleZi2pwquseJUU0liOY2+7XN8Q5ewVwD+ojBmx1UFS0W4aNzHdboiLE/C4D4VcrpJxlmZR5MqLbTCNlTBBXxfplawO7xdt+scZvcFiMU5GT3HfZajQafyjApYzmYHyW6hdso/1PWXxTkZPcd9lzVlj9ObpdmV3loPSMF2h1sGyv0Jr9XmGREXVHm5rdGeQ+J34VsqnRnkPid+FrtE8J8pqWtIuxvHf0bI5u82Heudtc1CU5PQer4OqxpYOpzlmUE/0SdIK7zXhVgbVVZxR0tYRme5h8Xqi1IaHitrfKJBeCl2X9TpTybe6xd8I6VS6y9IvLq9+wbxRf2Y7bjY8ZwHW6/cAvQWrTRQYdh8URFpnjhZunhHgXB90Wb3LfwfRdGhjS6Usr/i8keZ220ytNeVSWs1S/EUfEK+OnifNKbRxsc956GtFz3rcNU5Vr/0u4KFlBG7jzWkmtzRNPFafecL9jOtZbRuPzRg8ta7KqqgGQ33hpvsf7n9zVnaRsuPYuXyX2ZXl7/YgZ+0djdlo6yp2t7HhNVNpYuRpRsADdwhA2rdgDW9xWhav81WFlWbpS2LMvNmSHNi5+SJuo3RPyyuNTKLw0tn55h0zr7A7s3dwXo1ZbVpot5uw+KIi0zxws3Twjxex90Wb3LUqRk72YkfOqmLGOcGl5a1zg1ubnEAkNHWdy81aTaQaSwl0lU+tgje42/UyMXOTQRkOhemVW6SRwupKgTgGHgZS8G1tkMJ5+fo67ImlnKs8lwmqr544i+SaaR7WM23OcdpxsM3XsvV+iWjUWHUkdNFuYOM7nfIc3vPafoAFxj+nzRoS1MtY8XbTtDI7+tkBue0Mv8y78qzegoguL669Zj43HD6N+y63+Ikacxcck0jdl+o9duldK060nGHUMtTkXtGzGD+6V2TB2XzPU0rz1oDoBUY3USSSPLYWu2ppiLuc9xvst6XnM9ASK0sNmKuvSmrzWnRT0UTaqojiqomNZIJXBm1s5B7XOydcAE23G6mYfqXwaFtjAZTzuke8k9zSB9F+YlqWweZpa2AxOtk+N7wR12cS094VW0yiTRmNaGuOm4CSkw9/CyygsfM39DGH9Qa79ziLi4yF960mprRQUWHMe5tp6m0zyd4aR/bb3Nz7XFcak1cSQ41Fhsh22vkjcH2ttwG7i63MdlrgR0gr1A1oAAGQGQHQBuVHkVyKrKfq51rl0/dh1OIKd1quoBsRvjiGTnj2ich3nmXRHvABJNgAST0AbyvKWkeJS41irizPhpRFEP4xA7Lf8vGPaVbekm3mRXYUtRg04p21bx/akkcxrieM9wBLjbeRvz6V6E1D1ckmFAPJIjmlYy/8OK6w6gXOXLdblRHE+moIco6WIXHtPtv67AH4iu06qMHNLhNMwizntMzum8p2hf4S0dyw2etKtRVSSuvzbL8n6KyioyuRrVxv+o944GjHPwk57tli7KuA/wBReI7VXTwA8nC55HQZH/8A0wLPHOWvMfmqz/umu953/wAQWexTkZPcd9lqtDYuAwB7zvnfIRzGxeI/9jllcU5GT3HfZc7TeNaakl27t1yO/wABwawdUf4f/kwyIi6c4A1ujPIfE78LdPrPN2ETVG6ao/txdOd2gjsG27uCxWh1OZGNYN7pNkd5AVvroxICWCijyjgjDiBu2nZDwaB8xXO16f1rWqOi+97F7u47O32v6WCqNNZ5RX6/76EHU1ot5diLHPF4accM/oLgf7bT2uz7GlenVzjUTo95NhoncLSVTjJ18G27Yx/qd8S6Op2TvZxiC47/AFA6X7ETMPiPGktLNbmjBOww+87P4B0rsS5djeo1lbUy1NRWSmSV5dZsbAGjc1uZOQaAO5I3X5SrMLq3xmiw+hqKh0sfljg7ZjJ49m/oaBz7T8zbmAVTqpwE4jirHS8ZkbnVMpOe0Wm4v03kLfqvrrC1SVGFME7ZBNTFwaXhpa5hO7bbnkekHeuj/wBPmAiKikqnDj1Emy0/+nFcfV5d4BYadnjSnOqne5fq7Mirk5JR1HVUJtmdy/VT6W4VPV0ctPTyNiklbsbbgSGsJG3YDnLbjvWQofOu04w2AbUtXTgdUjHHua25XGtaWuNtbGaShDhA4jhZXDZMgH7Wt3hl998zbcOe5i/pvZbj1rtr2YRb6uWK1gapKjCmCcSNmpi4NLwC1zCd223PI9IO9ZElrLW2de1H4aIcIjdbjTPllPzbDfowLfLL6ryPNFHs7uBHjtOv9VqFY85cjhf9ReOEy09IDxWMM7x0ueS1ngGu+ZaXUNjdKcOFO17G1DJJS9hIDnbRu14B3jZs3L+K5/r8oZGYpwjgdiSGIsPMdkFrhfpBH1CpNWehMmJ1jG7J8mjc187+YNBvsA/ydut2nmWS7mlt+U9VIgFshuUbE8RjpoZJ5TaOJjnuPU0X8Tu71iLjEsjbPpMXCx8koA09Ukjz/sefFb9cW1I406sxPEKiT9czWv7BwmTe4bI7l2lVYRlNamLmlwqpeDZzmCJvbKQw/wCUuXE9UFHGyWetmyjpYib+04H67IcPiXVde1K9+EuLLkMmhe+38OM3wu5q8+0+kMrKOSjYAGSyNke7PadsgAM924usFpoyrUXTjpyPZfl/RdCSjK9lrglFJjOLNDr/AN+bbk9mIHad4MFh3L1dHGGgBosAAABuAGQC5hqQ0CdRQOq6hpbUVDQGNO9kO/McznGx7AOtdQWdpRSjHMi1ZcrBXkzT3GjiOJzSx3cHyCOIdLG2Yy3ba/evQGtnSsUGHSFrgJ5wYYhz3cLPcPdbfvIXEdUej3lNcJXD+1TWkJ5tv/wx48b4Fjq1lQpSqy0Iqo40lFG70thbS0lLRNP6Ggu+FuzfvcXlYbFORk9x32V/pRiflFS94/SDsN91uV+83PeqDFORk9x32XP2OLio42du97W7z1ShZ+L4PcHnxW35r4jDIiLqjyk6XqhpeElZ0MdI/wAALfUhZXTCZ1Vik9v1OqDE34XcG37BbDUzOGygH9wlaO2zXf7SsbjzXUmKSlwziqjIB0t4Tbb4tt4qFs339S/Pi5N+UmcJuX0aCebEX9PWOG0LYIY4WCzYmMjHYxob+FIUXCsVhqoWTwOD4pAHNIN9/MegjcQpSkyHCITbPmWR0o1p4bQNO3M2WYbooiHuJ6yOK3vPcgIGu3FI4cJlY+xfM6OONp53B4eSOxrSfBaTQvChS4fSwj9kMd/ec3af/mJXmPTjTqoxafhZrNjbcRRAnZY07+1xyueey9M6FaRw19HFNC4HiMa9t82PDQHNcObPxFirmrkUWcvERCbZ8ytLgufa8sXjhwp8biNud8bGDn4rg9x7AB/mCsdKtauG0DSHStlmF7RREOdfoc4cVvee5ed9L9LqrFqnhZb/AMIom3IY0nJrRvJJ3neT3K6K0lrZ2/UNjrZ8N4C/9ymkc0jn2HkvYey5cPhXSV5M0F0xmwisEoBLM454jkXMvmM9zgcx1jtXpzRrSukxGIS0sjXiw2mZCRh6Hs3g/TrSSyhE3EsJgqW7FRFHKy99l7WuAPSL7iv6ocOhgYI4I2Rxjc1jQ1vgFIXzqalkTS+RzWMGZc4hrQOsnJW3lT6LhevTWCJD5upnXYxwNQ4HIvG6IdTTmeuw5ipusfXgwNdTYW67jdr6ncGjcRFfefa5ubpXNNB9C5sTn5xA0gzSfXZB53n6byqTnCjB1KjuSCTk8VFxqRxxtNijGvNmVDHwXO7aNnM8XNDfiXppeS9NtGJMMrC1u0IieEgfnfZvcC/8mnI9gPOu76sNZ0WJxNimc1lcwAOabDhQByjOm/O3eD1JGpGrBVIZUxc4vFZup4GyNLHtDmOBa5rgC0g7wQd4Wdw7VrhNPLw0VJEJAbgnacGnpa1xIB7lpUV17QC+dRUMjY58jg1jQXOcSAGtGZJPMFFxnHaajjMtVKyKMc7jmT0NG9x6gvPes3W3JiV6emDo6IHO+T5iDkX23N5w3x6iV4buKjWVpo7Fq3aj2uAZ/bgZY3Lb5ut/Jxz7Nkcy6FQ0IwfCxCbeV1Fy+1rguGfc1tm9pVHqz0HEDfOVcNljBtQscM+qQj/SOk36F+Y9jLquYyOyG5jf4tG4dvOe1QNurq01FRh0Iu+T1vQvLSdNgDBrr1fqzXNXy75o2lcouKcjJ7jvspSi4pyMnuO+yuh0ltO/tXUT8L9DDIiLojxk2ehlW6JjZGfqZIXDtFlsdM9D24xG2soi3ykNDZIiQNq24XOQcNwJyItmLLEaM8h8Tvwr6hxCWB4fE4tcOcc46CNxHauctKnGu6tJ3ST8mtT/AAeiRwXC34OorNJRVzMlT4jieFPLWPqKZ1823c1pPTY8V3arA628atbyyTwjv42XQYtYUhbszwxSjw+huPov69MaP/oYvCL/AILKsJ1l0qN7/DX9OdnwbtkXclf5r3OVVOO4nXnZfLVT3/aHSOHyty+ivcC1QYhUEGYCnj5y+xfbqjGfzWW5frEe0bMEEUY5t5sObJtgqPEdJKqoykkds/xbxW+A396xzt9qnkhFQ/L5z9jas/BevJ/5Wkvmr3P3G9T8Lqe+HS8LUREiQOeyz+oWyY4cwO/pXPGvrsOlNjPTS7jYvjJt2W2h4rb0OIywO24nuY7qO/qI3Edq08GsN5bs1EMcg3HmuOsEEK2lbLVQyS/yLc/a4yWzgxUTvoO9bn88zm7daeMgW8tmt2tv42uq6s0kxGsOzJPUzX/ZtvcPlGX0XWPTCj/6GLwi/wCC/r/tADBaCmjZ38/YwN6lmeFKuij+0aEeDltbyr9r3OdYFqtxGqIJj4GM248vFy6mfqPh3roOF4JhuCDav5RW2PGNrtPQBmIx15uVbiGmFZNcGQtaeZnF+ozPiqW61K1S0WnJVldHVHTtZOWLgzGm8au7/wAL3+bTSaRaH0uNNNRSObFWgcdjsg+38gOfoeO/q5hW4RX4bLd7ZoJG7pGlwHwyNyI7CtfBUPjcHMcWuG4gkEd4WmotYU7RszMZK3nJ4rj22yPgr6NotFlWLHnx1PI1seraYLfwZbk52d+Wk55FrUxlosK2a3Xsk+JF1V12MV+IOAlknqHczSXv8GjIeC616RYY7jSUEW1/7cLvqQF/btYAjFqamjj8LeDAOpbDwpU/1o5fy1cRMeDtsk7mvT3MdovqeqZiJK3/AA8AzINuFcOzcztd4LW4npFDTQijw4BkTQQXi9+vZO8k87/BUuK6RVFTyrzs/wABk3wG/vVatKp9W0SUq7zZorMvdnT4N4P07M8erlerR/35nNdBPTYtTeR1ptMOSl/dtbgQT+7mI/cFzPSTQeuw2Tac1xjBuyeO+zluJIzY7qP1V8CtJhWnVRCNiS00drWd+q3vc/fdXUalayt/RyxeeL/j0ehr4U4PKtJ1LPker2MVhmt7GIAGtqXPaNwkayT/ADOF/qpFVrrxqQWE7WdbI42nxstpJW4JMbzUTQ47yI2jv4hF/BfsdXgcJvFRtcRaxMbT/rJsetbnKq7mV/ldvOa5Ctt92IzlkVJiWKy3AnqZD+9xLgO17uK0d4XRtG9WlNhwFTiT2PkGbIxnGD2HOR30HWp9VrCk2diniZE3m5yOwCzR4LMVldJM7blc57jzk38OgdQWtWtNptKxehH8ZZPz0EzYuDM8ZSru5b37fMxaaSaUPq3WHFhb+ll95/k7pP2VIiK2EI044sVkO2o0YUYKEFckFFxTkZPcd9lKUXFORk9x32WaHSW0stXUT8L9DDIiLojxk1ujPIfE78K2VTozyHxO/CtlAWjrZbT1vBP2VLwoIiLCSYREQBERAEREAREQBERAEREAREQBERAEREAREQBERAFFxTkZPcd9lKUXFORk9x32V8Oktpr2rqJ+F+hhkRF0R4ya3RnkPid+FbKp0Z5D4nfhWygLR1stp63gn7Kl4UERFhJMIiIAiIgCIiAIiIAiIgCIiAIiIAiIgCIiAIiIAiIgCi4pyMnuO+ylKLinIye477K+HSW017V1E/C/QwyIi6I8ZNbozyHxO/CtlU6M8h8TvwrZQFo62W09bwT9lS8KCIiwkmEREAREQBERAEREAREQBERAEREAREQBERAEREAREQBRcU5GT3HfZSlFxTkZPcd9lfDpLaa9q6ifhfoYZERdEeMmt0Z5D4nfhWyotHq2NkNnva07TsiQDzKz86QesZ8wUFXhJ1JZNJ6rgq00Y2OknOKeKtKJSKL50g9Yz5gnnSD1jPmCxYktTJH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RcU5GT3HfZPOkHrGfMFGxHEYTE8CRhJY4ABwzNldCEsZZHnNe02qi6M0px6L0rUY9ERdAeQBERAgiIhUIiIAiIgCIiAIiIAiIgCIiAIiIAiIgCIiAIiIAiIgCIiFD8REVS0/9k="/>
          <p:cNvSpPr>
            <a:spLocks noChangeAspect="1" noChangeArrowheads="1"/>
          </p:cNvSpPr>
          <p:nvPr/>
        </p:nvSpPr>
        <p:spPr bwMode="auto">
          <a:xfrm>
            <a:off x="63500" y="-1038225"/>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2535" name="Picture 7" descr="C:\Users\AMMINISTRATORE\Desktop\untitled.png"/>
          <p:cNvPicPr>
            <a:picLocks noChangeAspect="1" noChangeArrowheads="1"/>
          </p:cNvPicPr>
          <p:nvPr/>
        </p:nvPicPr>
        <p:blipFill>
          <a:blip r:embed="rId4" cstate="print"/>
          <a:srcRect/>
          <a:stretch>
            <a:fillRect/>
          </a:stretch>
        </p:blipFill>
        <p:spPr bwMode="auto">
          <a:xfrm>
            <a:off x="6072198" y="5143512"/>
            <a:ext cx="1428760" cy="1428760"/>
          </a:xfrm>
          <a:prstGeom prst="rect">
            <a:avLst/>
          </a:prstGeom>
          <a:noFill/>
        </p:spPr>
      </p:pic>
      <p:sp>
        <p:nvSpPr>
          <p:cNvPr id="6" name="Rettangolo 5"/>
          <p:cNvSpPr/>
          <p:nvPr/>
        </p:nvSpPr>
        <p:spPr>
          <a:xfrm>
            <a:off x="179512" y="476672"/>
            <a:ext cx="8784976" cy="3785652"/>
          </a:xfrm>
          <a:prstGeom prst="rect">
            <a:avLst/>
          </a:prstGeom>
        </p:spPr>
        <p:txBody>
          <a:bodyPr wrap="square">
            <a:spAutoFit/>
          </a:bodyPr>
          <a:lstStyle/>
          <a:p>
            <a:pPr algn="just"/>
            <a:r>
              <a:rPr lang="en-US" sz="2000" b="1" dirty="0" smtClean="0"/>
              <a:t>The LEGO Group </a:t>
            </a:r>
            <a:r>
              <a:rPr lang="en-US" sz="2000" dirty="0" smtClean="0"/>
              <a:t>is a family-owned company based in </a:t>
            </a:r>
            <a:r>
              <a:rPr lang="en-US" sz="2000" dirty="0" err="1" smtClean="0"/>
              <a:t>Billund</a:t>
            </a:r>
            <a:r>
              <a:rPr lang="en-US" sz="2000" dirty="0" smtClean="0"/>
              <a:t>, Denmark, and best known for the manufacture of Lego-brand toys.</a:t>
            </a:r>
          </a:p>
          <a:p>
            <a:pPr algn="just"/>
            <a:r>
              <a:rPr lang="en-US" sz="2000" dirty="0" smtClean="0"/>
              <a:t>The company was founded in 1932 by Ole Kirk Christiansen. The word LEGO is derived from the Danish words "leg </a:t>
            </a:r>
            <a:r>
              <a:rPr lang="en-US" sz="2000" dirty="0" err="1" smtClean="0"/>
              <a:t>godt</a:t>
            </a:r>
            <a:r>
              <a:rPr lang="en-US" sz="2000" dirty="0" smtClean="0"/>
              <a:t>", meaning "play well." </a:t>
            </a:r>
          </a:p>
          <a:p>
            <a:pPr algn="just"/>
            <a:r>
              <a:rPr lang="en-US" sz="2000" dirty="0" smtClean="0"/>
              <a:t>The word "</a:t>
            </a:r>
            <a:r>
              <a:rPr lang="en-US" sz="2000" dirty="0" err="1" smtClean="0"/>
              <a:t>lego</a:t>
            </a:r>
            <a:r>
              <a:rPr lang="en-US" sz="2000" dirty="0" smtClean="0"/>
              <a:t>" can also be interpreted to mean "I gather together" in Latin.</a:t>
            </a:r>
          </a:p>
          <a:p>
            <a:pPr algn="just"/>
            <a:endParaRPr lang="en-US" sz="2000" dirty="0" smtClean="0"/>
          </a:p>
          <a:p>
            <a:pPr algn="just"/>
            <a:r>
              <a:rPr lang="en-US" sz="2000" dirty="0" smtClean="0"/>
              <a:t>The tremendous global success of Lego can be attributed both to the ingenuity of the Lego System toys and to the integrated marketing approach of this one-brand corporate group. Lego products, including the </a:t>
            </a:r>
            <a:r>
              <a:rPr lang="en-US" sz="2000" dirty="0" err="1" smtClean="0"/>
              <a:t>Duplo</a:t>
            </a:r>
            <a:r>
              <a:rPr lang="en-US" sz="2000" dirty="0" smtClean="0"/>
              <a:t> line for preschoolers and the Lego </a:t>
            </a:r>
            <a:r>
              <a:rPr lang="en-US" sz="2000" dirty="0" err="1" smtClean="0"/>
              <a:t>Technic</a:t>
            </a:r>
            <a:r>
              <a:rPr lang="en-US" sz="2000" dirty="0" smtClean="0"/>
              <a:t> line for older children, can be found in about 75 percent of American and 80 percent of European households with children. </a:t>
            </a:r>
          </a:p>
          <a:p>
            <a:pPr algn="just"/>
            <a:endParaRPr lang="en-US" sz="2000" dirty="0" smtClean="0"/>
          </a:p>
        </p:txBody>
      </p:sp>
      <p:sp>
        <p:nvSpPr>
          <p:cNvPr id="7" name="Rettangolo 6"/>
          <p:cNvSpPr/>
          <p:nvPr/>
        </p:nvSpPr>
        <p:spPr>
          <a:xfrm>
            <a:off x="251520" y="4077072"/>
            <a:ext cx="8568952" cy="1815882"/>
          </a:xfrm>
          <a:prstGeom prst="rect">
            <a:avLst/>
          </a:prstGeom>
        </p:spPr>
        <p:txBody>
          <a:bodyPr wrap="square">
            <a:spAutoFit/>
          </a:bodyPr>
          <a:lstStyle/>
          <a:p>
            <a:pPr algn="just"/>
            <a:r>
              <a:rPr lang="en-US" sz="1600" dirty="0" smtClean="0"/>
              <a:t>Two Guinness records were set in 1992 using Lego products: A castle made from 400,000 Lego bricks, and measuring 4.45 meters by 5.22 meters, was built on Swedish television, and a Lego railway line 545 meters in length, with three locomotives, was constructed. </a:t>
            </a:r>
            <a:r>
              <a:rPr lang="en-US" sz="1600" dirty="0" err="1" smtClean="0"/>
              <a:t>Duplo</a:t>
            </a:r>
            <a:r>
              <a:rPr lang="en-US" sz="1600" dirty="0" smtClean="0"/>
              <a:t> was augmented with the addition of the </a:t>
            </a:r>
            <a:r>
              <a:rPr lang="en-US" sz="1600" dirty="0" err="1" smtClean="0"/>
              <a:t>Toolo</a:t>
            </a:r>
            <a:r>
              <a:rPr lang="en-US" sz="1600" dirty="0" smtClean="0"/>
              <a:t> line featuring a screwdriver, wrench, nuts and bolts; the </a:t>
            </a:r>
            <a:r>
              <a:rPr lang="en-US" sz="1600" dirty="0" err="1" smtClean="0"/>
              <a:t>Paradisa</a:t>
            </a:r>
            <a:r>
              <a:rPr lang="en-US" sz="1600" dirty="0" smtClean="0"/>
              <a:t> line, targeted towards girls, brought a variety of new pastel colors into the Lego system and focused around horses and a beach theme. 1993 brought a </a:t>
            </a:r>
            <a:r>
              <a:rPr lang="en-US" sz="1600" dirty="0" err="1" smtClean="0"/>
              <a:t>Duplo</a:t>
            </a:r>
            <a:r>
              <a:rPr lang="en-US" sz="1600" dirty="0" smtClean="0"/>
              <a:t> train and a parrot-shaped "</a:t>
            </a:r>
            <a:r>
              <a:rPr lang="en-US" sz="1600" dirty="0" err="1" smtClean="0"/>
              <a:t>brickvac</a:t>
            </a:r>
            <a:r>
              <a:rPr lang="en-US" sz="1600" dirty="0" smtClean="0"/>
              <a:t>" that could scoop Lego pieces up off the floor.</a:t>
            </a:r>
            <a:endParaRPr lang="it-IT"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148876" y="928670"/>
            <a:ext cx="8852280" cy="5772192"/>
          </a:xfrm>
          <a:prstGeom prst="rect">
            <a:avLst/>
          </a:prstGeom>
          <a:noFill/>
          <a:ln w="9525">
            <a:noFill/>
            <a:miter lim="800000"/>
            <a:headEnd/>
            <a:tailEnd/>
          </a:ln>
          <a:effectLst/>
        </p:spPr>
      </p:pic>
      <p:sp>
        <p:nvSpPr>
          <p:cNvPr id="3" name="Rettangolo 2"/>
          <p:cNvSpPr/>
          <p:nvPr/>
        </p:nvSpPr>
        <p:spPr>
          <a:xfrm>
            <a:off x="0" y="908720"/>
            <a:ext cx="9144000" cy="5949280"/>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smtClean="0"/>
              <a:t>ion</a:t>
            </a:r>
            <a:endParaRPr lang="en-US" dirty="0"/>
          </a:p>
        </p:txBody>
      </p:sp>
      <p:sp>
        <p:nvSpPr>
          <p:cNvPr id="4" name="Rettangolo 3"/>
          <p:cNvSpPr/>
          <p:nvPr/>
        </p:nvSpPr>
        <p:spPr>
          <a:xfrm>
            <a:off x="323528" y="1268760"/>
            <a:ext cx="8361064" cy="5355312"/>
          </a:xfrm>
          <a:prstGeom prst="rect">
            <a:avLst/>
          </a:prstGeom>
        </p:spPr>
        <p:txBody>
          <a:bodyPr wrap="square">
            <a:spAutoFit/>
          </a:bodyPr>
          <a:lstStyle/>
          <a:p>
            <a:r>
              <a:rPr lang="en-US" sz="2200" b="1" dirty="0" smtClean="0"/>
              <a:t>The TUI Group strategy</a:t>
            </a:r>
          </a:p>
          <a:p>
            <a:pPr algn="just"/>
            <a:r>
              <a:rPr lang="en-US" sz="2000" dirty="0" smtClean="0"/>
              <a:t>Large tour operators like TUI are typically vertically and horizontally integrated (related diversification). The vertical integration provides the possibility for a tour operator to source its supplies not only from third parties, but also from the tourism-related businesses that it has developed within the company.</a:t>
            </a:r>
          </a:p>
          <a:p>
            <a:pPr algn="just"/>
            <a:r>
              <a:rPr lang="en-US" sz="2000" dirty="0" smtClean="0"/>
              <a:t>TUI owns an airline company, shares in hotels and cruise lines, and travel agencies. Such strategy guarantees better management of costs and helps to keep profits, which would otherwise go to third parties. “TUI’s fully-integrated tourism business model provides operating advantages which enable the Company to optimize the load factor of its airlines and the occupancy rates of its hotels.”</a:t>
            </a:r>
          </a:p>
          <a:p>
            <a:pPr algn="just"/>
            <a:r>
              <a:rPr lang="en-US" sz="2000" dirty="0" smtClean="0"/>
              <a:t>Horizontal integration means expanding the company through mergers or development of by-products. TUI is using horizontal integration strategy by acquisitions, mergers and joint ventures.</a:t>
            </a:r>
          </a:p>
          <a:p>
            <a:pPr algn="just"/>
            <a:r>
              <a:rPr lang="en-US" sz="2000" dirty="0" smtClean="0"/>
              <a:t>In short, a vertically and horizontally integrated tour operator is better prepared to adjust to changes within the industry, to perform efficiently and to maintain leader’s posit.</a:t>
            </a:r>
          </a:p>
        </p:txBody>
      </p:sp>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43042" y="214290"/>
            <a:ext cx="6019800" cy="6448425"/>
          </a:xfrm>
          <a:prstGeom prst="rect">
            <a:avLst/>
          </a:prstGeom>
          <a:noFill/>
          <a:ln w="9525">
            <a:noFill/>
            <a:miter lim="800000"/>
            <a:headEnd/>
            <a:tailEnd/>
          </a:ln>
          <a:effectLst/>
        </p:spPr>
      </p:pic>
      <p:sp>
        <p:nvSpPr>
          <p:cNvPr id="22532" name="AutoShape 4" descr="data:image/jpeg;base64,/9j/4AAQSkZJRgABAQAAAQABAAD/2wCEAAkGBhAQERUSEBQTFRAUFREUFRUXFxMXFRYUFhQXFxYXFxYXJyYeGRkjGRgUIC8hIycpLCwsFR4xNTAqNSgrLCkBCQoKDgwOGg8PGikkHyUpNS0sLSw1KikpKS4sKi8pLC0sKio1NS0sKSktLCwpLiwuLS8sLSksKSwsKSwsLCwpKf/AABEIAOEA4QMBIgACEQEDEQH/xAAcAAEAAwEBAQEBAAAAAAAAAAAABAUGBwgDAQL/xABHEAABAwICBAkLAwIFAQkAAAABAAIDBBEFIQYHEjETIjNBUWFxgZEUFRZTYnKCkqGxwTJCUggjJKKywtJUFzVDVWNzs9Hw/8QAGwEBAAEFAQAAAAAAAAAAAAAAAAUBAgMEBgf/xAA3EQACAQECCA0FAAMBAAAAAAAAAQIDBBEFEiExQVFxkQYUFSIyM1JTcoGx0fATNGGhwSNC4bL/2gAMAwEAAhEDEQA/AOWYLgsUse0/avtEZG26yn+jMHt+KaM8h8TvwrZQlatUVRpN5z0/BmDLJUslOc6cW3FXu4qfRmD2/FPRmD2/FWyLFxir2mSHJNi7qO4qfRmD2vFPRmD2/FWyJxir2mOSbF3UdxU+jMHteKejMHt+KtkTjFXtMpyTYu6juKn0Zg9vxT0Zg9vxVsicYq9pleSbF3UdxU+jMHt+KejMHt+KtkTjFXtMpyTYu6juKn0Zg9vxT0Zg9vxVsicYq9pleSbF3UdxU+jMHteKejMHteKtkTjFXtMpyTYu6juKn0Zg9rxT0Zg9rxVsicYq9pjkmxd1HcVPozB7XinozB7XirZE4xV7THJNi7qO4qfRmD2vFPRmD2vFWyJxir2mOSbF3UdxU+jMHteKejMHteKtkTjFXtMck2Luo7ip9GYPa8U9GYPa8VbInGKvaY5JsXdR3FT6Mwe14r4Vuj0LI3uG1drXEZ84CvVFxTkZPcd9ldCvUclzmYLTgqxxozapRvuej8GGREU6eVXGt0Z5D4nfhWyqdGeQ+J34VsoC0dbLaeuYJ+ypeFBERYSTCIiAIiIAiIgCIiAIiIAiIgCIiAIiIAiIgCIiAIiIAouKcjJ7jvspSi4pyMnuO+yvh0ltNe1dRPwv0MMiIuiPGTW6M8h8TvwrZVOjPIfE78K2UBaOtltPW8E/ZUvCgiIsJJhERAEREAREQBERAEREAREQBERAEREAREQBERAEREAUXFORk9x32UpRcU5GT3HfZXw6S2mvauon4X6GGREXRHjJrdGeQ+J34VsqnRnkPid+FbKAtHWy2nreCfsqXhQREWEkwiIgCIiAIiIAiIgCIiAIiIAiIgCIiAIiIAiIgCIiAKLinIye477KUouKcjJ7jvsr4dJbTXtXUT8L9DDIiLojxk1ujPIfE78K2VTozyHxO/CtlAWjrZbT1zBP2VLwoIi+9DRPmkbHGLvcbD8k9QFz3LA2kr2SMpKKveY/mlpHyuDI2lzzuAFytHFoI9rdupmigb7RBt2k2b9V8NJdK4cFj8mpQ2SucAZJCLiO4yuOnob3nr53RYTieMSudGyapk/c8nit6i51mtHVcKtCz17UseLxI6Hde3+btCOHwhwllGbhZ1k1nSRo5Qf+Y0/zR/8AJf3LoE9zdqnmimGf6SB2ZgkX7wsYdSeNWv5O3s4WC/8AqWfIr8JqbESU9Q2xIOVx1jc9p7wtmWDKqV8Kt7/KV36I2HCW2Rd8nf5L2NdUU743Fj2lrmmxByIK/mOMuIDQSTkABcnsAWwrIjitFT1kLLTusx7R2ljs+hrhvPMVBxvSCmwOPg4wybEXC5v+mMEc/OB0Ded5sLKMhWlN/TjG+d912prPe9R1UsPUY2ZVn0no+aBRaBVTxtSbETefbOYHYN3fZfWTRSkZlJXwNPbH+XLmFXjGJYpJsl087jujYHFoF+aNmQHcp8WqjGXC4o5c+nYb9HEKSjgyvLLOpd+Ev6zl6vCa1SfMuS2L+3m/j0YonGzcQpyegOj/AOS/ajV9OG7UL45Ra4sbE9l8j4rASapcaaLmjl7jGfoCqqKpr8Lmy4amlGey4ObcdbXZOHcUlgyslfCrftSu3otp8JbXF853+SNfUUz43Fj2lrhkQRYhW+H6G1k2Yj2Gnnedn6b/AKL+TripTBHM+nD8QALSLWY237g83NjvsMxnn04rGdYGJVztkyua1xsIobsHZZvGd3krXp2a11cmKo628u5IlK/CnmL6ccunSdK9A2MymqoWOtuy/wBxGXcvz0ALwTDUQyW6PyWk2K5tRatMXnG2yjnIOd3AMv8AOQv4r9BMWohwslNPGG/vaLgde0wmy2OS63fZfCvcilwltl99/p7GyxTRupps5WHY/m3jN8Ru71WKNotrZq6YhlUTUU5yIfnIB7Lz+rsde/Ut3VaKxVojqMPezgJbXHMzpIG8W3Fu8H6aVX6lmeLaErtElmfszpMHcIado5tbmvXoMc1pJAAuTkAN5K0OHaC1Uo2nBsTel5z+UZ+Nl8sZ0zocIvDRtbUVguHSOzYx3OLjn9ltusrnuI6R4jiUmy98spccomB2z3Rsy+iy0bPaLQr4LFjred7F7mlbuE6i3Gzrzfz3Omy6P4dDlPiETXZZAx/a5KQYNhMmUeIRl3MC6MZndvIWIoNTmMzAOFMWA+sfGw/KTtfRK7U5jMTS40xeB6t8bz8oNz3BbXJUruud+yPoQb4Q21u/G9PY29doBO1u1A5kzebZyNuq+R7iszLE5pLXAhwyIIsR2hZTC9IK/DZCI3yROB40Tgdk9To3ZfRdUwXHabHoSx4bDXxi+W5w6WneWdI3tWnXo17JzqnOhrWRratWwm8HcJXOShaF5/M/zOYypqwz6dNhfIbrkkqLV1YfDJ7j+wixBtz5HmKl4vhj2PdHICC17doC9wWH7EWzCr5aYthk37IZLs33naN8/otqmoNJrPeTdpq125pdDFfzZdlv15PwZNERTp5Ya3RnkPid+FbKp0Z5D4nfhWygLR1stp63gn7Kl4UFqG1jMIoHVbwDVTDZgaevMZdH7j1ADnUHRPBvKagBw/tM47+iw3DvP5WP1kaUnEKwiMkwRXjiAzBz4zwB/I/QBa0KXGayo/6rLL+Lz9CE4SYR+lD6EHlef5+9x8tCtFZ8ZrtgudYky1EpzIZfjG/8ich1nqXqTB8HgpIWQU7AyJgs1o+pJ53HeSVm9Vmhgwyha14/xM1pJjzhxHFZ2NGXaXLYLo29CPP0guC/1GVkTqmmibbhY4pHPPPsvcNhp7Nl5+Jdzr65kET5pTsxxtc956GtFyvL9KyXHsXL332ZZC9/sQM3N+UNb2lWOcacXOWZK8rdfkRvcCxbzRgMcr+VeHujYed8riWC3QG2cexc60O0VqcbrS0udYkyVExz2Wk5n3juA/AU3WjpB5XWCnhzgp/7MbW7i/IOIA35gNHuru+rTQ1uGULIyB5RJaSc8+2R+m/Q0ZeJ51pYPofTg68lzpu/YnlSMlWV7xVmRcaPaNUtBEIaWNrGgC5y23npe7e4qzRFvGMLmmv6kidhgkeBwrJoxE7n419sA9BAvbqC6JX4hFAwyTvZHGMy57g0DvK5TXSelFa2KLaGEUbtqSSxaZ5T+1vOMshzgEnnCujnDOd6vNVlRiruEcTFRtNnSkZuI3tjB/Uek7h9F6F0a0JocObs0sLWutnIRtSu7XnPuFh1K3pKVkTGxxtDI2ANa0Cwa0bgAvsjleUSPxFQS6f4Y2YU5q4OGLtnZ2rja3bJcOKDfrWgVpU5Lrg1WwSwSV1IwR1EQL5WNADZWD9TtkZB4Fzcb7HnsuNYRphV0kE1PA/ZjmttH9zTuJYf2kjInqC9c1gaY3h9tnYftX3bOyb/AEXlLQLQ1+KVrYG3ELSXyvH7Ygeb2juHWVc4RqRxZq9fkpe4u9Fnq41XT4q7hHkxUbTZ0luM8jeyO+89J3Dr3L0To9orSYfHwdJE2MWzda73dbnnMqfh9BFTxMhhaGRRtDWtG4Af/t6+6OV4SuCKkxLTfDqaTgp6qBku4tLhcH2rfp77K5ila9oc0hzXAEEEEEHcQRkQrSpmtOtAabFYS2RobOB/amA4zDzAn9zOkfleZi2pwquseJUU0liOY2+7XN8Q5ewVwD+ojBmx1UFS0W4aNzHdboiLE/C4D4VcrpJxlmZR5MqLbTCNlTBBXxfplawO7xdt+scZvcFiMU5GT3HfZajQafyjApYzmYHyW6hdso/1PWXxTkZPcd9lzVlj9ObpdmV3loPSMF2h1sGyv0Jr9XmGREXVHm5rdGeQ+J34VsqnRnkPid+FrtE8J8pqWtIuxvHf0bI5u82Heudtc1CU5PQer4OqxpYOpzlmUE/0SdIK7zXhVgbVVZxR0tYRme5h8Xqi1IaHitrfKJBeCl2X9TpTybe6xd8I6VS6y9IvLq9+wbxRf2Y7bjY8ZwHW6/cAvQWrTRQYdh8URFpnjhZunhHgXB90Wb3LfwfRdGhjS6Usr/i8keZ220ytNeVSWs1S/EUfEK+OnifNKbRxsc956GtFz3rcNU5Vr/0u4KFlBG7jzWkmtzRNPFafecL9jOtZbRuPzRg8ta7KqqgGQ33hpvsf7n9zVnaRsuPYuXyX2ZXl7/YgZ+0djdlo6yp2t7HhNVNpYuRpRsADdwhA2rdgDW9xWhav81WFlWbpS2LMvNmSHNi5+SJuo3RPyyuNTKLw0tn55h0zr7A7s3dwXo1ZbVpot5uw+KIi0zxws3Twjxex90Wb3LUqRk72YkfOqmLGOcGl5a1zg1ubnEAkNHWdy81aTaQaSwl0lU+tgje42/UyMXOTQRkOhemVW6SRwupKgTgGHgZS8G1tkMJ5+fo67ImlnKs8lwmqr544i+SaaR7WM23OcdpxsM3XsvV+iWjUWHUkdNFuYOM7nfIc3vPafoAFxj+nzRoS1MtY8XbTtDI7+tkBue0Mv8y78qzegoguL669Zj43HD6N+y63+Ikacxcck0jdl+o9duldK060nGHUMtTkXtGzGD+6V2TB2XzPU0rz1oDoBUY3USSSPLYWu2ppiLuc9xvst6XnM9ASK0sNmKuvSmrzWnRT0UTaqojiqomNZIJXBm1s5B7XOydcAE23G6mYfqXwaFtjAZTzuke8k9zSB9F+YlqWweZpa2AxOtk+N7wR12cS094VW0yiTRmNaGuOm4CSkw9/CyygsfM39DGH9Qa79ziLi4yF960mprRQUWHMe5tp6m0zyd4aR/bb3Nz7XFcak1cSQ41Fhsh22vkjcH2ttwG7i63MdlrgR0gr1A1oAAGQGQHQBuVHkVyKrKfq51rl0/dh1OIKd1quoBsRvjiGTnj2ich3nmXRHvABJNgAST0AbyvKWkeJS41irizPhpRFEP4xA7Lf8vGPaVbekm3mRXYUtRg04p21bx/akkcxrieM9wBLjbeRvz6V6E1D1ckmFAPJIjmlYy/8OK6w6gXOXLdblRHE+moIco6WIXHtPtv67AH4iu06qMHNLhNMwizntMzum8p2hf4S0dyw2etKtRVSSuvzbL8n6KyioyuRrVxv+o944GjHPwk57tli7KuA/wBReI7VXTwA8nC55HQZH/8A0wLPHOWvMfmqz/umu953/wAQWexTkZPcd9lqtDYuAwB7zvnfIRzGxeI/9jllcU5GT3HfZc7TeNaakl27t1yO/wABwawdUf4f/kwyIi6c4A1ujPIfE78LdPrPN2ETVG6ao/txdOd2gjsG27uCxWh1OZGNYN7pNkd5AVvroxICWCijyjgjDiBu2nZDwaB8xXO16f1rWqOi+97F7u47O32v6WCqNNZ5RX6/76EHU1ot5diLHPF4accM/oLgf7bT2uz7GlenVzjUTo95NhoncLSVTjJ18G27Yx/qd8S6Op2TvZxiC47/AFA6X7ETMPiPGktLNbmjBOww+87P4B0rsS5djeo1lbUy1NRWSmSV5dZsbAGjc1uZOQaAO5I3X5SrMLq3xmiw+hqKh0sfljg7ZjJ49m/oaBz7T8zbmAVTqpwE4jirHS8ZkbnVMpOe0Wm4v03kLfqvrrC1SVGFME7ZBNTFwaXhpa5hO7bbnkekHeuj/wBPmAiKikqnDj1Emy0/+nFcfV5d4BYadnjSnOqne5fq7Mirk5JR1HVUJtmdy/VT6W4VPV0ctPTyNiklbsbbgSGsJG3YDnLbjvWQofOu04w2AbUtXTgdUjHHua25XGtaWuNtbGaShDhA4jhZXDZMgH7Wt3hl998zbcOe5i/pvZbj1rtr2YRb6uWK1gapKjCmCcSNmpi4NLwC1zCd223PI9IO9ZElrLW2de1H4aIcIjdbjTPllPzbDfowLfLL6ryPNFHs7uBHjtOv9VqFY85cjhf9ReOEy09IDxWMM7x0ueS1ngGu+ZaXUNjdKcOFO17G1DJJS9hIDnbRu14B3jZs3L+K5/r8oZGYpwjgdiSGIsPMdkFrhfpBH1CpNWehMmJ1jG7J8mjc187+YNBvsA/ydut2nmWS7mlt+U9VIgFshuUbE8RjpoZJ5TaOJjnuPU0X8Tu71iLjEsjbPpMXCx8koA09Ukjz/sefFb9cW1I406sxPEKiT9czWv7BwmTe4bI7l2lVYRlNamLmlwqpeDZzmCJvbKQw/wCUuXE9UFHGyWetmyjpYib+04H67IcPiXVde1K9+EuLLkMmhe+38OM3wu5q8+0+kMrKOSjYAGSyNke7PadsgAM924usFpoyrUXTjpyPZfl/RdCSjK9lrglFJjOLNDr/AN+bbk9mIHad4MFh3L1dHGGgBosAAABuAGQC5hqQ0CdRQOq6hpbUVDQGNO9kO/McznGx7AOtdQWdpRSjHMi1ZcrBXkzT3GjiOJzSx3cHyCOIdLG2Yy3ba/evQGtnSsUGHSFrgJ5wYYhz3cLPcPdbfvIXEdUej3lNcJXD+1TWkJ5tv/wx48b4Fjq1lQpSqy0Iqo40lFG70thbS0lLRNP6Ggu+FuzfvcXlYbFORk9x32V/pRiflFS94/SDsN91uV+83PeqDFORk9x32XP2OLio42du97W7z1ShZ+L4PcHnxW35r4jDIiLqjyk6XqhpeElZ0MdI/wAALfUhZXTCZ1Vik9v1OqDE34XcG37BbDUzOGygH9wlaO2zXf7SsbjzXUmKSlwziqjIB0t4Tbb4tt4qFs339S/Pi5N+UmcJuX0aCebEX9PWOG0LYIY4WCzYmMjHYxob+FIUXCsVhqoWTwOD4pAHNIN9/MegjcQpSkyHCITbPmWR0o1p4bQNO3M2WYbooiHuJ6yOK3vPcgIGu3FI4cJlY+xfM6OONp53B4eSOxrSfBaTQvChS4fSwj9kMd/ec3af/mJXmPTjTqoxafhZrNjbcRRAnZY07+1xyueey9M6FaRw19HFNC4HiMa9t82PDQHNcObPxFirmrkUWcvERCbZ8ytLgufa8sXjhwp8biNud8bGDn4rg9x7AB/mCsdKtauG0DSHStlmF7RREOdfoc4cVvee5ed9L9LqrFqnhZb/AMIom3IY0nJrRvJJ3neT3K6K0lrZ2/UNjrZ8N4C/9ymkc0jn2HkvYey5cPhXSV5M0F0xmwisEoBLM454jkXMvmM9zgcx1jtXpzRrSukxGIS0sjXiw2mZCRh6Hs3g/TrSSyhE3EsJgqW7FRFHKy99l7WuAPSL7iv6ocOhgYI4I2Rxjc1jQ1vgFIXzqalkTS+RzWMGZc4hrQOsnJW3lT6LhevTWCJD5upnXYxwNQ4HIvG6IdTTmeuw5ipusfXgwNdTYW67jdr6ncGjcRFfefa5ubpXNNB9C5sTn5xA0gzSfXZB53n6byqTnCjB1KjuSCTk8VFxqRxxtNijGvNmVDHwXO7aNnM8XNDfiXppeS9NtGJMMrC1u0IieEgfnfZvcC/8mnI9gPOu76sNZ0WJxNimc1lcwAOabDhQByjOm/O3eD1JGpGrBVIZUxc4vFZup4GyNLHtDmOBa5rgC0g7wQd4Wdw7VrhNPLw0VJEJAbgnacGnpa1xIB7lpUV17QC+dRUMjY58jg1jQXOcSAGtGZJPMFFxnHaajjMtVKyKMc7jmT0NG9x6gvPes3W3JiV6emDo6IHO+T5iDkX23N5w3x6iV4buKjWVpo7Fq3aj2uAZ/bgZY3Lb5ut/Jxz7Nkcy6FQ0IwfCxCbeV1Fy+1rguGfc1tm9pVHqz0HEDfOVcNljBtQscM+qQj/SOk36F+Y9jLquYyOyG5jf4tG4dvOe1QNurq01FRh0Iu+T1vQvLSdNgDBrr1fqzXNXy75o2lcouKcjJ7jvspSi4pyMnuO+yuh0ltO/tXUT8L9DDIiLojxk2ehlW6JjZGfqZIXDtFlsdM9D24xG2soi3ykNDZIiQNq24XOQcNwJyItmLLEaM8h8Tvwr6hxCWB4fE4tcOcc46CNxHauctKnGu6tJ3ST8mtT/AAeiRwXC34OorNJRVzMlT4jieFPLWPqKZ1823c1pPTY8V3arA628atbyyTwjv42XQYtYUhbszwxSjw+huPov69MaP/oYvCL/AILKsJ1l0qN7/DX9OdnwbtkXclf5r3OVVOO4nXnZfLVT3/aHSOHyty+ivcC1QYhUEGYCnj5y+xfbqjGfzWW5frEe0bMEEUY5t5sObJtgqPEdJKqoykkds/xbxW+A396xzt9qnkhFQ/L5z9jas/BevJ/5Wkvmr3P3G9T8Lqe+HS8LUREiQOeyz+oWyY4cwO/pXPGvrsOlNjPTS7jYvjJt2W2h4rb0OIywO24nuY7qO/qI3Edq08GsN5bs1EMcg3HmuOsEEK2lbLVQyS/yLc/a4yWzgxUTvoO9bn88zm7daeMgW8tmt2tv42uq6s0kxGsOzJPUzX/ZtvcPlGX0XWPTCj/6GLwi/wCC/r/tADBaCmjZ38/YwN6lmeFKuij+0aEeDltbyr9r3OdYFqtxGqIJj4GM248vFy6mfqPh3roOF4JhuCDav5RW2PGNrtPQBmIx15uVbiGmFZNcGQtaeZnF+ozPiqW61K1S0WnJVldHVHTtZOWLgzGm8au7/wAL3+bTSaRaH0uNNNRSObFWgcdjsg+38gOfoeO/q5hW4RX4bLd7ZoJG7pGlwHwyNyI7CtfBUPjcHMcWuG4gkEd4WmotYU7RszMZK3nJ4rj22yPgr6NotFlWLHnx1PI1seraYLfwZbk52d+Wk55FrUxlosK2a3Xsk+JF1V12MV+IOAlknqHczSXv8GjIeC616RYY7jSUEW1/7cLvqQF/btYAjFqamjj8LeDAOpbDwpU/1o5fy1cRMeDtsk7mvT3MdovqeqZiJK3/AA8AzINuFcOzcztd4LW4npFDTQijw4BkTQQXi9+vZO8k87/BUuK6RVFTyrzs/wABk3wG/vVatKp9W0SUq7zZorMvdnT4N4P07M8erlerR/35nNdBPTYtTeR1ptMOSl/dtbgQT+7mI/cFzPSTQeuw2Tac1xjBuyeO+zluJIzY7qP1V8CtJhWnVRCNiS00drWd+q3vc/fdXUalayt/RyxeeL/j0ehr4U4PKtJ1LPker2MVhmt7GIAGtqXPaNwkayT/ADOF/qpFVrrxqQWE7WdbI42nxstpJW4JMbzUTQ47yI2jv4hF/BfsdXgcJvFRtcRaxMbT/rJsetbnKq7mV/ldvOa5Ctt92IzlkVJiWKy3AnqZD+9xLgO17uK0d4XRtG9WlNhwFTiT2PkGbIxnGD2HOR30HWp9VrCk2diniZE3m5yOwCzR4LMVldJM7blc57jzk38OgdQWtWtNptKxehH8ZZPz0EzYuDM8ZSru5b37fMxaaSaUPq3WHFhb+ll95/k7pP2VIiK2EI044sVkO2o0YUYKEFckFFxTkZPcd9lKUXFORk9x32WaHSW0stXUT8L9DDIiLojxk1ujPIfE78K2VTozyHxO/CtlAWjrZbT1vBP2VLwoIiLCSYREQBERAEREAREQBERAEREAREQBERAEREAREQBERAFFxTkZPcd9lKUXFORk9x32V8Oktpr2rqJ+F+hhkRF0R4ya3RnkPid+FbKp0Z5D4nfhWygLR1stp63gn7Kl4UERFhJMIiIAiIgCIiAIiIAiIgCIiAIiIAiIgCIiAIiIAiIgCi4pyMnuO+ylKLinIye477K+HSW017V1E/C/QwyIi6I8ZNbozyHxO/CtlU6M8h8TvwrZQFo62W09bwT9lS8KCIiwkmEREAREQBERAEREAREQBERAEREAREQBERAEREAREQBRcU5GT3HfZSlFxTkZPcd9lfDpLaa9q6ifhfoYZERdEeMmt0Z5D4nfhWyotHq2NkNnva07TsiQDzKz86QesZ8wUFXhJ1JZNJ6rgq00Y2OknOKeKtKJSKL50g9Yz5gnnSD1jPmCxYktTJH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RcU5GT3HfZPOkHrGfMFGxHEYTE8CRhJY4ABwzNldCEsZZHnNe02qi6M0px6L0rUY9ERdAeQBERAgiIhUIiIAiIgCIiAIiIAiIgCIiAIiIAiIgCIiAIiIAiIgCIiFD8REVS0/9k="/>
          <p:cNvSpPr>
            <a:spLocks noChangeAspect="1" noChangeArrowheads="1"/>
          </p:cNvSpPr>
          <p:nvPr/>
        </p:nvSpPr>
        <p:spPr bwMode="auto">
          <a:xfrm>
            <a:off x="63500" y="-1038225"/>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4" name="AutoShape 6" descr="data:image/jpeg;base64,/9j/4AAQSkZJRgABAQAAAQABAAD/2wCEAAkGBhAQERUSEBQTFRAUFREUFRUXFxMXFRYUFhQXFxYXFxYXJyYeGRkjGRgUIC8hIycpLCwsFR4xNTAqNSgrLCkBCQoKDgwOGg8PGikkHyUpNS0sLSw1KikpKS4sKi8pLC0sKio1NS0sKSktLCwpLiwuLS8sLSksKSwsKSwsLCwpKf/AABEIAOEA4QMBIgACEQEDEQH/xAAcAAEAAwEBAQEBAAAAAAAAAAAABAUGBwgDAQL/xABHEAABAwICBAkLAwIFAQkAAAABAAIDBBEFIQYHEjETIjNBUWFxgZEUFRZTYnKCkqGxwTJCUggjJKKywtJUFzVDVWNzs9Hw/8QAGwEBAAEFAQAAAAAAAAAAAAAAAAUBAgMEBgf/xAA3EQACAQECCA0FAAMBAAAAAAAAAQIDBBEFEiExQVFxkQYUFSIyM1JTcoGx0fATNGGhwSNC4bL/2gAMAwEAAhEDEQA/AOWYLgsUse0/avtEZG26yn+jMHt+KaM8h8TvwrZQlatUVRpN5z0/BmDLJUslOc6cW3FXu4qfRmD2/FPRmD2/FWyLFxir2mSHJNi7qO4qfRmD2vFPRmD2/FWyJxir2mOSbF3UdxU+jMHteKejMHt+KtkTjFXtMpyTYu6juKn0Zg9vxT0Zg9vxVsicYq9pleSbF3UdxU+jMHt+KejMHt+KtkTjFXtMpyTYu6juKn0Zg9vxT0Zg9vxVsicYq9pleSbF3UdxU+jMHteKejMHteKtkTjFXtMpyTYu6juKn0Zg9rxT0Zg9rxVsicYq9pjkmxd1HcVPozB7XinozB7XirZE4xV7THJNi7qO4qfRmD2vFPRmD2vFWyJxir2mOSbF3UdxU+jMHteKejMHteKtkTjFXtMck2Luo7ip9GYPa8U9GYPa8VbInGKvaY5JsXdR3FT6Mwe14r4Vuj0LI3uG1drXEZ84CvVFxTkZPcd9ldCvUclzmYLTgqxxozapRvuej8GGREU6eVXGt0Z5D4nfhWyqdGeQ+J34VsoC0dbLaeuYJ+ypeFBERYSTCIiAIiIAiIgCIiAIiIAiIgCIiAIiIAiIgCIiAIiIAouKcjJ7jvspSi4pyMnuO+yvh0ltNe1dRPwv0MMiIuiPGTW6M8h8TvwrZVOjPIfE78K2UBaOtltPW8E/ZUvCgiIsJJhERAEREAREQBERAEREAREQBERAEREAREQBERAEREAUXFORk9x32UpRcU5GT3HfZXw6S2mvauon4X6GGREXRHjJrdGeQ+J34VsqnRnkPid+FbKAtHWy2nreCfsqXhQREWEkwiIgCIiAIiIAiIgCIiAIiIAiIgCIiAIiIAiIgCIiAKLinIye477KUouKcjJ7jvsr4dJbTXtXUT8L9DDIiLojxk1ujPIfE78K2VTozyHxO/CtlAWjrZbT1zBP2VLwoIi+9DRPmkbHGLvcbD8k9QFz3LA2kr2SMpKKveY/mlpHyuDI2lzzuAFytHFoI9rdupmigb7RBt2k2b9V8NJdK4cFj8mpQ2SucAZJCLiO4yuOnob3nr53RYTieMSudGyapk/c8nit6i51mtHVcKtCz17UseLxI6Hde3+btCOHwhwllGbhZ1k1nSRo5Qf+Y0/zR/8AJf3LoE9zdqnmimGf6SB2ZgkX7wsYdSeNWv5O3s4WC/8AqWfIr8JqbESU9Q2xIOVx1jc9p7wtmWDKqV8Kt7/KV36I2HCW2Rd8nf5L2NdUU743Fj2lrmmxByIK/mOMuIDQSTkABcnsAWwrIjitFT1kLLTusx7R2ljs+hrhvPMVBxvSCmwOPg4wybEXC5v+mMEc/OB0Ded5sLKMhWlN/TjG+d912prPe9R1UsPUY2ZVn0no+aBRaBVTxtSbETefbOYHYN3fZfWTRSkZlJXwNPbH+XLmFXjGJYpJsl087jujYHFoF+aNmQHcp8WqjGXC4o5c+nYb9HEKSjgyvLLOpd+Ev6zl6vCa1SfMuS2L+3m/j0YonGzcQpyegOj/AOS/ajV9OG7UL45Ra4sbE9l8j4rASapcaaLmjl7jGfoCqqKpr8Lmy4amlGey4ObcdbXZOHcUlgyslfCrftSu3otp8JbXF853+SNfUUz43Fj2lrhkQRYhW+H6G1k2Yj2Gnnedn6b/AKL+TripTBHM+nD8QALSLWY237g83NjvsMxnn04rGdYGJVztkyua1xsIobsHZZvGd3krXp2a11cmKo628u5IlK/CnmL6ccunSdK9A2MymqoWOtuy/wBxGXcvz0ALwTDUQyW6PyWk2K5tRatMXnG2yjnIOd3AMv8AOQv4r9BMWohwslNPGG/vaLgde0wmy2OS63fZfCvcilwltl99/p7GyxTRupps5WHY/m3jN8Ru71WKNotrZq6YhlUTUU5yIfnIB7Lz+rsde/Ut3VaKxVojqMPezgJbXHMzpIG8W3Fu8H6aVX6lmeLaErtElmfszpMHcIado5tbmvXoMc1pJAAuTkAN5K0OHaC1Uo2nBsTel5z+UZ+Nl8sZ0zocIvDRtbUVguHSOzYx3OLjn9ltusrnuI6R4jiUmy98spccomB2z3Rsy+iy0bPaLQr4LFjred7F7mlbuE6i3Gzrzfz3Omy6P4dDlPiETXZZAx/a5KQYNhMmUeIRl3MC6MZndvIWIoNTmMzAOFMWA+sfGw/KTtfRK7U5jMTS40xeB6t8bz8oNz3BbXJUruud+yPoQb4Q21u/G9PY29doBO1u1A5kzebZyNuq+R7iszLE5pLXAhwyIIsR2hZTC9IK/DZCI3yROB40Tgdk9To3ZfRdUwXHabHoSx4bDXxi+W5w6WneWdI3tWnXo17JzqnOhrWRratWwm8HcJXOShaF5/M/zOYypqwz6dNhfIbrkkqLV1YfDJ7j+wixBtz5HmKl4vhj2PdHICC17doC9wWH7EWzCr5aYthk37IZLs33naN8/otqmoNJrPeTdpq125pdDFfzZdlv15PwZNERTp5Ya3RnkPid+FbKp0Z5D4nfhWygLR1stp63gn7Kl4UFqG1jMIoHVbwDVTDZgaevMZdH7j1ADnUHRPBvKagBw/tM47+iw3DvP5WP1kaUnEKwiMkwRXjiAzBz4zwB/I/QBa0KXGayo/6rLL+Lz9CE4SYR+lD6EHlef5+9x8tCtFZ8ZrtgudYky1EpzIZfjG/8ich1nqXqTB8HgpIWQU7AyJgs1o+pJ53HeSVm9Vmhgwyha14/xM1pJjzhxHFZ2NGXaXLYLo29CPP0guC/1GVkTqmmibbhY4pHPPPsvcNhp7Nl5+Jdzr65kET5pTsxxtc956GtFyvL9KyXHsXL332ZZC9/sQM3N+UNb2lWOcacXOWZK8rdfkRvcCxbzRgMcr+VeHujYed8riWC3QG2cexc60O0VqcbrS0udYkyVExz2Wk5n3juA/AU3WjpB5XWCnhzgp/7MbW7i/IOIA35gNHuru+rTQ1uGULIyB5RJaSc8+2R+m/Q0ZeJ51pYPofTg68lzpu/YnlSMlWV7xVmRcaPaNUtBEIaWNrGgC5y23npe7e4qzRFvGMLmmv6kidhgkeBwrJoxE7n419sA9BAvbqC6JX4hFAwyTvZHGMy57g0DvK5TXSelFa2KLaGEUbtqSSxaZ5T+1vOMshzgEnnCujnDOd6vNVlRiruEcTFRtNnSkZuI3tjB/Uek7h9F6F0a0JocObs0sLWutnIRtSu7XnPuFh1K3pKVkTGxxtDI2ANa0Cwa0bgAvsjleUSPxFQS6f4Y2YU5q4OGLtnZ2rja3bJcOKDfrWgVpU5Lrg1WwSwSV1IwR1EQL5WNADZWD9TtkZB4Fzcb7HnsuNYRphV0kE1PA/ZjmttH9zTuJYf2kjInqC9c1gaY3h9tnYftX3bOyb/AEXlLQLQ1+KVrYG3ELSXyvH7Ygeb2juHWVc4RqRxZq9fkpe4u9Fnq41XT4q7hHkxUbTZ0luM8jeyO+89J3Dr3L0To9orSYfHwdJE2MWzda73dbnnMqfh9BFTxMhhaGRRtDWtG4Af/t6+6OV4SuCKkxLTfDqaTgp6qBku4tLhcH2rfp77K5ila9oc0hzXAEEEEEHcQRkQrSpmtOtAabFYS2RobOB/amA4zDzAn9zOkfleZi2pwquseJUU0liOY2+7XN8Q5ewVwD+ojBmx1UFS0W4aNzHdboiLE/C4D4VcrpJxlmZR5MqLbTCNlTBBXxfplawO7xdt+scZvcFiMU5GT3HfZajQafyjApYzmYHyW6hdso/1PWXxTkZPcd9lzVlj9ObpdmV3loPSMF2h1sGyv0Jr9XmGREXVHm5rdGeQ+J34VsqnRnkPid+FrtE8J8pqWtIuxvHf0bI5u82Heudtc1CU5PQer4OqxpYOpzlmUE/0SdIK7zXhVgbVVZxR0tYRme5h8Xqi1IaHitrfKJBeCl2X9TpTybe6xd8I6VS6y9IvLq9+wbxRf2Y7bjY8ZwHW6/cAvQWrTRQYdh8URFpnjhZunhHgXB90Wb3LfwfRdGhjS6Usr/i8keZ220ytNeVSWs1S/EUfEK+OnifNKbRxsc956GtFz3rcNU5Vr/0u4KFlBG7jzWkmtzRNPFafecL9jOtZbRuPzRg8ta7KqqgGQ33hpvsf7n9zVnaRsuPYuXyX2ZXl7/YgZ+0djdlo6yp2t7HhNVNpYuRpRsADdwhA2rdgDW9xWhav81WFlWbpS2LMvNmSHNi5+SJuo3RPyyuNTKLw0tn55h0zr7A7s3dwXo1ZbVpot5uw+KIi0zxws3Twjxex90Wb3LUqRk72YkfOqmLGOcGl5a1zg1ubnEAkNHWdy81aTaQaSwl0lU+tgje42/UyMXOTQRkOhemVW6SRwupKgTgGHgZS8G1tkMJ5+fo67ImlnKs8lwmqr544i+SaaR7WM23OcdpxsM3XsvV+iWjUWHUkdNFuYOM7nfIc3vPafoAFxj+nzRoS1MtY8XbTtDI7+tkBue0Mv8y78qzegoguL669Zj43HD6N+y63+Ikacxcck0jdl+o9duldK060nGHUMtTkXtGzGD+6V2TB2XzPU0rz1oDoBUY3USSSPLYWu2ppiLuc9xvst6XnM9ASK0sNmKuvSmrzWnRT0UTaqojiqomNZIJXBm1s5B7XOydcAE23G6mYfqXwaFtjAZTzuke8k9zSB9F+YlqWweZpa2AxOtk+N7wR12cS094VW0yiTRmNaGuOm4CSkw9/CyygsfM39DGH9Qa79ziLi4yF960mprRQUWHMe5tp6m0zyd4aR/bb3Nz7XFcak1cSQ41Fhsh22vkjcH2ttwG7i63MdlrgR0gr1A1oAAGQGQHQBuVHkVyKrKfq51rl0/dh1OIKd1quoBsRvjiGTnj2ich3nmXRHvABJNgAST0AbyvKWkeJS41irizPhpRFEP4xA7Lf8vGPaVbekm3mRXYUtRg04p21bx/akkcxrieM9wBLjbeRvz6V6E1D1ckmFAPJIjmlYy/8OK6w6gXOXLdblRHE+moIco6WIXHtPtv67AH4iu06qMHNLhNMwizntMzum8p2hf4S0dyw2etKtRVSSuvzbL8n6KyioyuRrVxv+o944GjHPwk57tli7KuA/wBReI7VXTwA8nC55HQZH/8A0wLPHOWvMfmqz/umu953/wAQWexTkZPcd9lqtDYuAwB7zvnfIRzGxeI/9jllcU5GT3HfZc7TeNaakl27t1yO/wABwawdUf4f/kwyIi6c4A1ujPIfE78LdPrPN2ETVG6ao/txdOd2gjsG27uCxWh1OZGNYN7pNkd5AVvroxICWCijyjgjDiBu2nZDwaB8xXO16f1rWqOi+97F7u47O32v6WCqNNZ5RX6/76EHU1ot5diLHPF4accM/oLgf7bT2uz7GlenVzjUTo95NhoncLSVTjJ18G27Yx/qd8S6Op2TvZxiC47/AFA6X7ETMPiPGktLNbmjBOww+87P4B0rsS5djeo1lbUy1NRWSmSV5dZsbAGjc1uZOQaAO5I3X5SrMLq3xmiw+hqKh0sfljg7ZjJ49m/oaBz7T8zbmAVTqpwE4jirHS8ZkbnVMpOe0Wm4v03kLfqvrrC1SVGFME7ZBNTFwaXhpa5hO7bbnkekHeuj/wBPmAiKikqnDj1Emy0/+nFcfV5d4BYadnjSnOqne5fq7Mirk5JR1HVUJtmdy/VT6W4VPV0ctPTyNiklbsbbgSGsJG3YDnLbjvWQofOu04w2AbUtXTgdUjHHua25XGtaWuNtbGaShDhA4jhZXDZMgH7Wt3hl998zbcOe5i/pvZbj1rtr2YRb6uWK1gapKjCmCcSNmpi4NLwC1zCd223PI9IO9ZElrLW2de1H4aIcIjdbjTPllPzbDfowLfLL6ryPNFHs7uBHjtOv9VqFY85cjhf9ReOEy09IDxWMM7x0ueS1ngGu+ZaXUNjdKcOFO17G1DJJS9hIDnbRu14B3jZs3L+K5/r8oZGYpwjgdiSGIsPMdkFrhfpBH1CpNWehMmJ1jG7J8mjc187+YNBvsA/ydut2nmWS7mlt+U9VIgFshuUbE8RjpoZJ5TaOJjnuPU0X8Tu71iLjEsjbPpMXCx8koA09Ukjz/sefFb9cW1I406sxPEKiT9czWv7BwmTe4bI7l2lVYRlNamLmlwqpeDZzmCJvbKQw/wCUuXE9UFHGyWetmyjpYib+04H67IcPiXVde1K9+EuLLkMmhe+38OM3wu5q8+0+kMrKOSjYAGSyNke7PadsgAM924usFpoyrUXTjpyPZfl/RdCSjK9lrglFJjOLNDr/AN+bbk9mIHad4MFh3L1dHGGgBosAAABuAGQC5hqQ0CdRQOq6hpbUVDQGNO9kO/McznGx7AOtdQWdpRSjHMi1ZcrBXkzT3GjiOJzSx3cHyCOIdLG2Yy3ba/evQGtnSsUGHSFrgJ5wYYhz3cLPcPdbfvIXEdUej3lNcJXD+1TWkJ5tv/wx48b4Fjq1lQpSqy0Iqo40lFG70thbS0lLRNP6Ggu+FuzfvcXlYbFORk9x32V/pRiflFS94/SDsN91uV+83PeqDFORk9x32XP2OLio42du97W7z1ShZ+L4PcHnxW35r4jDIiLqjyk6XqhpeElZ0MdI/wAALfUhZXTCZ1Vik9v1OqDE34XcG37BbDUzOGygH9wlaO2zXf7SsbjzXUmKSlwziqjIB0t4Tbb4tt4qFs339S/Pi5N+UmcJuX0aCebEX9PWOG0LYIY4WCzYmMjHYxob+FIUXCsVhqoWTwOD4pAHNIN9/MegjcQpSkyHCITbPmWR0o1p4bQNO3M2WYbooiHuJ6yOK3vPcgIGu3FI4cJlY+xfM6OONp53B4eSOxrSfBaTQvChS4fSwj9kMd/ec3af/mJXmPTjTqoxafhZrNjbcRRAnZY07+1xyueey9M6FaRw19HFNC4HiMa9t82PDQHNcObPxFirmrkUWcvERCbZ8ytLgufa8sXjhwp8biNud8bGDn4rg9x7AB/mCsdKtauG0DSHStlmF7RREOdfoc4cVvee5ed9L9LqrFqnhZb/AMIom3IY0nJrRvJJ3neT3K6K0lrZ2/UNjrZ8N4C/9ymkc0jn2HkvYey5cPhXSV5M0F0xmwisEoBLM454jkXMvmM9zgcx1jtXpzRrSukxGIS0sjXiw2mZCRh6Hs3g/TrSSyhE3EsJgqW7FRFHKy99l7WuAPSL7iv6ocOhgYI4I2Rxjc1jQ1vgFIXzqalkTS+RzWMGZc4hrQOsnJW3lT6LhevTWCJD5upnXYxwNQ4HIvG6IdTTmeuw5ipusfXgwNdTYW67jdr6ncGjcRFfefa5ubpXNNB9C5sTn5xA0gzSfXZB53n6byqTnCjB1KjuSCTk8VFxqRxxtNijGvNmVDHwXO7aNnM8XNDfiXppeS9NtGJMMrC1u0IieEgfnfZvcC/8mnI9gPOu76sNZ0WJxNimc1lcwAOabDhQByjOm/O3eD1JGpGrBVIZUxc4vFZup4GyNLHtDmOBa5rgC0g7wQd4Wdw7VrhNPLw0VJEJAbgnacGnpa1xIB7lpUV17QC+dRUMjY58jg1jQXOcSAGtGZJPMFFxnHaajjMtVKyKMc7jmT0NG9x6gvPes3W3JiV6emDo6IHO+T5iDkX23N5w3x6iV4buKjWVpo7Fq3aj2uAZ/bgZY3Lb5ut/Jxz7Nkcy6FQ0IwfCxCbeV1Fy+1rguGfc1tm9pVHqz0HEDfOVcNljBtQscM+qQj/SOk36F+Y9jLquYyOyG5jf4tG4dvOe1QNurq01FRh0Iu+T1vQvLSdNgDBrr1fqzXNXy75o2lcouKcjJ7jvspSi4pyMnuO+yuh0ltO/tXUT8L9DDIiLojxk2ehlW6JjZGfqZIXDtFlsdM9D24xG2soi3ykNDZIiQNq24XOQcNwJyItmLLEaM8h8Tvwr6hxCWB4fE4tcOcc46CNxHauctKnGu6tJ3ST8mtT/AAeiRwXC34OorNJRVzMlT4jieFPLWPqKZ1823c1pPTY8V3arA628atbyyTwjv42XQYtYUhbszwxSjw+huPov69MaP/oYvCL/AILKsJ1l0qN7/DX9OdnwbtkXclf5r3OVVOO4nXnZfLVT3/aHSOHyty+ivcC1QYhUEGYCnj5y+xfbqjGfzWW5frEe0bMEEUY5t5sObJtgqPEdJKqoykkds/xbxW+A396xzt9qnkhFQ/L5z9jas/BevJ/5Wkvmr3P3G9T8Lqe+HS8LUREiQOeyz+oWyY4cwO/pXPGvrsOlNjPTS7jYvjJt2W2h4rb0OIywO24nuY7qO/qI3Edq08GsN5bs1EMcg3HmuOsEEK2lbLVQyS/yLc/a4yWzgxUTvoO9bn88zm7daeMgW8tmt2tv42uq6s0kxGsOzJPUzX/ZtvcPlGX0XWPTCj/6GLwi/wCC/r/tADBaCmjZ38/YwN6lmeFKuij+0aEeDltbyr9r3OdYFqtxGqIJj4GM248vFy6mfqPh3roOF4JhuCDav5RW2PGNrtPQBmIx15uVbiGmFZNcGQtaeZnF+ozPiqW61K1S0WnJVldHVHTtZOWLgzGm8au7/wAL3+bTSaRaH0uNNNRSObFWgcdjsg+38gOfoeO/q5hW4RX4bLd7ZoJG7pGlwHwyNyI7CtfBUPjcHMcWuG4gkEd4WmotYU7RszMZK3nJ4rj22yPgr6NotFlWLHnx1PI1seraYLfwZbk52d+Wk55FrUxlosK2a3Xsk+JF1V12MV+IOAlknqHczSXv8GjIeC616RYY7jSUEW1/7cLvqQF/btYAjFqamjj8LeDAOpbDwpU/1o5fy1cRMeDtsk7mvT3MdovqeqZiJK3/AA8AzINuFcOzcztd4LW4npFDTQijw4BkTQQXi9+vZO8k87/BUuK6RVFTyrzs/wABk3wG/vVatKp9W0SUq7zZorMvdnT4N4P07M8erlerR/35nNdBPTYtTeR1ptMOSl/dtbgQT+7mI/cFzPSTQeuw2Tac1xjBuyeO+zluJIzY7qP1V8CtJhWnVRCNiS00drWd+q3vc/fdXUalayt/RyxeeL/j0ehr4U4PKtJ1LPker2MVhmt7GIAGtqXPaNwkayT/ADOF/qpFVrrxqQWE7WdbI42nxstpJW4JMbzUTQ47yI2jv4hF/BfsdXgcJvFRtcRaxMbT/rJsetbnKq7mV/ldvOa5Ctt92IzlkVJiWKy3AnqZD+9xLgO17uK0d4XRtG9WlNhwFTiT2PkGbIxnGD2HOR30HWp9VrCk2diniZE3m5yOwCzR4LMVldJM7blc57jzk38OgdQWtWtNptKxehH8ZZPz0EzYuDM8ZSru5b37fMxaaSaUPq3WHFhb+ll95/k7pP2VIiK2EI044sVkO2o0YUYKEFckFFxTkZPcd9lKUXFORk9x32WaHSW0stXUT8L9DDIiLojxk1ujPIfE78K2VTozyHxO/CtlAWjrZbT1vBP2VLwoIiLCSYREQBERAEREAREQBERAEREAREQBERAEREAREQBERAFFxTkZPcd9lKUXFORk9x32V8Oktpr2rqJ+F+hhkRF0R4ya3RnkPid+FbKp0Z5D4nfhWygLR1stp63gn7Kl4UERFhJMIiIAiIgCIiAIiIAiIgCIiAIiIAiIgCIiAIiIAiIgCi4pyMnuO+ylKLinIye477K+HSW017V1E/C/QwyIi6I8ZNbozyHxO/CtlU6M8h8TvwrZQFo62W09bwT9lS8KCIiwkmEREAREQBERAEREAREQBERAEREAREQBERAEREAREQBRcU5GT3HfZSlFxTkZPcd9lfDpLaa9q6ifhfoYZERdEeMmt0Z5D4nfhWyotHq2NkNnva07TsiQDzKz86QesZ8wUFXhJ1JZNJ6rgq00Y2OknOKeKtKJSKL50g9Yz5gnnSD1jPmCxYktTJH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FF86QesZ8wTzpB6xnzBMSWpjjVDtx3olIovnSD1jPmCedIPWM+YJiS1McaoduO9EpRcU5GT3HfZPOkHrGfMFGxHEYTE8CRhJY4ABwzNldCEsZZHnNe02qi6M0px6L0rUY9ERdAeQBERAgiIhUIiIAiIgCIiAIiIAiIgCIiAIiIAiIgCIiAIiIAiIgCIiFD8REVS0/9k="/>
          <p:cNvSpPr>
            <a:spLocks noChangeAspect="1" noChangeArrowheads="1"/>
          </p:cNvSpPr>
          <p:nvPr/>
        </p:nvSpPr>
        <p:spPr bwMode="auto">
          <a:xfrm>
            <a:off x="63500" y="-1038225"/>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2535" name="Picture 7" descr="C:\Users\AMMINISTRATORE\Desktop\untitled.png"/>
          <p:cNvPicPr>
            <a:picLocks noChangeAspect="1" noChangeArrowheads="1"/>
          </p:cNvPicPr>
          <p:nvPr/>
        </p:nvPicPr>
        <p:blipFill>
          <a:blip r:embed="rId4" cstate="print"/>
          <a:srcRect/>
          <a:stretch>
            <a:fillRect/>
          </a:stretch>
        </p:blipFill>
        <p:spPr bwMode="auto">
          <a:xfrm>
            <a:off x="6072198" y="5143512"/>
            <a:ext cx="1428760" cy="1428760"/>
          </a:xfrm>
          <a:prstGeom prst="rect">
            <a:avLst/>
          </a:prstGeom>
          <a:noFill/>
        </p:spPr>
      </p:pic>
      <p:sp>
        <p:nvSpPr>
          <p:cNvPr id="6" name="Rettangolo 5"/>
          <p:cNvSpPr/>
          <p:nvPr/>
        </p:nvSpPr>
        <p:spPr>
          <a:xfrm>
            <a:off x="179512" y="476672"/>
            <a:ext cx="8784976" cy="4708981"/>
          </a:xfrm>
          <a:prstGeom prst="rect">
            <a:avLst/>
          </a:prstGeom>
        </p:spPr>
        <p:txBody>
          <a:bodyPr wrap="square">
            <a:spAutoFit/>
          </a:bodyPr>
          <a:lstStyle/>
          <a:p>
            <a:pPr algn="just"/>
            <a:r>
              <a:rPr lang="en-US" sz="2000" b="1" dirty="0" smtClean="0"/>
              <a:t>The LEGO World all around the world</a:t>
            </a:r>
          </a:p>
          <a:p>
            <a:pPr algn="just"/>
            <a:endParaRPr lang="en-US" sz="2000" dirty="0" smtClean="0"/>
          </a:p>
          <a:p>
            <a:pPr algn="just"/>
            <a:r>
              <a:rPr lang="en-US" sz="2000" dirty="0" smtClean="0"/>
              <a:t>Manufacturing of Lego bricks occurs at a number of locations around the world. Molding is done in </a:t>
            </a:r>
            <a:r>
              <a:rPr lang="en-US" sz="2000" dirty="0" err="1" smtClean="0"/>
              <a:t>Billund</a:t>
            </a:r>
            <a:r>
              <a:rPr lang="en-US" sz="2000" dirty="0" smtClean="0"/>
              <a:t>, Denmark; </a:t>
            </a:r>
            <a:r>
              <a:rPr lang="en-US" sz="2000" dirty="0" err="1" smtClean="0"/>
              <a:t>Nyíregyháza</a:t>
            </a:r>
            <a:r>
              <a:rPr lang="en-US" sz="2000" dirty="0" smtClean="0"/>
              <a:t>, Hungary; and Monterrey, Mexico. Brick decorations and packaging is done at plants in Denmark, Hungary, Mexico and </a:t>
            </a:r>
            <a:r>
              <a:rPr lang="en-US" sz="2000" dirty="0" err="1" smtClean="0"/>
              <a:t>Kladno</a:t>
            </a:r>
            <a:r>
              <a:rPr lang="en-US" sz="2000" dirty="0" smtClean="0"/>
              <a:t> in the Czech Republic. The Lego Group estimates that in the course of five decades it has produced some 400 billion Lego blocks.</a:t>
            </a:r>
          </a:p>
          <a:p>
            <a:pPr algn="just"/>
            <a:r>
              <a:rPr lang="en-US" sz="2000" dirty="0" smtClean="0"/>
              <a:t>Annual production of Lego bricks averages approximately 36 billion per year, or about 1140 elements per second. If all the Lego bricks ever produced were to be divided equally among a world population of six billion, each person would have 62 Lego bricks.</a:t>
            </a:r>
          </a:p>
          <a:p>
            <a:pPr algn="just"/>
            <a:endParaRPr lang="en-US" sz="2000" dirty="0" smtClean="0"/>
          </a:p>
          <a:p>
            <a:pPr algn="just"/>
            <a:r>
              <a:rPr lang="en-US" sz="2000" dirty="0" smtClean="0"/>
              <a:t>According to an article in </a:t>
            </a:r>
            <a:r>
              <a:rPr lang="en-US" sz="2000" dirty="0" err="1" smtClean="0"/>
              <a:t>BusinessWeek</a:t>
            </a:r>
            <a:r>
              <a:rPr lang="en-US" sz="2000" dirty="0" smtClean="0"/>
              <a:t> in 2006, Lego could be considered the world's No. 1 tire manufacturer; the factory produces about 306 million tiny rubber tires a year.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a:stretch>
            <a:fillRect/>
          </a:stretch>
        </p:blipFill>
        <p:spPr bwMode="auto">
          <a:xfrm>
            <a:off x="-32" y="0"/>
            <a:ext cx="6848590" cy="6858000"/>
          </a:xfrm>
          <a:prstGeom prst="rect">
            <a:avLst/>
          </a:prstGeom>
          <a:noFill/>
          <a:ln w="9525">
            <a:noFill/>
            <a:miter lim="800000"/>
            <a:headEnd/>
            <a:tailEnd/>
          </a:ln>
          <a:effectLst/>
        </p:spPr>
      </p:pic>
      <p:pic>
        <p:nvPicPr>
          <p:cNvPr id="39939" name="Picture 3"/>
          <p:cNvPicPr>
            <a:picLocks noChangeAspect="1" noChangeArrowheads="1"/>
          </p:cNvPicPr>
          <p:nvPr/>
        </p:nvPicPr>
        <p:blipFill>
          <a:blip r:embed="rId4" cstate="print"/>
          <a:srcRect r="39926"/>
          <a:stretch>
            <a:fillRect/>
          </a:stretch>
        </p:blipFill>
        <p:spPr bwMode="auto">
          <a:xfrm>
            <a:off x="6929454" y="0"/>
            <a:ext cx="2428892" cy="6858000"/>
          </a:xfrm>
          <a:prstGeom prst="rect">
            <a:avLst/>
          </a:prstGeom>
          <a:solidFill>
            <a:schemeClr val="bg1"/>
          </a:solid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a:stretch>
            <a:fillRect/>
          </a:stretch>
        </p:blipFill>
        <p:spPr bwMode="auto">
          <a:xfrm>
            <a:off x="0" y="836712"/>
            <a:ext cx="9187353" cy="5301208"/>
          </a:xfrm>
          <a:prstGeom prst="rect">
            <a:avLst/>
          </a:prstGeom>
          <a:noFill/>
          <a:ln w="9525">
            <a:noFill/>
            <a:miter lim="800000"/>
            <a:headEnd/>
            <a:tailEnd/>
          </a:ln>
          <a:effectLst/>
        </p:spPr>
      </p:pic>
      <p:pic>
        <p:nvPicPr>
          <p:cNvPr id="5" name="Picture 8"/>
          <p:cNvPicPr>
            <a:picLocks noChangeAspect="1" noChangeArrowheads="1"/>
          </p:cNvPicPr>
          <p:nvPr/>
        </p:nvPicPr>
        <p:blipFill>
          <a:blip r:embed="rId4" cstate="print"/>
          <a:srcRect/>
          <a:stretch>
            <a:fillRect/>
          </a:stretch>
        </p:blipFill>
        <p:spPr bwMode="auto">
          <a:xfrm>
            <a:off x="1403648" y="476672"/>
            <a:ext cx="6696744" cy="581044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0962"/>
                                        </p:tgtEl>
                                      </p:cBhvr>
                                    </p:animEffect>
                                    <p:set>
                                      <p:cBhvr>
                                        <p:cTn id="7" dur="1" fill="hold">
                                          <p:stCondLst>
                                            <p:cond delay="1999"/>
                                          </p:stCondLst>
                                        </p:cTn>
                                        <p:tgtEl>
                                          <p:spTgt spid="4096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AMMINISTRATORE\Desktop\legoland-in-denmark.jpg"/>
          <p:cNvPicPr>
            <a:picLocks noChangeAspect="1" noChangeArrowheads="1"/>
          </p:cNvPicPr>
          <p:nvPr/>
        </p:nvPicPr>
        <p:blipFill>
          <a:blip r:embed="rId3" cstate="print"/>
          <a:srcRect/>
          <a:stretch>
            <a:fillRect/>
          </a:stretch>
        </p:blipFill>
        <p:spPr bwMode="auto">
          <a:xfrm>
            <a:off x="4929190" y="142852"/>
            <a:ext cx="4071966" cy="3357586"/>
          </a:xfrm>
          <a:prstGeom prst="rect">
            <a:avLst/>
          </a:prstGeom>
          <a:noFill/>
        </p:spPr>
      </p:pic>
      <p:pic>
        <p:nvPicPr>
          <p:cNvPr id="45059" name="Picture 3" descr="C:\Users\AMMINISTRATORE\Desktop\3704102589_9af9122848.jpg"/>
          <p:cNvPicPr>
            <a:picLocks noChangeAspect="1" noChangeArrowheads="1"/>
          </p:cNvPicPr>
          <p:nvPr/>
        </p:nvPicPr>
        <p:blipFill>
          <a:blip r:embed="rId4" cstate="print"/>
          <a:srcRect/>
          <a:stretch>
            <a:fillRect/>
          </a:stretch>
        </p:blipFill>
        <p:spPr bwMode="auto">
          <a:xfrm>
            <a:off x="179512" y="142852"/>
            <a:ext cx="4606802" cy="3358156"/>
          </a:xfrm>
          <a:prstGeom prst="rect">
            <a:avLst/>
          </a:prstGeom>
          <a:noFill/>
        </p:spPr>
      </p:pic>
      <p:pic>
        <p:nvPicPr>
          <p:cNvPr id="45060" name="Picture 4" descr="C:\Users\AMMINISTRATORE\Desktop\Legoland-014.jpg"/>
          <p:cNvPicPr>
            <a:picLocks noChangeAspect="1" noChangeArrowheads="1"/>
          </p:cNvPicPr>
          <p:nvPr/>
        </p:nvPicPr>
        <p:blipFill>
          <a:blip r:embed="rId5" cstate="print"/>
          <a:srcRect/>
          <a:stretch>
            <a:fillRect/>
          </a:stretch>
        </p:blipFill>
        <p:spPr bwMode="auto">
          <a:xfrm>
            <a:off x="4929190" y="3643314"/>
            <a:ext cx="4071966" cy="3071810"/>
          </a:xfrm>
          <a:prstGeom prst="rect">
            <a:avLst/>
          </a:prstGeom>
          <a:noFill/>
        </p:spPr>
      </p:pic>
      <p:pic>
        <p:nvPicPr>
          <p:cNvPr id="45062" name="Picture 6" descr="C:\Users\AMMINISTRATORE\Desktop\legoland31.jpg"/>
          <p:cNvPicPr>
            <a:picLocks noChangeAspect="1" noChangeArrowheads="1"/>
          </p:cNvPicPr>
          <p:nvPr/>
        </p:nvPicPr>
        <p:blipFill>
          <a:blip r:embed="rId6" cstate="print"/>
          <a:srcRect l="3797" t="3409" r="3165" b="5681"/>
          <a:stretch>
            <a:fillRect/>
          </a:stretch>
        </p:blipFill>
        <p:spPr bwMode="auto">
          <a:xfrm>
            <a:off x="179512" y="3645024"/>
            <a:ext cx="4606802" cy="3032470"/>
          </a:xfrm>
          <a:prstGeom prst="rect">
            <a:avLst/>
          </a:prstGeom>
          <a:noFill/>
        </p:spPr>
      </p:pic>
      <p:sp>
        <p:nvSpPr>
          <p:cNvPr id="7" name="Rettangolo 6"/>
          <p:cNvSpPr/>
          <p:nvPr/>
        </p:nvSpPr>
        <p:spPr>
          <a:xfrm>
            <a:off x="611560" y="1268760"/>
            <a:ext cx="7992888" cy="440120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2800" dirty="0" smtClean="0"/>
              <a:t>The LEGO Group built four amusement parks around the world, known as "LEGOLAND". Each park features large-scale LEGO models of famous landmarks and miniature LEGO models of famous cities, along with LEGO themed rides. </a:t>
            </a:r>
          </a:p>
          <a:p>
            <a:pPr algn="just"/>
            <a:r>
              <a:rPr lang="en-US" sz="2800" dirty="0" smtClean="0"/>
              <a:t>The first LEGOLAND park was built in LEGO's home town of </a:t>
            </a:r>
            <a:r>
              <a:rPr lang="en-US" sz="2800" dirty="0" err="1" smtClean="0"/>
              <a:t>Billund</a:t>
            </a:r>
            <a:r>
              <a:rPr lang="en-US" sz="2800" dirty="0" smtClean="0"/>
              <a:t> in Denmark. </a:t>
            </a:r>
          </a:p>
          <a:p>
            <a:pPr algn="just"/>
            <a:r>
              <a:rPr lang="en-US" sz="2800" dirty="0" smtClean="0"/>
              <a:t>This was followed by LEGOLAND Windsor in England, LEGOLAND California in Carlsbad, California, and LEGOLAND Deutschland in </a:t>
            </a:r>
            <a:r>
              <a:rPr lang="en-US" sz="2800" dirty="0" err="1" smtClean="0"/>
              <a:t>Günzburg</a:t>
            </a:r>
            <a:r>
              <a:rPr lang="en-US" sz="2800" dirty="0" smtClean="0"/>
              <a:t>, Germany.</a:t>
            </a:r>
            <a:endParaRPr lang="it-IT"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5059"/>
                                        </p:tgtEl>
                                        <p:attrNameLst>
                                          <p:attrName>style.visibility</p:attrName>
                                        </p:attrNameLst>
                                      </p:cBhvr>
                                      <p:to>
                                        <p:strVal val="visible"/>
                                      </p:to>
                                    </p:set>
                                    <p:animEffect transition="in" filter="fade">
                                      <p:cBhvr>
                                        <p:cTn id="10" dur="2000"/>
                                        <p:tgtEl>
                                          <p:spTgt spid="45059"/>
                                        </p:tgtEl>
                                      </p:cBhvr>
                                    </p:animEffect>
                                  </p:childTnLst>
                                </p:cTn>
                              </p:par>
                              <p:par>
                                <p:cTn id="11" presetID="10" presetClass="entr" presetSubtype="0" fill="hold" nodeType="withEffect">
                                  <p:stCondLst>
                                    <p:cond delay="0"/>
                                  </p:stCondLst>
                                  <p:childTnLst>
                                    <p:set>
                                      <p:cBhvr>
                                        <p:cTn id="12" dur="1" fill="hold">
                                          <p:stCondLst>
                                            <p:cond delay="0"/>
                                          </p:stCondLst>
                                        </p:cTn>
                                        <p:tgtEl>
                                          <p:spTgt spid="45058"/>
                                        </p:tgtEl>
                                        <p:attrNameLst>
                                          <p:attrName>style.visibility</p:attrName>
                                        </p:attrNameLst>
                                      </p:cBhvr>
                                      <p:to>
                                        <p:strVal val="visible"/>
                                      </p:to>
                                    </p:set>
                                    <p:animEffect transition="in" filter="fade">
                                      <p:cBhvr>
                                        <p:cTn id="13" dur="2000"/>
                                        <p:tgtEl>
                                          <p:spTgt spid="45058"/>
                                        </p:tgtEl>
                                      </p:cBhvr>
                                    </p:animEffect>
                                  </p:childTnLst>
                                </p:cTn>
                              </p:par>
                              <p:par>
                                <p:cTn id="14" presetID="10" presetClass="entr" presetSubtype="0" fill="hold" nodeType="withEffect">
                                  <p:stCondLst>
                                    <p:cond delay="0"/>
                                  </p:stCondLst>
                                  <p:childTnLst>
                                    <p:set>
                                      <p:cBhvr>
                                        <p:cTn id="15" dur="1" fill="hold">
                                          <p:stCondLst>
                                            <p:cond delay="0"/>
                                          </p:stCondLst>
                                        </p:cTn>
                                        <p:tgtEl>
                                          <p:spTgt spid="45062"/>
                                        </p:tgtEl>
                                        <p:attrNameLst>
                                          <p:attrName>style.visibility</p:attrName>
                                        </p:attrNameLst>
                                      </p:cBhvr>
                                      <p:to>
                                        <p:strVal val="visible"/>
                                      </p:to>
                                    </p:set>
                                    <p:animEffect transition="in" filter="fade">
                                      <p:cBhvr>
                                        <p:cTn id="16" dur="2000"/>
                                        <p:tgtEl>
                                          <p:spTgt spid="45062"/>
                                        </p:tgtEl>
                                      </p:cBhvr>
                                    </p:animEffect>
                                  </p:childTnLst>
                                </p:cTn>
                              </p:par>
                              <p:par>
                                <p:cTn id="17" presetID="10" presetClass="entr" presetSubtype="0" fill="hold" nodeType="withEffect">
                                  <p:stCondLst>
                                    <p:cond delay="0"/>
                                  </p:stCondLst>
                                  <p:childTnLst>
                                    <p:set>
                                      <p:cBhvr>
                                        <p:cTn id="18" dur="1" fill="hold">
                                          <p:stCondLst>
                                            <p:cond delay="0"/>
                                          </p:stCondLst>
                                        </p:cTn>
                                        <p:tgtEl>
                                          <p:spTgt spid="45060"/>
                                        </p:tgtEl>
                                        <p:attrNameLst>
                                          <p:attrName>style.visibility</p:attrName>
                                        </p:attrNameLst>
                                      </p:cBhvr>
                                      <p:to>
                                        <p:strVal val="visible"/>
                                      </p:to>
                                    </p:set>
                                    <p:animEffect transition="in" filter="fade">
                                      <p:cBhvr>
                                        <p:cTn id="19" dur="2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cstate="print"/>
          <a:srcRect/>
          <a:stretch>
            <a:fillRect/>
          </a:stretch>
        </p:blipFill>
        <p:spPr bwMode="auto">
          <a:xfrm>
            <a:off x="723900" y="614363"/>
            <a:ext cx="7696200" cy="5629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endParaRPr lang="it-IT"/>
          </a:p>
        </p:txBody>
      </p:sp>
      <p:pic>
        <p:nvPicPr>
          <p:cNvPr id="44034" name="Picture 2"/>
          <p:cNvPicPr>
            <a:picLocks noChangeAspect="1" noChangeArrowheads="1"/>
          </p:cNvPicPr>
          <p:nvPr/>
        </p:nvPicPr>
        <p:blipFill>
          <a:blip r:embed="rId3" cstate="print"/>
          <a:srcRect l="3547"/>
          <a:stretch>
            <a:fillRect/>
          </a:stretch>
        </p:blipFill>
        <p:spPr bwMode="auto">
          <a:xfrm>
            <a:off x="1" y="428605"/>
            <a:ext cx="9143999" cy="57760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3" cstate="print"/>
          <a:srcRect/>
          <a:stretch>
            <a:fillRect/>
          </a:stretch>
        </p:blipFill>
        <p:spPr bwMode="auto">
          <a:xfrm>
            <a:off x="0" y="357166"/>
            <a:ext cx="9144000" cy="2697655"/>
          </a:xfrm>
          <a:prstGeom prst="rect">
            <a:avLst/>
          </a:prstGeom>
          <a:noFill/>
          <a:ln w="9525">
            <a:noFill/>
            <a:miter lim="800000"/>
            <a:headEnd/>
            <a:tailEnd/>
          </a:ln>
          <a:effectLst/>
        </p:spPr>
      </p:pic>
      <p:pic>
        <p:nvPicPr>
          <p:cNvPr id="43011" name="Picture 3"/>
          <p:cNvPicPr>
            <a:picLocks noChangeAspect="1" noChangeArrowheads="1"/>
          </p:cNvPicPr>
          <p:nvPr/>
        </p:nvPicPr>
        <p:blipFill>
          <a:blip r:embed="rId4" cstate="print"/>
          <a:srcRect/>
          <a:stretch>
            <a:fillRect/>
          </a:stretch>
        </p:blipFill>
        <p:spPr bwMode="auto">
          <a:xfrm>
            <a:off x="67320" y="3500438"/>
            <a:ext cx="9076680" cy="27921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print">
            <a:duotone>
              <a:schemeClr val="accent2">
                <a:shade val="45000"/>
                <a:satMod val="135000"/>
              </a:schemeClr>
              <a:prstClr val="white"/>
            </a:duotone>
          </a:blip>
          <a:srcRect l="2432"/>
          <a:stretch>
            <a:fillRect/>
          </a:stretch>
        </p:blipFill>
        <p:spPr bwMode="auto">
          <a:xfrm>
            <a:off x="285720" y="214290"/>
            <a:ext cx="8643998" cy="6319848"/>
          </a:xfrm>
          <a:prstGeom prst="rect">
            <a:avLst/>
          </a:prstGeom>
          <a:noFill/>
          <a:ln w="9525">
            <a:noFill/>
            <a:miter lim="800000"/>
            <a:headEnd/>
            <a:tailEnd/>
          </a:ln>
          <a:effectLst/>
        </p:spPr>
      </p:pic>
      <p:pic>
        <p:nvPicPr>
          <p:cNvPr id="23555" name="Picture 3" descr="C:\Users\AMMINISTRATORE\Desktop\5340236256845557.jpg"/>
          <p:cNvPicPr>
            <a:picLocks noChangeAspect="1" noChangeArrowheads="1"/>
          </p:cNvPicPr>
          <p:nvPr/>
        </p:nvPicPr>
        <p:blipFill>
          <a:blip r:embed="rId4" cstate="print"/>
          <a:srcRect/>
          <a:stretch>
            <a:fillRect/>
          </a:stretch>
        </p:blipFill>
        <p:spPr bwMode="auto">
          <a:xfrm>
            <a:off x="571472" y="500042"/>
            <a:ext cx="7953460" cy="5951058"/>
          </a:xfrm>
          <a:prstGeom prst="rect">
            <a:avLst/>
          </a:prstGeom>
          <a:noFill/>
        </p:spPr>
      </p:pic>
      <p:pic>
        <p:nvPicPr>
          <p:cNvPr id="23556" name="Picture 4" descr="C:\Users\AMMINISTRATORE\Desktop\bcsplash.gif"/>
          <p:cNvPicPr>
            <a:picLocks noChangeAspect="1" noChangeArrowheads="1"/>
          </p:cNvPicPr>
          <p:nvPr/>
        </p:nvPicPr>
        <p:blipFill>
          <a:blip r:embed="rId5" cstate="print"/>
          <a:srcRect t="5696"/>
          <a:stretch>
            <a:fillRect/>
          </a:stretch>
        </p:blipFill>
        <p:spPr bwMode="auto">
          <a:xfrm>
            <a:off x="214282" y="3571876"/>
            <a:ext cx="4357686" cy="3005239"/>
          </a:xfrm>
          <a:prstGeom prst="rect">
            <a:avLst/>
          </a:prstGeom>
          <a:noFill/>
        </p:spPr>
      </p:pic>
      <p:pic>
        <p:nvPicPr>
          <p:cNvPr id="23557" name="Picture 5" descr="C:\Users\AMMINISTRATORE\Desktop\2300148879_ea05f38653_o.png"/>
          <p:cNvPicPr>
            <a:picLocks noChangeAspect="1" noChangeArrowheads="1"/>
          </p:cNvPicPr>
          <p:nvPr/>
        </p:nvPicPr>
        <p:blipFill>
          <a:blip r:embed="rId6" cstate="print"/>
          <a:srcRect/>
          <a:stretch>
            <a:fillRect/>
          </a:stretch>
        </p:blipFill>
        <p:spPr bwMode="auto">
          <a:xfrm>
            <a:off x="4644008" y="3571876"/>
            <a:ext cx="4286250"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20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3555"/>
                                        </p:tgtEl>
                                      </p:cBhvr>
                                    </p:animEffect>
                                    <p:set>
                                      <p:cBhvr>
                                        <p:cTn id="12" dur="1" fill="hold">
                                          <p:stCondLst>
                                            <p:cond delay="1999"/>
                                          </p:stCondLst>
                                        </p:cTn>
                                        <p:tgtEl>
                                          <p:spTgt spid="2355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fade">
                                      <p:cBhvr>
                                        <p:cTn id="17" dur="2000"/>
                                        <p:tgtEl>
                                          <p:spTgt spid="235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23556"/>
                                        </p:tgtEl>
                                      </p:cBhvr>
                                    </p:animEffect>
                                    <p:set>
                                      <p:cBhvr>
                                        <p:cTn id="22" dur="1" fill="hold">
                                          <p:stCondLst>
                                            <p:cond delay="1999"/>
                                          </p:stCondLst>
                                        </p:cTn>
                                        <p:tgtEl>
                                          <p:spTgt spid="2355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557"/>
                                        </p:tgtEl>
                                        <p:attrNameLst>
                                          <p:attrName>style.visibility</p:attrName>
                                        </p:attrNameLst>
                                      </p:cBhvr>
                                      <p:to>
                                        <p:strVal val="visible"/>
                                      </p:to>
                                    </p:set>
                                    <p:animEffect transition="in" filter="fade">
                                      <p:cBhvr>
                                        <p:cTn id="27" dur="2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11960" y="592127"/>
            <a:ext cx="468052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What happened to DESIGN </a:t>
            </a:r>
            <a:r>
              <a:rPr kumimoji="0" lang="en-US" sz="1400" b="1" i="0" u="none" strike="noStrike" cap="none" normalizeH="0" baseline="0" dirty="0" err="1" smtClean="0">
                <a:ln>
                  <a:noFill/>
                </a:ln>
                <a:solidFill>
                  <a:srgbClr val="626262"/>
                </a:solidFill>
                <a:effectLst/>
                <a:latin typeface="Verdana" pitchFamily="34" charset="0"/>
                <a:ea typeface="Times New Roman" pitchFamily="18" charset="0"/>
                <a:cs typeface="Times New Roman" pitchFamily="18" charset="0"/>
              </a:rPr>
              <a:t>byME</a:t>
            </a:r>
            <a:r>
              <a:rPr kumimoji="0" lang="en-US" sz="1400" b="1"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The original Design </a:t>
            </a:r>
            <a:r>
              <a:rPr kumimoji="0" lang="en-US" sz="1400" b="0" i="0" u="none" strike="noStrike" cap="none" normalizeH="0" baseline="0" dirty="0" err="1" smtClean="0">
                <a:ln>
                  <a:noFill/>
                </a:ln>
                <a:solidFill>
                  <a:srgbClr val="626262"/>
                </a:solidFill>
                <a:effectLst/>
                <a:latin typeface="Verdana" pitchFamily="34" charset="0"/>
                <a:ea typeface="Times New Roman" pitchFamily="18" charset="0"/>
                <a:cs typeface="Times New Roman" pitchFamily="18" charset="0"/>
              </a:rPr>
              <a:t>byMe</a:t>
            </a: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 vision was for a unique customization service, where consumers could design whatever they imagined on their computer, and buy the real model in their own LEGO box.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Design </a:t>
            </a:r>
            <a:r>
              <a:rPr kumimoji="0" lang="en-US" sz="1400" b="0" i="0" u="none" strike="noStrike" cap="none" normalizeH="0" baseline="0" dirty="0" err="1" smtClean="0">
                <a:ln>
                  <a:noFill/>
                </a:ln>
                <a:solidFill>
                  <a:srgbClr val="626262"/>
                </a:solidFill>
                <a:effectLst/>
                <a:latin typeface="Verdana" pitchFamily="34" charset="0"/>
                <a:ea typeface="Times New Roman" pitchFamily="18" charset="0"/>
                <a:cs typeface="Times New Roman" pitchFamily="18" charset="0"/>
              </a:rPr>
              <a:t>byMe</a:t>
            </a: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 attracted several million people each year to build a huge range of amazing creations using the LEGO Digital Designer (LDD) software. </a:t>
            </a:r>
          </a:p>
          <a:p>
            <a:pPr marL="0" marR="0" lvl="0" indent="0" algn="just" defTabSz="914400" rtl="0" eaLnBrk="0" fontAlgn="base" latinLnBrk="0" hangingPunct="0">
              <a:lnSpc>
                <a:spcPct val="100000"/>
              </a:lnSpc>
              <a:spcBef>
                <a:spcPct val="0"/>
              </a:spcBef>
              <a:spcAft>
                <a:spcPct val="0"/>
              </a:spcAft>
              <a:buClrTx/>
              <a:buSzTx/>
              <a:buFontTx/>
              <a:buNone/>
              <a:tabLst/>
            </a:pPr>
            <a:endParaRPr lang="en-US" sz="1400" dirty="0" smtClean="0">
              <a:solidFill>
                <a:srgbClr val="626262"/>
              </a:solidFill>
              <a:latin typeface="Verdana"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Despite this success, the overall Design </a:t>
            </a:r>
            <a:r>
              <a:rPr kumimoji="0" lang="en-US" sz="1400" b="0" i="0" u="none" strike="noStrike" cap="none" normalizeH="0" baseline="0" dirty="0" err="1" smtClean="0">
                <a:ln>
                  <a:noFill/>
                </a:ln>
                <a:solidFill>
                  <a:srgbClr val="626262"/>
                </a:solidFill>
                <a:effectLst/>
                <a:latin typeface="Verdana" pitchFamily="34" charset="0"/>
                <a:ea typeface="Times New Roman" pitchFamily="18" charset="0"/>
                <a:cs typeface="Times New Roman" pitchFamily="18" charset="0"/>
              </a:rPr>
              <a:t>byMe</a:t>
            </a: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 experience has struggled to live up to the quality standards for a LEGO service. As a result, the LEGO</a:t>
            </a:r>
            <a:r>
              <a:rPr kumimoji="0" lang="en-US" sz="1400" b="0" i="0" u="none" strike="noStrike" cap="none" normalizeH="0" baseline="0" dirty="0" smtClean="0">
                <a:ln>
                  <a:noFill/>
                </a:ln>
                <a:solidFill>
                  <a:srgbClr val="626262"/>
                </a:solidFill>
                <a:effectLst/>
                <a:latin typeface="Calibri"/>
                <a:ea typeface="Times New Roman" pitchFamily="18" charset="0"/>
                <a:cs typeface="Times New Roman" pitchFamily="18" charset="0"/>
              </a:rPr>
              <a:t>®</a:t>
            </a: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 Design </a:t>
            </a:r>
            <a:r>
              <a:rPr kumimoji="0" lang="en-US" sz="1400" b="0" i="0" u="none" strike="noStrike" cap="none" normalizeH="0" baseline="0" dirty="0" err="1" smtClean="0">
                <a:ln>
                  <a:noFill/>
                </a:ln>
                <a:solidFill>
                  <a:srgbClr val="626262"/>
                </a:solidFill>
                <a:effectLst/>
                <a:latin typeface="Verdana" pitchFamily="34" charset="0"/>
                <a:ea typeface="Times New Roman" pitchFamily="18" charset="0"/>
                <a:cs typeface="Times New Roman" pitchFamily="18" charset="0"/>
              </a:rPr>
              <a:t>byME</a:t>
            </a:r>
            <a:r>
              <a:rPr kumimoji="0" lang="en-US" sz="1400" b="0" i="0" u="none" strike="noStrike" cap="none" normalizeH="0" baseline="0" dirty="0" smtClean="0">
                <a:ln>
                  <a:noFill/>
                </a:ln>
                <a:solidFill>
                  <a:srgbClr val="626262"/>
                </a:solidFill>
                <a:effectLst/>
                <a:latin typeface="Verdana" pitchFamily="34" charset="0"/>
                <a:ea typeface="Times New Roman" pitchFamily="18" charset="0"/>
                <a:cs typeface="Times New Roman" pitchFamily="18" charset="0"/>
              </a:rPr>
              <a:t> service was closed in January 2012.</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3" descr="C:\Users\AMMINISTRATORE\Desktop\5340236256845557.jpg"/>
          <p:cNvPicPr>
            <a:picLocks noChangeAspect="1" noChangeArrowheads="1"/>
          </p:cNvPicPr>
          <p:nvPr/>
        </p:nvPicPr>
        <p:blipFill>
          <a:blip r:embed="rId3" cstate="print"/>
          <a:srcRect/>
          <a:stretch>
            <a:fillRect/>
          </a:stretch>
        </p:blipFill>
        <p:spPr bwMode="auto">
          <a:xfrm>
            <a:off x="179512" y="807570"/>
            <a:ext cx="3888432" cy="2909462"/>
          </a:xfrm>
          <a:prstGeom prst="rect">
            <a:avLst/>
          </a:prstGeom>
          <a:noFill/>
        </p:spPr>
      </p:pic>
      <p:sp>
        <p:nvSpPr>
          <p:cNvPr id="6" name="Rettangolo 5"/>
          <p:cNvSpPr/>
          <p:nvPr/>
        </p:nvSpPr>
        <p:spPr>
          <a:xfrm>
            <a:off x="179512" y="4205987"/>
            <a:ext cx="8784976" cy="2031325"/>
          </a:xfrm>
          <a:prstGeom prst="rect">
            <a:avLst/>
          </a:prstGeom>
        </p:spPr>
        <p:txBody>
          <a:bodyPr wrap="square">
            <a:spAutoFit/>
          </a:bodyPr>
          <a:lstStyle/>
          <a:p>
            <a:pPr lvl="0" algn="just" eaLnBrk="0" fontAlgn="base" hangingPunct="0">
              <a:spcBef>
                <a:spcPct val="0"/>
              </a:spcBef>
              <a:spcAft>
                <a:spcPct val="0"/>
              </a:spcAft>
            </a:pPr>
            <a:r>
              <a:rPr lang="en-US" sz="1400" b="1" dirty="0" smtClean="0">
                <a:solidFill>
                  <a:srgbClr val="626262"/>
                </a:solidFill>
                <a:latin typeface="Verdana" pitchFamily="34" charset="0"/>
                <a:ea typeface="Times New Roman" pitchFamily="18" charset="0"/>
                <a:cs typeface="Times New Roman" pitchFamily="18" charset="0"/>
              </a:rPr>
              <a:t>Where did my models go?</a:t>
            </a:r>
            <a:endParaRPr lang="it-IT" sz="1400" dirty="0" smtClean="0">
              <a:solidFill>
                <a:prstClr val="black"/>
              </a:solidFill>
              <a:latin typeface="Arial" pitchFamily="34" charset="0"/>
              <a:cs typeface="Arial" pitchFamily="34" charset="0"/>
            </a:endParaRPr>
          </a:p>
          <a:p>
            <a:pPr lvl="0" algn="just" eaLnBrk="0" fontAlgn="base" hangingPunct="0">
              <a:spcBef>
                <a:spcPct val="0"/>
              </a:spcBef>
              <a:spcAft>
                <a:spcPct val="0"/>
              </a:spcAft>
            </a:pPr>
            <a:r>
              <a:rPr lang="en-US" sz="1400" dirty="0" smtClean="0">
                <a:solidFill>
                  <a:srgbClr val="626262"/>
                </a:solidFill>
                <a:latin typeface="Verdana" pitchFamily="34" charset="0"/>
                <a:ea typeface="Times New Roman" pitchFamily="18" charset="0"/>
                <a:cs typeface="Times New Roman" pitchFamily="18" charset="0"/>
              </a:rPr>
              <a:t>You can still design what you want with LEGO Digital Designer and upload models into a public gallery on the new LEGO Digital Designer website. All of your old existing models have been transferred the new LDD gallery. You will also be able to generate building instructions from LEGO Digital Designer to build your models.</a:t>
            </a:r>
            <a:endParaRPr lang="it-IT" sz="1400" dirty="0" smtClean="0">
              <a:solidFill>
                <a:prstClr val="black"/>
              </a:solidFill>
              <a:latin typeface="Arial" pitchFamily="34" charset="0"/>
              <a:cs typeface="Arial" pitchFamily="34" charset="0"/>
            </a:endParaRPr>
          </a:p>
          <a:p>
            <a:pPr lvl="0" algn="just" eaLnBrk="0" fontAlgn="base" hangingPunct="0">
              <a:spcBef>
                <a:spcPct val="0"/>
              </a:spcBef>
              <a:spcAft>
                <a:spcPct val="0"/>
              </a:spcAft>
            </a:pPr>
            <a:r>
              <a:rPr lang="en-US" sz="1400" dirty="0" smtClean="0">
                <a:solidFill>
                  <a:srgbClr val="626262"/>
                </a:solidFill>
                <a:ea typeface="Times New Roman" pitchFamily="18" charset="0"/>
                <a:cs typeface="Times New Roman" pitchFamily="18" charset="0"/>
              </a:rPr>
              <a:t> </a:t>
            </a:r>
            <a:endParaRPr lang="it-IT" sz="1400" dirty="0" smtClean="0">
              <a:solidFill>
                <a:prstClr val="black"/>
              </a:solidFill>
              <a:latin typeface="Arial" pitchFamily="34" charset="0"/>
              <a:cs typeface="Arial" pitchFamily="34" charset="0"/>
            </a:endParaRPr>
          </a:p>
          <a:p>
            <a:pPr lvl="0" algn="just" eaLnBrk="0" fontAlgn="base" hangingPunct="0">
              <a:spcBef>
                <a:spcPct val="0"/>
              </a:spcBef>
              <a:spcAft>
                <a:spcPct val="0"/>
              </a:spcAft>
            </a:pPr>
            <a:r>
              <a:rPr lang="en-US" sz="1400" b="1" dirty="0" smtClean="0">
                <a:solidFill>
                  <a:srgbClr val="626262"/>
                </a:solidFill>
                <a:latin typeface="Verdana" pitchFamily="34" charset="0"/>
                <a:ea typeface="Times New Roman" pitchFamily="18" charset="0"/>
                <a:cs typeface="Times New Roman" pitchFamily="18" charset="0"/>
              </a:rPr>
              <a:t>What about other Custom products?</a:t>
            </a:r>
            <a:endParaRPr lang="it-IT" sz="1400" dirty="0" smtClean="0">
              <a:solidFill>
                <a:prstClr val="black"/>
              </a:solidFill>
              <a:latin typeface="Arial" pitchFamily="34" charset="0"/>
              <a:cs typeface="Arial" pitchFamily="34" charset="0"/>
            </a:endParaRPr>
          </a:p>
          <a:p>
            <a:pPr lvl="0" algn="just" eaLnBrk="0" fontAlgn="base" hangingPunct="0">
              <a:spcBef>
                <a:spcPct val="0"/>
              </a:spcBef>
              <a:spcAft>
                <a:spcPct val="0"/>
              </a:spcAft>
            </a:pPr>
            <a:r>
              <a:rPr lang="en-US" sz="1400" dirty="0" smtClean="0">
                <a:solidFill>
                  <a:srgbClr val="626262"/>
                </a:solidFill>
                <a:latin typeface="Verdana" pitchFamily="34" charset="0"/>
                <a:ea typeface="Times New Roman" pitchFamily="18" charset="0"/>
                <a:cs typeface="Times New Roman" pitchFamily="18" charset="0"/>
              </a:rPr>
              <a:t>This is not the end of customization for the LEGO Group, but a revision. We believe in the future of customization, but the service we offer has to be right for our consumers.</a:t>
            </a:r>
            <a:endParaRPr lang="en-US" sz="1400"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148876" y="928670"/>
            <a:ext cx="8852280" cy="5772192"/>
          </a:xfrm>
          <a:prstGeom prst="rect">
            <a:avLst/>
          </a:prstGeom>
          <a:noFill/>
          <a:ln w="9525">
            <a:noFill/>
            <a:miter lim="800000"/>
            <a:headEnd/>
            <a:tailEnd/>
          </a:ln>
          <a:effectLst/>
        </p:spPr>
      </p:pic>
      <p:sp>
        <p:nvSpPr>
          <p:cNvPr id="3" name="Rettangolo 2"/>
          <p:cNvSpPr/>
          <p:nvPr/>
        </p:nvSpPr>
        <p:spPr>
          <a:xfrm>
            <a:off x="0" y="908720"/>
            <a:ext cx="9144000" cy="5949280"/>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smtClean="0"/>
              <a:t>ion</a:t>
            </a:r>
            <a:endParaRPr lang="en-US" dirty="0"/>
          </a:p>
        </p:txBody>
      </p:sp>
      <p:sp>
        <p:nvSpPr>
          <p:cNvPr id="4" name="Rettangolo 3"/>
          <p:cNvSpPr/>
          <p:nvPr/>
        </p:nvSpPr>
        <p:spPr>
          <a:xfrm>
            <a:off x="323528" y="1268760"/>
            <a:ext cx="8496944" cy="3816429"/>
          </a:xfrm>
          <a:prstGeom prst="rect">
            <a:avLst/>
          </a:prstGeom>
        </p:spPr>
        <p:txBody>
          <a:bodyPr wrap="square">
            <a:spAutoFit/>
          </a:bodyPr>
          <a:lstStyle/>
          <a:p>
            <a:r>
              <a:rPr lang="en-US" sz="2200" b="1" dirty="0" smtClean="0"/>
              <a:t>The TUI Group strategy</a:t>
            </a:r>
          </a:p>
          <a:p>
            <a:endParaRPr lang="en-US" sz="2000" dirty="0" smtClean="0"/>
          </a:p>
          <a:p>
            <a:r>
              <a:rPr lang="en-US" sz="2000" dirty="0" smtClean="0"/>
              <a:t>In order to explain the course of actions TUI has chosen in relation to creating, delivering and capturing value, it is necessary to examine TUI’s business model and its core business aspects. As described in one of their reports, their current model generates the value proposition from a wide variety of product choices, which are created from components(flights, hotel beds, car hire, transfers, excursions) and specialist input. Services are then transformed into flexibility for the customers, meaning that TUI offers its customers a diversity of holiday packages, which can cater to various tastes. The </a:t>
            </a:r>
            <a:r>
              <a:rPr lang="en-US" sz="2000" dirty="0" err="1" smtClean="0"/>
              <a:t>communicationwithcustomers</a:t>
            </a:r>
            <a:r>
              <a:rPr lang="en-US" sz="2000" dirty="0" smtClean="0"/>
              <a:t> is carried through several channels (online, retail, call centre), which allows reaching each customer in the relevant way.</a:t>
            </a:r>
          </a:p>
        </p:txBody>
      </p:sp>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148876" y="928670"/>
            <a:ext cx="8852280" cy="5772192"/>
          </a:xfrm>
          <a:prstGeom prst="rect">
            <a:avLst/>
          </a:prstGeom>
          <a:noFill/>
          <a:ln w="9525">
            <a:noFill/>
            <a:miter lim="800000"/>
            <a:headEnd/>
            <a:tailEnd/>
          </a:ln>
          <a:effectLst/>
        </p:spPr>
      </p:pic>
      <p:sp>
        <p:nvSpPr>
          <p:cNvPr id="3" name="Rettangolo 2"/>
          <p:cNvSpPr/>
          <p:nvPr/>
        </p:nvSpPr>
        <p:spPr>
          <a:xfrm>
            <a:off x="0" y="908720"/>
            <a:ext cx="9144000" cy="5949280"/>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smtClean="0"/>
              <a:t>ion</a:t>
            </a:r>
            <a:endParaRPr lang="en-US" dirty="0"/>
          </a:p>
        </p:txBody>
      </p:sp>
      <p:sp>
        <p:nvSpPr>
          <p:cNvPr id="4" name="Rettangolo 3"/>
          <p:cNvSpPr/>
          <p:nvPr/>
        </p:nvSpPr>
        <p:spPr>
          <a:xfrm>
            <a:off x="323528" y="1268760"/>
            <a:ext cx="8361064" cy="430887"/>
          </a:xfrm>
          <a:prstGeom prst="rect">
            <a:avLst/>
          </a:prstGeom>
        </p:spPr>
        <p:txBody>
          <a:bodyPr wrap="square">
            <a:spAutoFit/>
          </a:bodyPr>
          <a:lstStyle/>
          <a:p>
            <a:r>
              <a:rPr lang="en-US" sz="2200" b="1" dirty="0" smtClean="0"/>
              <a:t>The TUI Group market-share</a:t>
            </a:r>
          </a:p>
        </p:txBody>
      </p:sp>
      <p:sp>
        <p:nvSpPr>
          <p:cNvPr id="5" name="CasellaDiTesto 4"/>
          <p:cNvSpPr txBox="1"/>
          <p:nvPr/>
        </p:nvSpPr>
        <p:spPr>
          <a:xfrm>
            <a:off x="2571736" y="142852"/>
            <a:ext cx="3714776" cy="369332"/>
          </a:xfrm>
          <a:prstGeom prst="rect">
            <a:avLst/>
          </a:prstGeom>
          <a:noFill/>
        </p:spPr>
        <p:txBody>
          <a:bodyPr wrap="square" rtlCol="0">
            <a:spAutoFit/>
          </a:bodyPr>
          <a:lstStyle/>
          <a:p>
            <a:pPr algn="ctr"/>
            <a:r>
              <a:rPr lang="it-IT" dirty="0" smtClean="0"/>
              <a:t>Company </a:t>
            </a:r>
            <a:r>
              <a:rPr lang="it-IT" dirty="0" err="1" smtClean="0"/>
              <a:t>profile</a:t>
            </a:r>
            <a:endParaRPr lang="it-IT" dirty="0"/>
          </a:p>
        </p:txBody>
      </p:sp>
      <p:pic>
        <p:nvPicPr>
          <p:cNvPr id="6" name="Immagine 5"/>
          <p:cNvPicPr/>
          <p:nvPr/>
        </p:nvPicPr>
        <p:blipFill>
          <a:blip r:embed="rId4" cstate="print"/>
          <a:srcRect l="16547" t="17591" r="46124" b="23901"/>
          <a:stretch>
            <a:fillRect/>
          </a:stretch>
        </p:blipFill>
        <p:spPr bwMode="auto">
          <a:xfrm>
            <a:off x="3635896" y="1772816"/>
            <a:ext cx="5256584" cy="4824536"/>
          </a:xfrm>
          <a:prstGeom prst="rect">
            <a:avLst/>
          </a:prstGeom>
          <a:noFill/>
          <a:ln w="9525">
            <a:noFill/>
            <a:miter lim="800000"/>
            <a:headEnd/>
            <a:tailEnd/>
          </a:ln>
        </p:spPr>
      </p:pic>
      <p:sp>
        <p:nvSpPr>
          <p:cNvPr id="7" name="Rettangolo 6"/>
          <p:cNvSpPr/>
          <p:nvPr/>
        </p:nvSpPr>
        <p:spPr>
          <a:xfrm>
            <a:off x="3635896" y="1844824"/>
            <a:ext cx="864096"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785786" y="4880630"/>
            <a:ext cx="8001024" cy="1477328"/>
          </a:xfrm>
          <a:prstGeom prst="rect">
            <a:avLst/>
          </a:prstGeom>
        </p:spPr>
        <p:txBody>
          <a:bodyPr wrap="square">
            <a:spAutoFit/>
          </a:bodyPr>
          <a:lstStyle/>
          <a:p>
            <a:r>
              <a:rPr lang="en-US" dirty="0" smtClean="0"/>
              <a:t>The TUI Group and its key subsidiaries and shareholdings operate in tourism. The Group structure comprises three Sectors: TUI Travel, TUI Hotels &amp; Resorts and Cruises. The indirect 38.4% stake (as per 30 September 2011) in </a:t>
            </a:r>
            <a:r>
              <a:rPr lang="en-US" dirty="0" err="1" smtClean="0"/>
              <a:t>Hapag</a:t>
            </a:r>
            <a:r>
              <a:rPr lang="en-US" dirty="0" smtClean="0"/>
              <a:t>-Lloyd AG taken after the completion of the sale of Container Shipping is measured at equity and carried under Central Operations in the consolidated financial statements</a:t>
            </a:r>
            <a:endParaRPr lang="it-IT" dirty="0"/>
          </a:p>
        </p:txBody>
      </p:sp>
      <p:sp>
        <p:nvSpPr>
          <p:cNvPr id="9" name="Rettangolo 8"/>
          <p:cNvSpPr/>
          <p:nvPr/>
        </p:nvSpPr>
        <p:spPr>
          <a:xfrm>
            <a:off x="2643174" y="214290"/>
            <a:ext cx="3570016" cy="707886"/>
          </a:xfrm>
          <a:prstGeom prst="rect">
            <a:avLst/>
          </a:prstGeom>
        </p:spPr>
        <p:txBody>
          <a:bodyPr wrap="none">
            <a:spAutoFit/>
          </a:bodyPr>
          <a:lstStyle/>
          <a:p>
            <a:r>
              <a:rPr lang="it-IT" sz="4000" b="1" dirty="0" smtClean="0"/>
              <a:t>Group </a:t>
            </a:r>
            <a:r>
              <a:rPr lang="it-IT" sz="4000" b="1" dirty="0" err="1" smtClean="0"/>
              <a:t>structure</a:t>
            </a:r>
            <a:endParaRPr lang="it-IT" sz="4000" dirty="0"/>
          </a:p>
        </p:txBody>
      </p:sp>
      <p:pic>
        <p:nvPicPr>
          <p:cNvPr id="4102" name="Picture 6" descr="C:\Users\AMMINISTRATORE\Desktop\bce975e4ad.png"/>
          <p:cNvPicPr>
            <a:picLocks noChangeAspect="1" noChangeArrowheads="1"/>
          </p:cNvPicPr>
          <p:nvPr/>
        </p:nvPicPr>
        <p:blipFill>
          <a:blip r:embed="rId3" cstate="print"/>
          <a:srcRect/>
          <a:stretch>
            <a:fillRect/>
          </a:stretch>
        </p:blipFill>
        <p:spPr bwMode="auto">
          <a:xfrm>
            <a:off x="827584" y="1484784"/>
            <a:ext cx="7423233" cy="279178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611560" y="188640"/>
            <a:ext cx="7632848" cy="6410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a:stretch>
            <a:fillRect/>
          </a:stretch>
        </p:blipFill>
        <p:spPr bwMode="auto">
          <a:xfrm>
            <a:off x="179512" y="476672"/>
            <a:ext cx="8799038" cy="58326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Picture 5"/>
          <p:cNvPicPr>
            <a:picLocks noChangeAspect="1" noChangeArrowheads="1"/>
          </p:cNvPicPr>
          <p:nvPr/>
        </p:nvPicPr>
        <p:blipFill>
          <a:blip r:embed="rId3" cstate="print"/>
          <a:srcRect/>
          <a:stretch>
            <a:fillRect/>
          </a:stretch>
        </p:blipFill>
        <p:spPr bwMode="auto">
          <a:xfrm>
            <a:off x="251520" y="836712"/>
            <a:ext cx="8655266"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2179</Words>
  <Application>Microsoft Office PowerPoint</Application>
  <PresentationFormat>Presentazione su schermo (4:3)</PresentationFormat>
  <Paragraphs>162</Paragraphs>
  <Slides>38</Slides>
  <Notes>38</Notes>
  <HiddenSlides>0</HiddenSlides>
  <MMClips>0</MMClips>
  <ScaleCrop>false</ScaleCrop>
  <HeadingPairs>
    <vt:vector size="4" baseType="variant">
      <vt:variant>
        <vt:lpstr>Tema</vt:lpstr>
      </vt:variant>
      <vt:variant>
        <vt:i4>1</vt:i4>
      </vt:variant>
      <vt:variant>
        <vt:lpstr>Titoli diapositive</vt:lpstr>
      </vt:variant>
      <vt:variant>
        <vt:i4>38</vt:i4>
      </vt:variant>
    </vt:vector>
  </HeadingPairs>
  <TitlesOfParts>
    <vt:vector size="39" baseType="lpstr">
      <vt:lpstr>Tema di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AMMINISTRATORE</dc:creator>
  <cp:lastModifiedBy>Roberta</cp:lastModifiedBy>
  <cp:revision>35</cp:revision>
  <dcterms:created xsi:type="dcterms:W3CDTF">2012-02-28T15:18:38Z</dcterms:created>
  <dcterms:modified xsi:type="dcterms:W3CDTF">2013-03-06T09:37:10Z</dcterms:modified>
</cp:coreProperties>
</file>