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showOutlineIcons="0">
    <p:restoredLeft sz="15620"/>
    <p:restoredTop sz="94660"/>
  </p:normalViewPr>
  <p:slideViewPr>
    <p:cSldViewPr>
      <p:cViewPr varScale="1">
        <p:scale>
          <a:sx n="104" d="100"/>
          <a:sy n="104" d="100"/>
        </p:scale>
        <p:origin x="-90"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860A158-10BE-4F3E-A566-AC889C1ACDE5}"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8D661028-D82A-494A-BA77-E23183B77E9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974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many-to-many logic is network-based, with many contributing subjects that more or less consciously support the value creation processes, thus also supporting business competitiveness. </a:t>
            </a:r>
          </a:p>
          <a:p>
            <a:pPr eaLnBrk="1" hangingPunct="1">
              <a:spcBef>
                <a:spcPct val="0"/>
              </a:spcBef>
            </a:pPr>
            <a:endParaRPr lang="en-US" b="1" smtClean="0"/>
          </a:p>
          <a:p>
            <a:pPr eaLnBrk="1" hangingPunct="1">
              <a:spcBef>
                <a:spcPct val="0"/>
              </a:spcBef>
            </a:pPr>
            <a:r>
              <a:rPr lang="en-US" b="1" smtClean="0"/>
              <a:t>Involving multiple parts and contributions for value creation processes, thus starting from a B2B relation to encompass B2C, C2B and C2C relationships</a:t>
            </a:r>
            <a:endParaRPr lang="it-IT" b="1" smtClean="0"/>
          </a:p>
        </p:txBody>
      </p:sp>
      <p:sp>
        <p:nvSpPr>
          <p:cNvPr id="15974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5C14BC-2F71-4E6B-A0E8-D4A0EC5F3F8A}" type="slidenum">
              <a:rPr lang="it-IT" smtClean="0">
                <a:latin typeface="Arial" charset="0"/>
                <a:cs typeface="Arial" charset="0"/>
              </a:rPr>
              <a:pPr fontAlgn="base">
                <a:spcBef>
                  <a:spcPct val="0"/>
                </a:spcBef>
                <a:spcAft>
                  <a:spcPct val="0"/>
                </a:spcAft>
              </a:pPr>
              <a:t>2</a:t>
            </a:fld>
            <a:endParaRPr lang="it-IT"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077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077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809225-513F-42B5-A529-59C102541E19}" type="slidenum">
              <a:rPr lang="it-IT" smtClean="0">
                <a:latin typeface="Arial" charset="0"/>
                <a:cs typeface="Arial" charset="0"/>
              </a:rPr>
              <a:pPr fontAlgn="base">
                <a:spcBef>
                  <a:spcPct val="0"/>
                </a:spcBef>
                <a:spcAft>
                  <a:spcPct val="0"/>
                </a:spcAft>
              </a:pPr>
              <a:t>3</a:t>
            </a:fld>
            <a:endParaRPr lang="it-IT"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1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Among actors, </a:t>
            </a:r>
            <a:r>
              <a:rPr lang="en-GB" b="1" smtClean="0"/>
              <a:t>customers</a:t>
            </a:r>
            <a:r>
              <a:rPr lang="en-GB" smtClean="0"/>
              <a:t> play a key role, since they demand a personalised product/service, high-speed reactions, and high levels of service quality, influencing in this way every other actor’s behaviour. </a:t>
            </a:r>
          </a:p>
          <a:p>
            <a:pPr eaLnBrk="1" hangingPunct="1">
              <a:spcBef>
                <a:spcPct val="0"/>
              </a:spcBef>
            </a:pPr>
            <a:r>
              <a:rPr lang="en-GB" smtClean="0"/>
              <a:t>Service </a:t>
            </a:r>
            <a:r>
              <a:rPr lang="en-GB" b="1" smtClean="0"/>
              <a:t>providers</a:t>
            </a:r>
            <a:r>
              <a:rPr lang="en-GB" smtClean="0"/>
              <a:t> are of course also part of the system, offering different kind of services and often anticipating customers’ needs. </a:t>
            </a:r>
          </a:p>
          <a:p>
            <a:pPr eaLnBrk="1" hangingPunct="1">
              <a:spcBef>
                <a:spcPct val="0"/>
              </a:spcBef>
            </a:pPr>
            <a:r>
              <a:rPr lang="en-GB" smtClean="0"/>
              <a:t>Another key element is represented by networks </a:t>
            </a:r>
            <a:r>
              <a:rPr lang="en-GB" b="1" smtClean="0"/>
              <a:t>enablers</a:t>
            </a:r>
            <a:r>
              <a:rPr lang="en-GB" smtClean="0"/>
              <a:t>, which favour interactive exchange processes and co-production, facilitating the essential development of relationships.</a:t>
            </a:r>
            <a:r>
              <a:rPr lang="it-IT" smtClean="0"/>
              <a:t> </a:t>
            </a:r>
            <a:r>
              <a:rPr lang="en-US" smtClean="0"/>
              <a:t>Enablers can be divided in two categories: primary enablers, which render services directly to service providers, and secondary enablers, which offer services to primary enablers.</a:t>
            </a:r>
            <a:endParaRPr lang="it-IT" smtClean="0"/>
          </a:p>
          <a:p>
            <a:pPr eaLnBrk="1" hangingPunct="1">
              <a:spcBef>
                <a:spcPct val="0"/>
              </a:spcBef>
            </a:pPr>
            <a:endParaRPr lang="en-GB" smtClean="0"/>
          </a:p>
        </p:txBody>
      </p:sp>
      <p:sp>
        <p:nvSpPr>
          <p:cNvPr id="16179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265AD5-7343-4598-BA59-5D3C763E9800}" type="slidenum">
              <a:rPr lang="it-IT" smtClean="0">
                <a:latin typeface="Arial" charset="0"/>
                <a:cs typeface="Arial" charset="0"/>
              </a:rPr>
              <a:pPr fontAlgn="base">
                <a:spcBef>
                  <a:spcPct val="0"/>
                </a:spcBef>
                <a:spcAft>
                  <a:spcPct val="0"/>
                </a:spcAft>
              </a:pPr>
              <a:t>4</a:t>
            </a:fld>
            <a:endParaRPr lang="it-IT"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281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As far as traditional conceptualisation of the value chain, within a service value network the distinctive resource are related not only to individual actors’ capacities, but also to every actor’s ability to reconfigure its own service systems in accordance with its own competitive strategies and with the other actors; thus, every actor daily work to perform a benefit for the whole system, every system represent the result of common effort of its active elements. </a:t>
            </a:r>
            <a:endParaRPr lang="it-IT" smtClean="0"/>
          </a:p>
        </p:txBody>
      </p:sp>
      <p:sp>
        <p:nvSpPr>
          <p:cNvPr id="257028"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6666D9-7FC0-4C4E-BF45-75D26F7469B4}" type="slidenum">
              <a:rPr lang="it-IT" smtClean="0"/>
              <a:pPr fontAlgn="base">
                <a:spcBef>
                  <a:spcPct val="0"/>
                </a:spcBef>
                <a:spcAft>
                  <a:spcPct val="0"/>
                </a:spcAft>
                <a:defRPr/>
              </a:pPr>
              <a:t>5</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3843"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smtClean="0">
                <a:cs typeface="Arial" charset="0"/>
              </a:rPr>
              <a:t>Rather, in this contribution, we underline how:</a:t>
            </a:r>
          </a:p>
          <a:p>
            <a:pPr algn="just" eaLnBrk="1" hangingPunct="1">
              <a:spcBef>
                <a:spcPct val="0"/>
              </a:spcBef>
              <a:buFont typeface="Courier New" pitchFamily="49" charset="0"/>
              <a:buChar char="o"/>
            </a:pPr>
            <a:r>
              <a:rPr lang="en-US" smtClean="0">
                <a:cs typeface="Arial" charset="0"/>
              </a:rPr>
              <a:t> Network may be an organizational form;</a:t>
            </a:r>
          </a:p>
          <a:p>
            <a:pPr algn="just" eaLnBrk="1" hangingPunct="1">
              <a:spcBef>
                <a:spcPct val="0"/>
              </a:spcBef>
              <a:buFont typeface="Courier New" pitchFamily="49" charset="0"/>
              <a:buChar char="o"/>
            </a:pPr>
            <a:r>
              <a:rPr lang="en-US" smtClean="0">
                <a:cs typeface="Arial" charset="0"/>
              </a:rPr>
              <a:t> Network may be an approach with which investigate business arena (network lenses…);</a:t>
            </a:r>
          </a:p>
          <a:p>
            <a:pPr algn="just" eaLnBrk="1" hangingPunct="1">
              <a:spcBef>
                <a:spcPct val="0"/>
              </a:spcBef>
              <a:buFont typeface="Courier New" pitchFamily="49" charset="0"/>
              <a:buChar char="o"/>
            </a:pPr>
            <a:r>
              <a:rPr lang="en-US" smtClean="0">
                <a:cs typeface="Arial" charset="0"/>
              </a:rPr>
              <a:t>  Networking may be a business strategy;</a:t>
            </a:r>
          </a:p>
          <a:p>
            <a:pPr algn="just" eaLnBrk="1" hangingPunct="1">
              <a:spcBef>
                <a:spcPct val="0"/>
              </a:spcBef>
              <a:buFont typeface="Courier New" pitchFamily="49" charset="0"/>
              <a:buChar char="o"/>
            </a:pPr>
            <a:r>
              <a:rPr lang="en-US" smtClean="0">
                <a:cs typeface="Arial" charset="0"/>
              </a:rPr>
              <a:t>  Networks may describe social patterns involving enterprises as well as individuals.</a:t>
            </a:r>
          </a:p>
          <a:p>
            <a:pPr algn="just" eaLnBrk="1" hangingPunct="1">
              <a:spcBef>
                <a:spcPct val="0"/>
              </a:spcBef>
            </a:pPr>
            <a:endParaRPr lang="en-US" smtClean="0">
              <a:cs typeface="Arial" charset="0"/>
            </a:endParaRPr>
          </a:p>
          <a:p>
            <a:pPr eaLnBrk="1" hangingPunct="1">
              <a:spcBef>
                <a:spcPct val="0"/>
              </a:spcBef>
            </a:pPr>
            <a:r>
              <a:rPr lang="en-US" smtClean="0">
                <a:cs typeface="Arial" charset="0"/>
              </a:rPr>
              <a:t>But most we would like to refer to networking as a</a:t>
            </a:r>
          </a:p>
          <a:p>
            <a:pPr eaLnBrk="1" hangingPunct="1">
              <a:spcBef>
                <a:spcPct val="0"/>
              </a:spcBef>
            </a:pPr>
            <a:r>
              <a:rPr lang="en-US" b="1" i="1" smtClean="0">
                <a:cs typeface="Arial" charset="0"/>
              </a:rPr>
              <a:t>cultural attitude</a:t>
            </a:r>
            <a:endParaRPr lang="en-US" smtClean="0">
              <a:cs typeface="Arial" charset="0"/>
            </a:endParaRPr>
          </a:p>
          <a:p>
            <a:pPr algn="just" eaLnBrk="1" hangingPunct="1">
              <a:spcBef>
                <a:spcPct val="0"/>
              </a:spcBef>
            </a:pPr>
            <a:endParaRPr lang="en-US" smtClean="0"/>
          </a:p>
          <a:p>
            <a:pPr algn="just" eaLnBrk="1" hangingPunct="1">
              <a:spcBef>
                <a:spcPct val="0"/>
              </a:spcBef>
            </a:pPr>
            <a:r>
              <a:rPr lang="en-US" smtClean="0"/>
              <a:t>Articulated and multiple actors value generation processes, characterizing today competition,  drive forward value co-creation (Prahalad, Ramaswamy, 2004), and they intrinsically suggest the deepening of network concept.</a:t>
            </a:r>
          </a:p>
          <a:p>
            <a:pPr eaLnBrk="1" hangingPunct="1">
              <a:spcBef>
                <a:spcPct val="0"/>
              </a:spcBef>
            </a:pPr>
            <a:endParaRPr lang="en-US" smtClean="0"/>
          </a:p>
          <a:p>
            <a:pPr algn="just" eaLnBrk="1" hangingPunct="1">
              <a:spcBef>
                <a:spcPct val="0"/>
              </a:spcBef>
            </a:pPr>
            <a:r>
              <a:rPr lang="en-US" smtClean="0"/>
              <a:t>The concept of network has been investigated in many disciplines in literature (social sciences, biology, natural sciences, etc.).</a:t>
            </a:r>
          </a:p>
          <a:p>
            <a:pPr eaLnBrk="1" hangingPunct="1">
              <a:spcBef>
                <a:spcPct val="0"/>
              </a:spcBef>
            </a:pPr>
            <a:endParaRPr lang="it-IT" smtClean="0"/>
          </a:p>
        </p:txBody>
      </p:sp>
      <p:sp>
        <p:nvSpPr>
          <p:cNvPr id="25805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E9D382-3925-4C12-BEFD-65F04C8C5614}"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64867"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GB" smtClean="0"/>
              <a:t>Global players add to this complexity even more complex elements, depending on the dimension of the business, the diversity of their localization, and the involved figure. Hence value chain’s global players is of course complex, and its performance involves many actors, representing system whose governance is difficult and challenging.</a:t>
            </a:r>
            <a:endParaRPr lang="it-IT" smtClean="0"/>
          </a:p>
          <a:p>
            <a:pPr algn="just" eaLnBrk="1" hangingPunct="1">
              <a:spcBef>
                <a:spcPct val="0"/>
              </a:spcBef>
            </a:pPr>
            <a:r>
              <a:rPr lang="en-GB" smtClean="0"/>
              <a:t>Zara, with its strategic behaviour and its M&amp;A operations has managed to valorise both the competitive advantages of a global chain (at an international level) and the ones related to a service value network (on a local basis).</a:t>
            </a:r>
            <a:endParaRPr lang="it-IT" smtClean="0"/>
          </a:p>
          <a:p>
            <a:pPr eaLnBrk="1" hangingPunct="1">
              <a:spcBef>
                <a:spcPct val="0"/>
              </a:spcBef>
            </a:pPr>
            <a:endParaRPr lang="it-IT" smtClean="0"/>
          </a:p>
        </p:txBody>
      </p:sp>
      <p:sp>
        <p:nvSpPr>
          <p:cNvPr id="21811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DEB927-6E9E-4A67-8324-10C16F64B7B4}" type="slidenum">
              <a:rPr lang="it-IT" smtClean="0"/>
              <a:pPr fontAlgn="base">
                <a:spcBef>
                  <a:spcPct val="0"/>
                </a:spcBef>
                <a:spcAft>
                  <a:spcPct val="0"/>
                </a:spcAft>
                <a:defRPr/>
              </a:pPr>
              <a:t>7</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smtClean="0"/>
              <a:t>19/09/2011</a:t>
            </a:r>
            <a:endParaRPr lang="it-IT"/>
          </a:p>
        </p:txBody>
      </p:sp>
      <p:sp>
        <p:nvSpPr>
          <p:cNvPr id="4" name="Segnaposto piè di pagina 2"/>
          <p:cNvSpPr>
            <a:spLocks noGrp="1"/>
          </p:cNvSpPr>
          <p:nvPr>
            <p:ph type="ftr" sz="quarter" idx="11"/>
          </p:nvPr>
        </p:nvSpPr>
        <p:spPr/>
        <p:txBody>
          <a:bodyPr/>
          <a:lstStyle>
            <a:lvl1pPr>
              <a:defRPr/>
            </a:lvl1pPr>
          </a:lstStyle>
          <a:p>
            <a:pPr>
              <a:defRPr/>
            </a:pPr>
            <a:r>
              <a:rPr lang="it-IT" smtClean="0"/>
              <a:t>Francesco Polese</a:t>
            </a:r>
            <a:endParaRPr lang="it-IT"/>
          </a:p>
        </p:txBody>
      </p:sp>
      <p:sp>
        <p:nvSpPr>
          <p:cNvPr id="5" name="Segnaposto numero diapositiva 22"/>
          <p:cNvSpPr>
            <a:spLocks noGrp="1"/>
          </p:cNvSpPr>
          <p:nvPr>
            <p:ph type="sldNum" sz="quarter" idx="12"/>
          </p:nvPr>
        </p:nvSpPr>
        <p:spPr/>
        <p:txBody>
          <a:bodyPr/>
          <a:lstStyle>
            <a:lvl1pPr>
              <a:defRPr/>
            </a:lvl1pPr>
          </a:lstStyle>
          <a:p>
            <a:pPr>
              <a:defRPr/>
            </a:pPr>
            <a:fld id="{595B7383-086E-450A-95C1-EE57A91EC4FA}" type="slidenum">
              <a:rPr lang="it-IT" smtClean="0"/>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a:t>
            </a:r>
            <a:r>
              <a:rPr lang="it-IT" sz="1400" smtClean="0"/>
              <a:t>Brno </a:t>
            </a:r>
            <a:r>
              <a:rPr lang="it-IT" sz="1400" smtClean="0"/>
              <a:t>2013</a:t>
            </a:r>
            <a:endParaRPr lang="it-IT" sz="1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46478" y="354860"/>
            <a:ext cx="3111058" cy="2646878"/>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2</a:t>
            </a:r>
            <a:r>
              <a:rPr lang="it-IT" sz="9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b</a:t>
            </a: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428625" y="3122613"/>
            <a:ext cx="8572500" cy="955675"/>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2800" b="1" dirty="0">
                <a:solidFill>
                  <a:schemeClr val="bg1">
                    <a:lumMod val="50000"/>
                  </a:schemeClr>
                </a:solidFill>
                <a:latin typeface="Arial" pitchFamily="34" charset="0"/>
                <a:ea typeface="Calibri" pitchFamily="34" charset="0"/>
                <a:cs typeface="Times New Roman" pitchFamily="18" charset="0"/>
              </a:rPr>
              <a:t>Cooperation with actors (including consumers), </a:t>
            </a:r>
          </a:p>
          <a:p>
            <a:pPr fontAlgn="auto">
              <a:spcBef>
                <a:spcPts val="0"/>
              </a:spcBef>
              <a:spcAft>
                <a:spcPts val="0"/>
              </a:spcAft>
              <a:tabLst>
                <a:tab pos="3060700" algn="ctr"/>
                <a:tab pos="6119813" algn="r"/>
              </a:tabLst>
              <a:defRPr/>
            </a:pPr>
            <a:r>
              <a:rPr lang="en-US" sz="2800" i="1" dirty="0">
                <a:solidFill>
                  <a:schemeClr val="bg1">
                    <a:lumMod val="50000"/>
                  </a:schemeClr>
                </a:solidFill>
                <a:latin typeface="Arial" pitchFamily="34" charset="0"/>
                <a:ea typeface="Calibri" pitchFamily="34" charset="0"/>
                <a:cs typeface="Times New Roman" pitchFamily="18" charset="0"/>
              </a:rPr>
              <a:t>networking, relationships &amp; system vision</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
        <p:nvSpPr>
          <p:cNvPr id="6" name="Rettangolo 5"/>
          <p:cNvSpPr/>
          <p:nvPr/>
        </p:nvSpPr>
        <p:spPr>
          <a:xfrm>
            <a:off x="3203848" y="6309320"/>
            <a:ext cx="2664296" cy="476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ttore 1 8"/>
          <p:cNvCxnSpPr/>
          <p:nvPr/>
        </p:nvCxnSpPr>
        <p:spPr>
          <a:xfrm>
            <a:off x="3143250" y="1714500"/>
            <a:ext cx="5143500" cy="1588"/>
          </a:xfrm>
          <a:prstGeom prst="line">
            <a:avLst/>
          </a:prstGeom>
          <a:ln>
            <a:solidFill>
              <a:schemeClr val="accent6">
                <a:lumMod val="50000"/>
              </a:schemeClr>
            </a:solidFill>
            <a:prstDash val="sysDot"/>
          </a:ln>
        </p:spPr>
        <p:style>
          <a:lnRef idx="2">
            <a:schemeClr val="accent3"/>
          </a:lnRef>
          <a:fillRef idx="0">
            <a:schemeClr val="accent3"/>
          </a:fillRef>
          <a:effectRef idx="1">
            <a:schemeClr val="accent3"/>
          </a:effectRef>
          <a:fontRef idx="minor">
            <a:schemeClr val="tx1"/>
          </a:fontRef>
        </p:style>
      </p:cxnSp>
      <p:cxnSp>
        <p:nvCxnSpPr>
          <p:cNvPr id="6" name="Connettore 1 5"/>
          <p:cNvCxnSpPr/>
          <p:nvPr/>
        </p:nvCxnSpPr>
        <p:spPr>
          <a:xfrm>
            <a:off x="928688" y="714375"/>
            <a:ext cx="8215312" cy="1588"/>
          </a:xfrm>
          <a:prstGeom prst="line">
            <a:avLst/>
          </a:prstGeom>
          <a:ln>
            <a:solidFill>
              <a:schemeClr val="accent6">
                <a:lumMod val="60000"/>
                <a:lumOff val="4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4214813" y="285750"/>
            <a:ext cx="4286250" cy="830263"/>
          </a:xfrm>
          <a:prstGeom prst="rect">
            <a:avLst/>
          </a:prstGeom>
          <a:ln>
            <a:solidFill>
              <a:schemeClr val="accent6">
                <a:lumMod val="5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800" dirty="0" err="1"/>
              <a:t>Scientific</a:t>
            </a:r>
            <a:r>
              <a:rPr lang="it-IT" sz="4800" dirty="0"/>
              <a:t> Source</a:t>
            </a:r>
          </a:p>
        </p:txBody>
      </p:sp>
      <p:sp>
        <p:nvSpPr>
          <p:cNvPr id="5125" name="CasellaDiTesto 6"/>
          <p:cNvSpPr txBox="1">
            <a:spLocks noChangeArrowheads="1"/>
          </p:cNvSpPr>
          <p:nvPr/>
        </p:nvSpPr>
        <p:spPr bwMode="auto">
          <a:xfrm>
            <a:off x="642938" y="2417763"/>
            <a:ext cx="8143875" cy="3970318"/>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400" dirty="0"/>
              <a:t>From relational and systemic point of view, competitive </a:t>
            </a:r>
            <a:r>
              <a:rPr lang="en-US" sz="2400" dirty="0" err="1"/>
              <a:t>behaviour</a:t>
            </a:r>
            <a:r>
              <a:rPr lang="en-US" sz="2400" dirty="0"/>
              <a:t> today seems to be based no longer upon dyadic relationships between actors, but rather upon a many-to-many relational and system pattern daily involving supplier and customer networks with dense and intricate connections, win-win based and service-oriented. </a:t>
            </a:r>
          </a:p>
          <a:p>
            <a:pPr algn="just" fontAlgn="auto">
              <a:spcBef>
                <a:spcPts val="0"/>
              </a:spcBef>
              <a:spcAft>
                <a:spcPts val="0"/>
              </a:spcAft>
              <a:defRPr/>
            </a:pPr>
            <a:endParaRPr lang="en-US" sz="1100" dirty="0"/>
          </a:p>
          <a:p>
            <a:pPr algn="just" fontAlgn="auto">
              <a:spcBef>
                <a:spcPts val="0"/>
              </a:spcBef>
              <a:spcAft>
                <a:spcPts val="0"/>
              </a:spcAft>
              <a:defRPr/>
            </a:pPr>
            <a:endParaRPr lang="en-US" sz="20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it-IT" cap="small" dirty="0"/>
              <a:t>Barile, S</a:t>
            </a:r>
            <a:r>
              <a:rPr lang="it-IT" dirty="0"/>
              <a:t>. (2005; 2008) - </a:t>
            </a:r>
            <a:r>
              <a:rPr lang="en-US" cap="small" dirty="0" err="1"/>
              <a:t>Golinelli</a:t>
            </a:r>
            <a:r>
              <a:rPr lang="en-US" cap="small" dirty="0"/>
              <a:t>, G.M.</a:t>
            </a:r>
            <a:r>
              <a:rPr lang="en-US" dirty="0"/>
              <a:t> (2005, 2008, 2009)</a:t>
            </a:r>
          </a:p>
          <a:p>
            <a:pPr fontAlgn="auto">
              <a:spcBef>
                <a:spcPts val="0"/>
              </a:spcBef>
              <a:spcAft>
                <a:spcPts val="0"/>
              </a:spcAft>
              <a:defRPr/>
            </a:pPr>
            <a:r>
              <a:rPr lang="en-US" cap="small" dirty="0"/>
              <a:t>Capra, F.</a:t>
            </a:r>
            <a:r>
              <a:rPr lang="en-GB" dirty="0"/>
              <a:t> (2002) - </a:t>
            </a:r>
            <a:r>
              <a:rPr lang="en-US" cap="small" dirty="0" err="1"/>
              <a:t>Castells</a:t>
            </a:r>
            <a:r>
              <a:rPr lang="en-US" cap="small" dirty="0"/>
              <a:t>, M.</a:t>
            </a:r>
            <a:r>
              <a:rPr lang="en-US" i="1" dirty="0"/>
              <a:t> </a:t>
            </a:r>
            <a:r>
              <a:rPr lang="en-GB" dirty="0"/>
              <a:t>(1996) –</a:t>
            </a:r>
            <a:r>
              <a:rPr lang="en-GB" cap="small" dirty="0"/>
              <a:t> </a:t>
            </a:r>
            <a:r>
              <a:rPr lang="it-IT" cap="small" dirty="0"/>
              <a:t>Richardson, G.B. </a:t>
            </a:r>
            <a:r>
              <a:rPr lang="it-IT" dirty="0"/>
              <a:t>(1972)</a:t>
            </a:r>
          </a:p>
          <a:p>
            <a:pPr algn="just" fontAlgn="auto">
              <a:spcBef>
                <a:spcPts val="0"/>
              </a:spcBef>
              <a:spcAft>
                <a:spcPts val="0"/>
              </a:spcAft>
              <a:defRPr/>
            </a:pPr>
            <a:r>
              <a:rPr lang="en-US" cap="small" dirty="0" err="1"/>
              <a:t>Gummesson</a:t>
            </a:r>
            <a:r>
              <a:rPr lang="en-US" cap="small" dirty="0"/>
              <a:t>, E.</a:t>
            </a:r>
            <a:r>
              <a:rPr lang="it-IT" dirty="0"/>
              <a:t> (2004; 2008)</a:t>
            </a:r>
          </a:p>
        </p:txBody>
      </p:sp>
      <p:cxnSp>
        <p:nvCxnSpPr>
          <p:cNvPr id="5" name="Connettore 1 4"/>
          <p:cNvCxnSpPr/>
          <p:nvPr/>
        </p:nvCxnSpPr>
        <p:spPr>
          <a:xfrm>
            <a:off x="0" y="1355725"/>
            <a:ext cx="3143250" cy="1588"/>
          </a:xfrm>
          <a:prstGeom prst="line">
            <a:avLst/>
          </a:prstGeom>
          <a:ln>
            <a:solidFill>
              <a:schemeClr val="accent6">
                <a:lumMod val="50000"/>
              </a:schemeClr>
            </a:solidFill>
          </a:ln>
        </p:spPr>
        <p:style>
          <a:lnRef idx="2">
            <a:schemeClr val="accent3"/>
          </a:lnRef>
          <a:fillRef idx="0">
            <a:schemeClr val="accent3"/>
          </a:fillRef>
          <a:effectRef idx="1">
            <a:schemeClr val="accent3"/>
          </a:effectRef>
          <a:fontRef idx="minor">
            <a:schemeClr val="tx1"/>
          </a:fontRef>
        </p:style>
      </p:cxnSp>
      <p:cxnSp>
        <p:nvCxnSpPr>
          <p:cNvPr id="11" name="Connettore 1 10"/>
          <p:cNvCxnSpPr/>
          <p:nvPr/>
        </p:nvCxnSpPr>
        <p:spPr>
          <a:xfrm rot="5400000">
            <a:off x="2963863" y="1535113"/>
            <a:ext cx="357187" cy="1587"/>
          </a:xfrm>
          <a:prstGeom prst="line">
            <a:avLst/>
          </a:prstGeom>
          <a:ln>
            <a:solidFill>
              <a:schemeClr val="accent6">
                <a:lumMod val="50000"/>
              </a:schemeClr>
            </a:solidFill>
          </a:ln>
        </p:spPr>
        <p:style>
          <a:lnRef idx="2">
            <a:schemeClr val="accent3"/>
          </a:lnRef>
          <a:fillRef idx="0">
            <a:schemeClr val="accent3"/>
          </a:fillRef>
          <a:effectRef idx="1">
            <a:schemeClr val="accent3"/>
          </a:effectRef>
          <a:fontRef idx="minor">
            <a:schemeClr val="tx1"/>
          </a:fontRef>
        </p:style>
      </p:cxnSp>
      <p:sp>
        <p:nvSpPr>
          <p:cNvPr id="15" name="CasellaDiTesto 14"/>
          <p:cNvSpPr txBox="1"/>
          <p:nvPr/>
        </p:nvSpPr>
        <p:spPr>
          <a:xfrm>
            <a:off x="3286116" y="1285840"/>
            <a:ext cx="5357851" cy="769441"/>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fontAlgn="auto">
              <a:spcBef>
                <a:spcPts val="0"/>
              </a:spcBef>
              <a:spcAft>
                <a:spcPts val="0"/>
              </a:spcAft>
              <a:defRPr/>
            </a:pPr>
            <a:r>
              <a:rPr lang="it-IT" sz="4400" b="1" i="1" dirty="0">
                <a:ln/>
                <a:solidFill>
                  <a:schemeClr val="accent6">
                    <a:lumMod val="50000"/>
                  </a:schemeClr>
                </a:solidFill>
              </a:rPr>
              <a:t>Network </a:t>
            </a:r>
            <a:r>
              <a:rPr lang="it-IT" sz="4400" b="1" i="1" dirty="0" err="1">
                <a:ln/>
                <a:solidFill>
                  <a:schemeClr val="accent6">
                    <a:lumMod val="50000"/>
                  </a:schemeClr>
                </a:solidFill>
              </a:rPr>
              <a:t>Theories</a:t>
            </a:r>
            <a:endParaRPr lang="it-IT" sz="4400" b="1" i="1" dirty="0">
              <a:ln/>
              <a:solidFill>
                <a:schemeClr val="accent6">
                  <a:lumMod val="50000"/>
                </a:schemeClr>
              </a:solidFill>
            </a:endParaRPr>
          </a:p>
        </p:txBody>
      </p:sp>
      <p:sp>
        <p:nvSpPr>
          <p:cNvPr id="10" name="Segnaposto numero diapositiva 12"/>
          <p:cNvSpPr txBox="1">
            <a:spLocks/>
          </p:cNvSpPr>
          <p:nvPr/>
        </p:nvSpPr>
        <p:spPr>
          <a:xfrm rot="20399143">
            <a:off x="7012345" y="6447387"/>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928688"/>
            <a:ext cx="8215313" cy="1587"/>
          </a:xfrm>
          <a:prstGeom prst="line">
            <a:avLst/>
          </a:prstGeom>
          <a:ln>
            <a:solidFill>
              <a:schemeClr val="accent6">
                <a:lumMod val="5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500063"/>
            <a:ext cx="7858125" cy="708025"/>
          </a:xfrm>
          <a:prstGeom prst="rect">
            <a:avLst/>
          </a:prstGeom>
          <a:ln>
            <a:solidFill>
              <a:schemeClr val="accent6">
                <a:lumMod val="60000"/>
                <a:lumOff val="4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000" dirty="0" err="1"/>
              <a:t>About</a:t>
            </a:r>
            <a:r>
              <a:rPr lang="it-IT" sz="4000" dirty="0"/>
              <a:t> Network and Service </a:t>
            </a:r>
            <a:r>
              <a:rPr lang="it-IT" sz="4000" dirty="0" err="1"/>
              <a:t>Systems</a:t>
            </a:r>
            <a:endParaRPr lang="it-IT" sz="4000" dirty="0"/>
          </a:p>
        </p:txBody>
      </p:sp>
      <p:sp>
        <p:nvSpPr>
          <p:cNvPr id="6148" name="CasellaDiTesto 6"/>
          <p:cNvSpPr txBox="1">
            <a:spLocks noChangeArrowheads="1"/>
          </p:cNvSpPr>
          <p:nvPr/>
        </p:nvSpPr>
        <p:spPr bwMode="auto">
          <a:xfrm>
            <a:off x="428625" y="1668463"/>
            <a:ext cx="8358188" cy="4986337"/>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400" dirty="0"/>
              <a:t>In today’s scenario, resources allocation and distribution, system collaborative advantages and the relevance of alliances, net’s roles and rules, and cooperative strategies, all contribute to the </a:t>
            </a:r>
            <a:r>
              <a:rPr lang="en-US" sz="2400" dirty="0" err="1"/>
              <a:t>conceptualisation</a:t>
            </a:r>
            <a:r>
              <a:rPr lang="en-US" sz="2400" dirty="0"/>
              <a:t> of the service value network, </a:t>
            </a:r>
            <a:r>
              <a:rPr lang="en-GB" sz="2400" dirty="0"/>
              <a:t>in which, according to the concept of </a:t>
            </a:r>
            <a:r>
              <a:rPr lang="en-GB" sz="2400" dirty="0" err="1"/>
              <a:t>embeddedness</a:t>
            </a:r>
            <a:r>
              <a:rPr lang="en-GB" sz="2400" dirty="0"/>
              <a:t>, economic actors cannot be considered apart from other organisations or from their operating context.</a:t>
            </a:r>
            <a:endParaRPr lang="en-US" sz="2400" cap="small" dirty="0"/>
          </a:p>
          <a:p>
            <a:pPr fontAlgn="auto">
              <a:spcBef>
                <a:spcPts val="0"/>
              </a:spcBef>
              <a:spcAft>
                <a:spcPts val="0"/>
              </a:spcAft>
              <a:defRPr/>
            </a:pPr>
            <a:endParaRPr lang="en-US" sz="3600" cap="small" dirty="0"/>
          </a:p>
          <a:p>
            <a:pPr fontAlgn="auto">
              <a:spcBef>
                <a:spcPts val="0"/>
              </a:spcBef>
              <a:spcAft>
                <a:spcPts val="0"/>
              </a:spcAft>
              <a:defRPr/>
            </a:pPr>
            <a:r>
              <a:rPr lang="en-GB" b="1" i="1" cap="small" dirty="0"/>
              <a:t>Main References about the theme:</a:t>
            </a:r>
          </a:p>
          <a:p>
            <a:pPr fontAlgn="auto">
              <a:spcBef>
                <a:spcPts val="0"/>
              </a:spcBef>
              <a:spcAft>
                <a:spcPts val="0"/>
              </a:spcAft>
              <a:defRPr/>
            </a:pPr>
            <a:r>
              <a:rPr lang="en-GB" cap="small" dirty="0" err="1"/>
              <a:t>Barabási</a:t>
            </a:r>
            <a:r>
              <a:rPr lang="en-GB" cap="small" dirty="0"/>
              <a:t>, A.L. (</a:t>
            </a:r>
            <a:r>
              <a:rPr lang="en-GB" dirty="0"/>
              <a:t>2002) -</a:t>
            </a:r>
            <a:r>
              <a:rPr lang="it-IT" cap="small" dirty="0"/>
              <a:t> </a:t>
            </a:r>
            <a:r>
              <a:rPr lang="it-IT" cap="small" dirty="0" err="1"/>
              <a:t>Basole</a:t>
            </a:r>
            <a:r>
              <a:rPr lang="it-IT" cap="small" dirty="0"/>
              <a:t>, R.C., </a:t>
            </a:r>
            <a:r>
              <a:rPr lang="it-IT" cap="small" dirty="0" err="1"/>
              <a:t>Rouse</a:t>
            </a:r>
            <a:r>
              <a:rPr lang="it-IT" cap="small" dirty="0"/>
              <a:t>, </a:t>
            </a:r>
            <a:r>
              <a:rPr lang="it-IT" cap="small" dirty="0" err="1"/>
              <a:t>W.B.</a:t>
            </a:r>
            <a:r>
              <a:rPr lang="it-IT" dirty="0"/>
              <a:t> (2008)</a:t>
            </a:r>
          </a:p>
          <a:p>
            <a:pPr fontAlgn="auto">
              <a:spcBef>
                <a:spcPts val="0"/>
              </a:spcBef>
              <a:spcAft>
                <a:spcPts val="0"/>
              </a:spcAft>
              <a:defRPr/>
            </a:pPr>
            <a:r>
              <a:rPr lang="en-GB" cap="small" dirty="0" err="1"/>
              <a:t>Granovetter</a:t>
            </a:r>
            <a:r>
              <a:rPr lang="en-GB" cap="small" dirty="0"/>
              <a:t>, M</a:t>
            </a:r>
            <a:r>
              <a:rPr lang="en-GB" dirty="0"/>
              <a:t>. (1985)</a:t>
            </a:r>
          </a:p>
          <a:p>
            <a:pPr fontAlgn="auto">
              <a:spcBef>
                <a:spcPts val="0"/>
              </a:spcBef>
              <a:spcAft>
                <a:spcPts val="0"/>
              </a:spcAft>
              <a:defRPr/>
            </a:pPr>
            <a:r>
              <a:rPr lang="en-US" cap="small" dirty="0" err="1"/>
              <a:t>Hakansson</a:t>
            </a:r>
            <a:r>
              <a:rPr lang="en-US" cap="small" dirty="0"/>
              <a:t>, H. </a:t>
            </a:r>
            <a:r>
              <a:rPr lang="en-US" cap="small" dirty="0" err="1"/>
              <a:t>Snehota</a:t>
            </a:r>
            <a:r>
              <a:rPr lang="en-US" cap="small" dirty="0"/>
              <a:t>, I.</a:t>
            </a:r>
            <a:r>
              <a:rPr lang="en-US" dirty="0"/>
              <a:t> (1995) </a:t>
            </a:r>
          </a:p>
          <a:p>
            <a:pPr fontAlgn="auto">
              <a:spcBef>
                <a:spcPts val="0"/>
              </a:spcBef>
              <a:spcAft>
                <a:spcPts val="0"/>
              </a:spcAft>
              <a:defRPr/>
            </a:pPr>
            <a:r>
              <a:rPr lang="en-GB" cap="small" dirty="0" err="1"/>
              <a:t>Maglio</a:t>
            </a:r>
            <a:r>
              <a:rPr lang="en-GB" cap="small" dirty="0"/>
              <a:t>, P.P., </a:t>
            </a:r>
            <a:r>
              <a:rPr lang="en-GB" cap="small" dirty="0" err="1"/>
              <a:t>Srinivasan</a:t>
            </a:r>
            <a:r>
              <a:rPr lang="en-GB" cap="small" dirty="0"/>
              <a:t>, S., </a:t>
            </a:r>
            <a:r>
              <a:rPr lang="en-GB" cap="small" dirty="0" err="1"/>
              <a:t>Kreulen</a:t>
            </a:r>
            <a:r>
              <a:rPr lang="en-GB" cap="small" dirty="0"/>
              <a:t>, J.T.,</a:t>
            </a:r>
            <a:r>
              <a:rPr lang="en-GB" b="1" dirty="0"/>
              <a:t> </a:t>
            </a:r>
            <a:r>
              <a:rPr lang="en-GB" cap="small" dirty="0" err="1"/>
              <a:t>Spohrer</a:t>
            </a:r>
            <a:r>
              <a:rPr lang="en-GB" cap="small" dirty="0"/>
              <a:t>, J.</a:t>
            </a:r>
            <a:r>
              <a:rPr lang="en-GB" dirty="0"/>
              <a:t> </a:t>
            </a:r>
            <a:r>
              <a:rPr lang="en-GB" cap="small" dirty="0"/>
              <a:t>(2006)</a:t>
            </a:r>
            <a:endParaRPr lang="en-US" dirty="0"/>
          </a:p>
        </p:txBody>
      </p:sp>
      <p:sp>
        <p:nvSpPr>
          <p:cNvPr id="5" name="Segnaposto numero diapositiva 12"/>
          <p:cNvSpPr txBox="1">
            <a:spLocks/>
          </p:cNvSpPr>
          <p:nvPr/>
        </p:nvSpPr>
        <p:spPr>
          <a:xfrm rot="20399143">
            <a:off x="6730296" y="637537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928688"/>
            <a:ext cx="8215313" cy="1587"/>
          </a:xfrm>
          <a:prstGeom prst="line">
            <a:avLst/>
          </a:prstGeom>
          <a:ln>
            <a:solidFill>
              <a:schemeClr val="accent6">
                <a:lumMod val="5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500063"/>
            <a:ext cx="8215312" cy="708025"/>
          </a:xfrm>
          <a:prstGeom prst="rect">
            <a:avLst/>
          </a:prstGeom>
          <a:ln>
            <a:solidFill>
              <a:schemeClr val="accent6">
                <a:lumMod val="60000"/>
                <a:lumOff val="4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000" dirty="0" err="1"/>
              <a:t>Why</a:t>
            </a:r>
            <a:r>
              <a:rPr lang="it-IT" sz="4000" dirty="0"/>
              <a:t> </a:t>
            </a:r>
            <a:r>
              <a:rPr lang="it-IT" sz="4000" dirty="0" err="1"/>
              <a:t>Networks</a:t>
            </a:r>
            <a:r>
              <a:rPr lang="it-IT" sz="4000" dirty="0"/>
              <a:t>? </a:t>
            </a:r>
            <a:r>
              <a:rPr lang="it-IT" sz="4000" dirty="0" err="1"/>
              <a:t>Why</a:t>
            </a:r>
            <a:r>
              <a:rPr lang="it-IT" sz="4000" dirty="0"/>
              <a:t> Service </a:t>
            </a:r>
            <a:r>
              <a:rPr lang="it-IT" sz="4000" dirty="0" err="1"/>
              <a:t>Systems</a:t>
            </a:r>
            <a:r>
              <a:rPr lang="it-IT" sz="4000" dirty="0"/>
              <a:t>? </a:t>
            </a:r>
          </a:p>
        </p:txBody>
      </p:sp>
      <p:sp>
        <p:nvSpPr>
          <p:cNvPr id="87044" name="CasellaDiTesto 6"/>
          <p:cNvSpPr txBox="1">
            <a:spLocks noChangeArrowheads="1"/>
          </p:cNvSpPr>
          <p:nvPr/>
        </p:nvSpPr>
        <p:spPr bwMode="auto">
          <a:xfrm>
            <a:off x="571500" y="1500188"/>
            <a:ext cx="8215313" cy="5140325"/>
          </a:xfrm>
          <a:prstGeom prst="rect">
            <a:avLst/>
          </a:prstGeom>
          <a:noFill/>
          <a:ln w="9525">
            <a:noFill/>
            <a:miter lim="800000"/>
            <a:headEnd/>
            <a:tailEnd/>
          </a:ln>
        </p:spPr>
        <p:txBody>
          <a:bodyPr>
            <a:spAutoFit/>
          </a:bodyPr>
          <a:lstStyle/>
          <a:p>
            <a:pPr algn="just"/>
            <a:r>
              <a:rPr lang="en-US" sz="2400">
                <a:latin typeface="Calibri" pitchFamily="34" charset="0"/>
              </a:rPr>
              <a:t>Since in Service Systems interactions, ties and experiences among actors represent an important part of the system, we believe it is important to deepen relationships within networks, starting from the analysis of the entities (internal and external) participating to the value creation processes.</a:t>
            </a:r>
            <a:endParaRPr lang="en-GB" sz="2400">
              <a:latin typeface="Calibri" pitchFamily="34" charset="0"/>
            </a:endParaRPr>
          </a:p>
          <a:p>
            <a:pPr algn="just"/>
            <a:endParaRPr lang="en-GB" sz="2300">
              <a:latin typeface="Calibri" pitchFamily="34" charset="0"/>
            </a:endParaRPr>
          </a:p>
          <a:p>
            <a:pPr algn="just"/>
            <a:r>
              <a:rPr lang="en-GB" sz="2200">
                <a:latin typeface="Calibri" pitchFamily="34" charset="0"/>
              </a:rPr>
              <a:t>Considering network features, value of solutions is generated through interaction. The firm’s ability to communicate with its individual customers and the capacity to obtain advantages from them are based upon iterative succesful interactions. </a:t>
            </a:r>
          </a:p>
          <a:p>
            <a:pPr algn="just"/>
            <a:r>
              <a:rPr lang="en-GB" sz="2200">
                <a:latin typeface="Calibri" pitchFamily="34" charset="0"/>
              </a:rPr>
              <a:t>Actors in service ecosystems are conditioned (or positively influenced) by many systemic elements (like technological, economical, political and social influences).</a:t>
            </a:r>
            <a:endParaRPr lang="en-US" sz="2200">
              <a:latin typeface="Calibri" pitchFamily="34" charset="0"/>
            </a:endParaRPr>
          </a:p>
        </p:txBody>
      </p:sp>
      <p:sp>
        <p:nvSpPr>
          <p:cNvPr id="5" name="Segnaposto numero diapositiva 12"/>
          <p:cNvSpPr txBox="1">
            <a:spLocks/>
          </p:cNvSpPr>
          <p:nvPr/>
        </p:nvSpPr>
        <p:spPr>
          <a:xfrm rot="20399143">
            <a:off x="6730296" y="637537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68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71900" y="2708275"/>
            <a:ext cx="5372100" cy="3687763"/>
          </a:xfrm>
          <a:prstGeom prst="rect">
            <a:avLst/>
          </a:prstGeom>
          <a:noFill/>
          <a:ln w="9525">
            <a:noFill/>
            <a:miter lim="800000"/>
            <a:headEnd/>
            <a:tailEnd/>
          </a:ln>
        </p:spPr>
      </p:pic>
      <p:sp>
        <p:nvSpPr>
          <p:cNvPr id="697" name="Ovale 696"/>
          <p:cNvSpPr/>
          <p:nvPr/>
        </p:nvSpPr>
        <p:spPr>
          <a:xfrm>
            <a:off x="844100" y="3035699"/>
            <a:ext cx="1785950" cy="1714488"/>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solidFill>
                <a:schemeClr val="accent6">
                  <a:lumMod val="50000"/>
                </a:schemeClr>
              </a:solidFill>
            </a:endParaRPr>
          </a:p>
        </p:txBody>
      </p:sp>
      <p:sp>
        <p:nvSpPr>
          <p:cNvPr id="88070" name="Rettangolo 691"/>
          <p:cNvSpPr>
            <a:spLocks noChangeArrowheads="1"/>
          </p:cNvSpPr>
          <p:nvPr/>
        </p:nvSpPr>
        <p:spPr bwMode="auto">
          <a:xfrm>
            <a:off x="684213" y="954088"/>
            <a:ext cx="8102600" cy="1754187"/>
          </a:xfrm>
          <a:prstGeom prst="rect">
            <a:avLst/>
          </a:prstGeom>
          <a:noFill/>
          <a:ln w="9525">
            <a:noFill/>
            <a:miter lim="800000"/>
            <a:headEnd/>
            <a:tailEnd/>
          </a:ln>
        </p:spPr>
        <p:txBody>
          <a:bodyPr>
            <a:spAutoFit/>
          </a:bodyPr>
          <a:lstStyle/>
          <a:p>
            <a:pPr algn="just"/>
            <a:r>
              <a:rPr lang="en-GB">
                <a:latin typeface="Gill Sans MT" pitchFamily="34" charset="0"/>
              </a:rPr>
              <a:t>In line with a relational optic of business performance, network theories consider every actor as dynamic, operant and active resources, enabling reticular/networked interactions, and organizations and their activities are closed to many to many relationships. </a:t>
            </a:r>
            <a:r>
              <a:rPr lang="en-US">
                <a:latin typeface="Gill Sans MT" pitchFamily="34" charset="0"/>
              </a:rPr>
              <a:t>System relationships lead business actors </a:t>
            </a:r>
            <a:r>
              <a:rPr lang="en-GB">
                <a:latin typeface="Gill Sans MT" pitchFamily="34" charset="0"/>
              </a:rPr>
              <a:t>to a necessary mutual satisfaction for diffuse value creation and competitiveness.</a:t>
            </a:r>
            <a:endParaRPr lang="it-IT">
              <a:latin typeface="Gill Sans MT" pitchFamily="34" charset="0"/>
            </a:endParaRPr>
          </a:p>
        </p:txBody>
      </p:sp>
      <p:sp>
        <p:nvSpPr>
          <p:cNvPr id="695" name="Freccia a destra 694"/>
          <p:cNvSpPr/>
          <p:nvPr/>
        </p:nvSpPr>
        <p:spPr>
          <a:xfrm rot="12640528">
            <a:off x="2890455" y="4878653"/>
            <a:ext cx="1503614" cy="478565"/>
          </a:xfrm>
          <a:prstGeom prst="rightArrow">
            <a:avLst/>
          </a:prstGeom>
          <a:solidFill>
            <a:schemeClr val="accent6">
              <a:lumMod val="50000"/>
            </a:schemeClr>
          </a:solidFill>
          <a:ln>
            <a:solidFill>
              <a:schemeClr val="accent6">
                <a:lumMod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696" name="Rettangolo 695"/>
          <p:cNvSpPr/>
          <p:nvPr/>
        </p:nvSpPr>
        <p:spPr>
          <a:xfrm>
            <a:off x="915988" y="3249613"/>
            <a:ext cx="1571625" cy="1200150"/>
          </a:xfrm>
          <a:prstGeom prst="rect">
            <a:avLst/>
          </a:prstGeom>
        </p:spPr>
        <p:txBody>
          <a:bodyPr>
            <a:spAutoFit/>
          </a:bodyPr>
          <a:lstStyle/>
          <a:p>
            <a:pPr algn="ctr" fontAlgn="auto">
              <a:spcBef>
                <a:spcPts val="0"/>
              </a:spcBef>
              <a:spcAft>
                <a:spcPts val="0"/>
              </a:spcAft>
              <a:defRPr/>
            </a:pPr>
            <a:r>
              <a:rPr lang="it-IT" sz="24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Service </a:t>
            </a:r>
          </a:p>
          <a:p>
            <a:pPr algn="ctr" fontAlgn="auto">
              <a:spcBef>
                <a:spcPts val="0"/>
              </a:spcBef>
              <a:spcAft>
                <a:spcPts val="0"/>
              </a:spcAft>
              <a:defRPr/>
            </a:pPr>
            <a:r>
              <a:rPr lang="it-IT" sz="2400" b="1" dirty="0" err="1">
                <a:solidFill>
                  <a:schemeClr val="accent6">
                    <a:lumMod val="50000"/>
                  </a:schemeClr>
                </a:solidFill>
                <a:effectLst>
                  <a:outerShdw blurRad="50000" dist="30000" dir="5400000" algn="tl" rotWithShape="0">
                    <a:srgbClr val="000000">
                      <a:alpha val="30000"/>
                    </a:srgbClr>
                  </a:outerShdw>
                </a:effectLst>
                <a:latin typeface="+mj-lt"/>
                <a:ea typeface="+mj-ea"/>
                <a:cs typeface="+mj-cs"/>
              </a:rPr>
              <a:t>Value</a:t>
            </a:r>
            <a:r>
              <a:rPr lang="it-IT" sz="24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 </a:t>
            </a:r>
          </a:p>
          <a:p>
            <a:pPr algn="ctr" fontAlgn="auto">
              <a:spcBef>
                <a:spcPts val="0"/>
              </a:spcBef>
              <a:spcAft>
                <a:spcPts val="0"/>
              </a:spcAft>
              <a:defRPr/>
            </a:pPr>
            <a:r>
              <a:rPr lang="it-IT" sz="24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Network</a:t>
            </a:r>
            <a:endParaRPr lang="it-IT" sz="2400" dirty="0">
              <a:solidFill>
                <a:schemeClr val="accent6">
                  <a:lumMod val="50000"/>
                </a:schemeClr>
              </a:solidFill>
              <a:latin typeface="+mn-lt"/>
              <a:cs typeface="+mn-cs"/>
            </a:endParaRPr>
          </a:p>
        </p:txBody>
      </p:sp>
      <p:sp>
        <p:nvSpPr>
          <p:cNvPr id="698" name="Oval 70"/>
          <p:cNvSpPr>
            <a:spLocks noChangeArrowheads="1"/>
          </p:cNvSpPr>
          <p:nvPr/>
        </p:nvSpPr>
        <p:spPr bwMode="auto">
          <a:xfrm>
            <a:off x="558800" y="2749550"/>
            <a:ext cx="2357438" cy="2286000"/>
          </a:xfrm>
          <a:prstGeom prst="ellipse">
            <a:avLst/>
          </a:prstGeom>
          <a:noFill/>
          <a:ln w="76200" algn="ctr">
            <a:solidFill>
              <a:schemeClr val="accent6">
                <a:lumMod val="50000"/>
              </a:schemeClr>
            </a:solidFill>
            <a:prstDash val="lgDash"/>
            <a:round/>
            <a:headEnd/>
            <a:tailEnd/>
          </a:ln>
        </p:spPr>
        <p:txBody>
          <a:bodyPr wrap="none" anchor="ctr"/>
          <a:lstStyle/>
          <a:p>
            <a:pPr fontAlgn="auto">
              <a:spcBef>
                <a:spcPts val="0"/>
              </a:spcBef>
              <a:spcAft>
                <a:spcPts val="0"/>
              </a:spcAft>
              <a:defRPr/>
            </a:pPr>
            <a:endParaRPr lang="it-IT">
              <a:latin typeface="+mn-lt"/>
              <a:cs typeface="+mn-cs"/>
            </a:endParaRPr>
          </a:p>
        </p:txBody>
      </p:sp>
      <p:sp>
        <p:nvSpPr>
          <p:cNvPr id="699" name="Segnaposto numero diapositiva 698"/>
          <p:cNvSpPr>
            <a:spLocks noGrp="1"/>
          </p:cNvSpPr>
          <p:nvPr>
            <p:ph type="sldNum" sz="quarter" idx="12"/>
          </p:nvPr>
        </p:nvSpPr>
        <p:spPr/>
        <p:txBody>
          <a:bodyPr/>
          <a:lstStyle/>
          <a:p>
            <a:pPr>
              <a:defRPr/>
            </a:pPr>
            <a:fld id="{B18EA87E-8AF7-4037-BA65-50CDF57DF4B6}" type="slidenum">
              <a:rPr lang="it-IT"/>
              <a:pPr>
                <a:defRPr/>
              </a:pPr>
              <a:t>5</a:t>
            </a:fld>
            <a:endParaRPr lang="it-IT"/>
          </a:p>
        </p:txBody>
      </p:sp>
      <p:sp>
        <p:nvSpPr>
          <p:cNvPr id="702" name="Titolo 1"/>
          <p:cNvSpPr txBox="1">
            <a:spLocks/>
          </p:cNvSpPr>
          <p:nvPr/>
        </p:nvSpPr>
        <p:spPr>
          <a:xfrm>
            <a:off x="693738" y="320675"/>
            <a:ext cx="7407275" cy="571500"/>
          </a:xfrm>
          <a:prstGeom prst="rect">
            <a:avLst/>
          </a:prstGeom>
        </p:spPr>
        <p:txBody>
          <a:bodyPr anchor="b"/>
          <a:lstStyle/>
          <a:p>
            <a:pPr fontAlgn="auto">
              <a:spcBef>
                <a:spcPts val="0"/>
              </a:spcBef>
              <a:spcAft>
                <a:spcPts val="0"/>
              </a:spcAft>
              <a:defRPr/>
            </a:pPr>
            <a:r>
              <a:rPr lang="it-IT" sz="3600" dirty="0" err="1">
                <a:solidFill>
                  <a:schemeClr val="accent6">
                    <a:lumMod val="60000"/>
                    <a:lumOff val="40000"/>
                  </a:schemeClr>
                </a:solidFill>
                <a:effectLst>
                  <a:outerShdw blurRad="50000" dist="30000" dir="5400000" algn="tl" rotWithShape="0">
                    <a:srgbClr val="000000">
                      <a:alpha val="30000"/>
                    </a:srgbClr>
                  </a:outerShdw>
                </a:effectLst>
                <a:latin typeface="+mj-lt"/>
                <a:ea typeface="+mj-ea"/>
                <a:cs typeface="+mj-cs"/>
              </a:rPr>
              <a:t>Networks</a:t>
            </a:r>
            <a:r>
              <a:rPr lang="it-IT" sz="36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 </a:t>
            </a:r>
            <a:r>
              <a:rPr lang="it-IT" sz="3600" b="1" dirty="0" err="1">
                <a:solidFill>
                  <a:schemeClr val="accent6">
                    <a:lumMod val="50000"/>
                  </a:schemeClr>
                </a:solidFill>
                <a:effectLst>
                  <a:outerShdw blurRad="50000" dist="30000" dir="5400000" algn="tl" rotWithShape="0">
                    <a:srgbClr val="000000">
                      <a:alpha val="30000"/>
                    </a:srgbClr>
                  </a:outerShdw>
                </a:effectLst>
                <a:latin typeface="+mj-lt"/>
                <a:ea typeface="+mj-ea"/>
                <a:cs typeface="+mj-cs"/>
              </a:rPr>
              <a:t>for</a:t>
            </a:r>
            <a:r>
              <a:rPr lang="it-IT" sz="36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 </a:t>
            </a:r>
            <a:r>
              <a:rPr lang="it-IT" sz="3600" b="1" dirty="0" err="1">
                <a:solidFill>
                  <a:schemeClr val="accent6">
                    <a:lumMod val="50000"/>
                  </a:schemeClr>
                </a:solidFill>
                <a:effectLst>
                  <a:outerShdw blurRad="50000" dist="30000" dir="5400000" algn="tl" rotWithShape="0">
                    <a:srgbClr val="000000">
                      <a:alpha val="30000"/>
                    </a:srgbClr>
                  </a:outerShdw>
                </a:effectLst>
                <a:latin typeface="+mj-lt"/>
                <a:ea typeface="+mj-ea"/>
                <a:cs typeface="+mj-cs"/>
              </a:rPr>
              <a:t>competitiveness</a:t>
            </a:r>
            <a:endParaRPr lang="it-IT" sz="36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endParaRPr>
          </a:p>
        </p:txBody>
      </p:sp>
      <p:sp>
        <p:nvSpPr>
          <p:cNvPr id="10" name="Rettangolo 9"/>
          <p:cNvSpPr/>
          <p:nvPr/>
        </p:nvSpPr>
        <p:spPr>
          <a:xfrm>
            <a:off x="144463" y="5589240"/>
            <a:ext cx="4572000" cy="892175"/>
          </a:xfrm>
          <a:prstGeom prst="rect">
            <a:avLst/>
          </a:prstGeom>
        </p:spPr>
        <p:txBody>
          <a:bodyPr>
            <a:spAutoFit/>
          </a:bodyPr>
          <a:lstStyle/>
          <a:p>
            <a:pPr fontAlgn="auto">
              <a:spcBef>
                <a:spcPts val="0"/>
              </a:spcBef>
              <a:spcAft>
                <a:spcPts val="0"/>
              </a:spcAft>
              <a:defRPr/>
            </a:pPr>
            <a:r>
              <a:rPr lang="en-GB" sz="1600" b="1" i="1" cap="small" dirty="0"/>
              <a:t>Main References about the theme:</a:t>
            </a:r>
          </a:p>
          <a:p>
            <a:pPr hangingPunct="0">
              <a:defRPr/>
            </a:pPr>
            <a:r>
              <a:rPr lang="it-IT" sz="1200" cap="small" dirty="0" err="1"/>
              <a:t>Gummesson</a:t>
            </a:r>
            <a:r>
              <a:rPr lang="en-US" sz="1200" cap="small" dirty="0"/>
              <a:t>, E.</a:t>
            </a:r>
            <a:r>
              <a:rPr lang="en-GB" sz="1200" dirty="0"/>
              <a:t> (2008a), “Extending the New Dominant Logic: From Customer Centricity to Balanced Centricity”;</a:t>
            </a:r>
            <a:endParaRPr lang="it-IT" sz="1200" dirty="0"/>
          </a:p>
          <a:p>
            <a:pPr hangingPunct="0">
              <a:defRPr/>
            </a:pPr>
            <a:r>
              <a:rPr lang="en-GB" sz="1200" cap="small" dirty="0" err="1"/>
              <a:t>Gummesson</a:t>
            </a:r>
            <a:r>
              <a:rPr lang="en-GB" sz="1200" cap="small" dirty="0"/>
              <a:t>, E.</a:t>
            </a:r>
            <a:r>
              <a:rPr lang="en-GB" sz="1200" dirty="0"/>
              <a:t> (2008b), </a:t>
            </a:r>
            <a:r>
              <a:rPr lang="en-GB" sz="1200" i="1" dirty="0"/>
              <a:t>Total Relationship Marketing</a:t>
            </a:r>
            <a:endParaRPr lang="it-IT" sz="1600" dirty="0"/>
          </a:p>
        </p:txBody>
      </p:sp>
      <p:sp>
        <p:nvSpPr>
          <p:cNvPr id="11" name="Segnaposto numero diapositiva 12"/>
          <p:cNvSpPr txBox="1">
            <a:spLocks/>
          </p:cNvSpPr>
          <p:nvPr/>
        </p:nvSpPr>
        <p:spPr>
          <a:xfrm rot="20399143">
            <a:off x="6730296" y="637537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98"/>
                                        </p:tgtEl>
                                        <p:attrNameLst>
                                          <p:attrName>style.visibility</p:attrName>
                                        </p:attrNameLst>
                                      </p:cBhvr>
                                      <p:to>
                                        <p:strVal val="visible"/>
                                      </p:to>
                                    </p:set>
                                    <p:animEffect transition="in" filter="randombar(vertical)">
                                      <p:cBhvr>
                                        <p:cTn id="7" dur="500"/>
                                        <p:tgtEl>
                                          <p:spTgt spid="698"/>
                                        </p:tgtEl>
                                      </p:cBhvr>
                                    </p:animEffect>
                                  </p:childTnLst>
                                </p:cTn>
                              </p:par>
                            </p:childTnLst>
                          </p:cTn>
                        </p:par>
                        <p:par>
                          <p:cTn id="8" fill="hold">
                            <p:stCondLst>
                              <p:cond delay="500"/>
                            </p:stCondLst>
                            <p:childTnLst>
                              <p:par>
                                <p:cTn id="9" presetID="14" presetClass="exit" presetSubtype="5" fill="hold" grpId="1" nodeType="afterEffect">
                                  <p:stCondLst>
                                    <p:cond delay="0"/>
                                  </p:stCondLst>
                                  <p:childTnLst>
                                    <p:animEffect transition="out" filter="randombar(vertical)">
                                      <p:cBhvr>
                                        <p:cTn id="10" dur="500"/>
                                        <p:tgtEl>
                                          <p:spTgt spid="698"/>
                                        </p:tgtEl>
                                      </p:cBhvr>
                                    </p:animEffect>
                                    <p:set>
                                      <p:cBhvr>
                                        <p:cTn id="11" dur="1" fill="hold">
                                          <p:stCondLst>
                                            <p:cond delay="499"/>
                                          </p:stCondLst>
                                        </p:cTn>
                                        <p:tgtEl>
                                          <p:spTgt spid="6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animBg="1"/>
      <p:bldP spid="69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12"/>
          <p:cNvPicPr>
            <a:picLocks noChangeAspect="1" noChangeArrowheads="1"/>
          </p:cNvPicPr>
          <p:nvPr/>
        </p:nvPicPr>
        <p:blipFill>
          <a:blip r:embed="rId3" cstate="print"/>
          <a:srcRect/>
          <a:stretch>
            <a:fillRect/>
          </a:stretch>
        </p:blipFill>
        <p:spPr bwMode="auto">
          <a:xfrm>
            <a:off x="-1397000" y="1160463"/>
            <a:ext cx="9929813" cy="4429125"/>
          </a:xfrm>
          <a:prstGeom prst="rect">
            <a:avLst/>
          </a:prstGeom>
          <a:noFill/>
          <a:ln w="9525">
            <a:noFill/>
            <a:miter lim="800000"/>
            <a:headEnd/>
            <a:tailEnd/>
          </a:ln>
        </p:spPr>
      </p:pic>
      <p:sp>
        <p:nvSpPr>
          <p:cNvPr id="7" name="Rettangolo arrotondato 6"/>
          <p:cNvSpPr/>
          <p:nvPr/>
        </p:nvSpPr>
        <p:spPr>
          <a:xfrm>
            <a:off x="2747963" y="1089025"/>
            <a:ext cx="6072187" cy="4500563"/>
          </a:xfrm>
          <a:prstGeom prst="roundRect">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it-IT"/>
          </a:p>
        </p:txBody>
      </p:sp>
      <p:sp>
        <p:nvSpPr>
          <p:cNvPr id="8" name="Rettangolo arrotondato 7"/>
          <p:cNvSpPr>
            <a:spLocks noChangeArrowheads="1"/>
          </p:cNvSpPr>
          <p:nvPr/>
        </p:nvSpPr>
        <p:spPr bwMode="auto">
          <a:xfrm>
            <a:off x="71438" y="2660650"/>
            <a:ext cx="2555875" cy="1643063"/>
          </a:xfrm>
          <a:prstGeom prst="roundRect">
            <a:avLst>
              <a:gd name="adj" fmla="val 16667"/>
            </a:avLst>
          </a:prstGeom>
          <a:noFill/>
          <a:ln w="12700">
            <a:solidFill>
              <a:schemeClr val="accent6">
                <a:lumMod val="50000"/>
              </a:schemeClr>
            </a:solidFill>
            <a:round/>
            <a:headEnd/>
            <a:tailEnd/>
          </a:ln>
          <a:effectLst>
            <a:outerShdw blurRad="63500" dist="23000" dir="5400000" rotWithShape="0">
              <a:srgbClr val="000000">
                <a:alpha val="34999"/>
              </a:srgbClr>
            </a:outerShdw>
          </a:effectLst>
        </p:spPr>
        <p:txBody>
          <a:bodyPr anchor="ctr"/>
          <a:lstStyle/>
          <a:p>
            <a:pPr algn="ctr" fontAlgn="auto">
              <a:spcBef>
                <a:spcPts val="0"/>
              </a:spcBef>
              <a:spcAft>
                <a:spcPts val="0"/>
              </a:spcAft>
              <a:defRPr/>
            </a:pPr>
            <a:r>
              <a:rPr lang="en-US" dirty="0"/>
              <a:t>More win-win interactions, more value</a:t>
            </a:r>
          </a:p>
        </p:txBody>
      </p:sp>
      <p:sp>
        <p:nvSpPr>
          <p:cNvPr id="9" name="Arco 8"/>
          <p:cNvSpPr/>
          <p:nvPr/>
        </p:nvSpPr>
        <p:spPr>
          <a:xfrm rot="10800000">
            <a:off x="1428750" y="3732213"/>
            <a:ext cx="2500313" cy="1214437"/>
          </a:xfrm>
          <a:prstGeom prst="arc">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it-IT"/>
          </a:p>
        </p:txBody>
      </p:sp>
      <p:sp>
        <p:nvSpPr>
          <p:cNvPr id="10" name="Rettangolo 9"/>
          <p:cNvSpPr/>
          <p:nvPr/>
        </p:nvSpPr>
        <p:spPr>
          <a:xfrm>
            <a:off x="71438" y="1660525"/>
            <a:ext cx="2547937" cy="830263"/>
          </a:xfrm>
          <a:prstGeom prst="rect">
            <a:avLst/>
          </a:prstGeom>
        </p:spPr>
        <p:txBody>
          <a:bodyPr wrap="none">
            <a:spAutoFit/>
          </a:bodyPr>
          <a:lstStyle/>
          <a:p>
            <a:pPr fontAlgn="auto">
              <a:spcBef>
                <a:spcPts val="0"/>
              </a:spcBef>
              <a:spcAft>
                <a:spcPts val="0"/>
              </a:spcAft>
              <a:defRPr/>
            </a:pPr>
            <a:r>
              <a:rPr lang="en-US" sz="2400" b="1" dirty="0">
                <a:solidFill>
                  <a:schemeClr val="accent6">
                    <a:lumMod val="60000"/>
                    <a:lumOff val="40000"/>
                  </a:schemeClr>
                </a:solidFill>
                <a:effectLst>
                  <a:outerShdw blurRad="50000" dist="30000" dir="5400000" algn="tl" rotWithShape="0">
                    <a:srgbClr val="000000">
                      <a:alpha val="30000"/>
                    </a:srgbClr>
                  </a:outerShdw>
                </a:effectLst>
              </a:rPr>
              <a:t>Service System </a:t>
            </a:r>
          </a:p>
          <a:p>
            <a:pPr algn="ctr" fontAlgn="auto">
              <a:spcBef>
                <a:spcPts val="0"/>
              </a:spcBef>
              <a:spcAft>
                <a:spcPts val="0"/>
              </a:spcAft>
              <a:defRPr/>
            </a:pPr>
            <a:r>
              <a:rPr lang="en-US" sz="2400" b="1" dirty="0">
                <a:solidFill>
                  <a:schemeClr val="accent6">
                    <a:lumMod val="60000"/>
                    <a:lumOff val="40000"/>
                  </a:schemeClr>
                </a:solidFill>
                <a:effectLst>
                  <a:outerShdw blurRad="50000" dist="30000" dir="5400000" algn="tl" rotWithShape="0">
                    <a:srgbClr val="000000">
                      <a:alpha val="30000"/>
                    </a:srgbClr>
                  </a:outerShdw>
                </a:effectLst>
              </a:rPr>
              <a:t>as Network</a:t>
            </a:r>
            <a:endParaRPr lang="it-IT" sz="2400" b="1" dirty="0">
              <a:solidFill>
                <a:schemeClr val="accent6">
                  <a:lumMod val="60000"/>
                  <a:lumOff val="40000"/>
                </a:schemeClr>
              </a:solidFill>
              <a:effectLst>
                <a:outerShdw blurRad="50000" dist="30000" dir="5400000" algn="tl" rotWithShape="0">
                  <a:srgbClr val="000000">
                    <a:alpha val="30000"/>
                  </a:srgbClr>
                </a:outerShdw>
              </a:effectLst>
            </a:endParaRPr>
          </a:p>
        </p:txBody>
      </p:sp>
      <p:sp>
        <p:nvSpPr>
          <p:cNvPr id="13" name="Rectangle 2"/>
          <p:cNvSpPr txBox="1">
            <a:spLocks noChangeArrowheads="1"/>
          </p:cNvSpPr>
          <p:nvPr/>
        </p:nvSpPr>
        <p:spPr>
          <a:xfrm>
            <a:off x="1187450" y="285750"/>
            <a:ext cx="6934200" cy="485775"/>
          </a:xfrm>
          <a:prstGeom prst="rect">
            <a:avLst/>
          </a:prstGeom>
          <a:noFill/>
          <a:ln cap="flat" algn="ctr">
            <a:noFill/>
          </a:ln>
        </p:spPr>
        <p:txBody>
          <a:bodyPr wrap="none" lIns="0" tIns="0" rIns="0" bIns="0" anchor="ctr"/>
          <a:lstStyle/>
          <a:p>
            <a:pPr algn="ctr" eaLnBrk="0" fontAlgn="auto" hangingPunct="0">
              <a:lnSpc>
                <a:spcPct val="90000"/>
              </a:lnSpc>
              <a:spcBef>
                <a:spcPts val="0"/>
              </a:spcBef>
              <a:spcAft>
                <a:spcPts val="0"/>
              </a:spcAft>
              <a:defRPr/>
            </a:pPr>
            <a:r>
              <a:rPr lang="en-US" sz="36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Value generation </a:t>
            </a:r>
            <a:r>
              <a:rPr lang="en-US" sz="3600" b="1" dirty="0">
                <a:solidFill>
                  <a:schemeClr val="accent6">
                    <a:lumMod val="60000"/>
                    <a:lumOff val="40000"/>
                  </a:schemeClr>
                </a:solidFill>
                <a:effectLst>
                  <a:outerShdw blurRad="50000" dist="30000" dir="5400000" algn="tl" rotWithShape="0">
                    <a:srgbClr val="000000">
                      <a:alpha val="30000"/>
                    </a:srgbClr>
                  </a:outerShdw>
                </a:effectLst>
                <a:latin typeface="+mj-lt"/>
                <a:ea typeface="+mj-ea"/>
                <a:cs typeface="+mj-cs"/>
              </a:rPr>
              <a:t>and</a:t>
            </a:r>
            <a:r>
              <a:rPr lang="en-US" sz="36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 Networks</a:t>
            </a:r>
          </a:p>
        </p:txBody>
      </p:sp>
      <p:sp>
        <p:nvSpPr>
          <p:cNvPr id="11" name="Rettangolo 10"/>
          <p:cNvSpPr/>
          <p:nvPr/>
        </p:nvSpPr>
        <p:spPr>
          <a:xfrm>
            <a:off x="144463" y="5589240"/>
            <a:ext cx="8027987" cy="892175"/>
          </a:xfrm>
          <a:prstGeom prst="rect">
            <a:avLst/>
          </a:prstGeom>
        </p:spPr>
        <p:txBody>
          <a:bodyPr>
            <a:spAutoFit/>
          </a:bodyPr>
          <a:lstStyle/>
          <a:p>
            <a:pPr fontAlgn="auto">
              <a:spcBef>
                <a:spcPts val="0"/>
              </a:spcBef>
              <a:spcAft>
                <a:spcPts val="0"/>
              </a:spcAft>
              <a:defRPr/>
            </a:pPr>
            <a:r>
              <a:rPr lang="en-GB" sz="1600" b="1" i="1" cap="small" dirty="0"/>
              <a:t>Main References about the theme:</a:t>
            </a:r>
          </a:p>
          <a:p>
            <a:pPr>
              <a:defRPr/>
            </a:pPr>
            <a:r>
              <a:rPr lang="en-GB" sz="1200" cap="small" dirty="0" err="1"/>
              <a:t>Maglio</a:t>
            </a:r>
            <a:r>
              <a:rPr lang="en-GB" sz="1200" cap="small" dirty="0"/>
              <a:t>, P.P., </a:t>
            </a:r>
            <a:r>
              <a:rPr lang="en-GB" sz="1200" cap="small" dirty="0" err="1"/>
              <a:t>Spohrer</a:t>
            </a:r>
            <a:r>
              <a:rPr lang="en-GB" sz="1200" cap="small" dirty="0"/>
              <a:t>, J.</a:t>
            </a:r>
            <a:r>
              <a:rPr lang="en-US" sz="1200" dirty="0"/>
              <a:t> (2008a), ”Fundamentals of service science”, </a:t>
            </a:r>
          </a:p>
          <a:p>
            <a:pPr>
              <a:defRPr/>
            </a:pPr>
            <a:r>
              <a:rPr lang="en-GB" sz="1200" cap="small" dirty="0" err="1"/>
              <a:t>Spohrer</a:t>
            </a:r>
            <a:r>
              <a:rPr lang="en-GB" sz="1200" cap="small" dirty="0"/>
              <a:t>, J. </a:t>
            </a:r>
            <a:r>
              <a:rPr lang="en-GB" sz="1200" cap="small" dirty="0" err="1"/>
              <a:t>Maglio</a:t>
            </a:r>
            <a:r>
              <a:rPr lang="en-GB" sz="1200" cap="small" dirty="0"/>
              <a:t>, P.P., Bailey, J., </a:t>
            </a:r>
            <a:r>
              <a:rPr lang="en-GB" sz="1200" cap="small" dirty="0" err="1"/>
              <a:t>Gruhl</a:t>
            </a:r>
            <a:r>
              <a:rPr lang="en-GB" sz="1200" cap="small" dirty="0"/>
              <a:t>, D.</a:t>
            </a:r>
            <a:r>
              <a:rPr lang="en-GB" sz="1200" i="1" dirty="0"/>
              <a:t> </a:t>
            </a:r>
            <a:r>
              <a:rPr lang="en-GB" sz="1200" dirty="0"/>
              <a:t>(2007),</a:t>
            </a:r>
            <a:r>
              <a:rPr lang="en-GB" sz="1200" i="1" dirty="0"/>
              <a:t> </a:t>
            </a:r>
            <a:r>
              <a:rPr lang="en-GB" sz="1200" dirty="0"/>
              <a:t>“Steps Toward a Science of Service Systems”,</a:t>
            </a:r>
            <a:endParaRPr lang="it-IT" sz="1200" dirty="0"/>
          </a:p>
          <a:p>
            <a:pPr>
              <a:defRPr/>
            </a:pPr>
            <a:r>
              <a:rPr lang="en-GB" sz="1200" cap="small" dirty="0" err="1"/>
              <a:t>Spohrer</a:t>
            </a:r>
            <a:r>
              <a:rPr lang="en-GB" sz="1200" cap="small" dirty="0"/>
              <a:t>, J., Anderson, L., Pass, N., Ager, T. (2008), </a:t>
            </a:r>
            <a:r>
              <a:rPr lang="en-US" sz="1200" i="1" dirty="0"/>
              <a:t>Service Science e Service Dominant Logic</a:t>
            </a:r>
            <a:r>
              <a:rPr lang="en-GB" sz="1200" cap="small" dirty="0"/>
              <a:t>, </a:t>
            </a:r>
            <a:endParaRPr lang="it-IT" sz="1600" dirty="0"/>
          </a:p>
        </p:txBody>
      </p:sp>
      <p:sp>
        <p:nvSpPr>
          <p:cNvPr id="12" name="Rettangolo 11"/>
          <p:cNvSpPr/>
          <p:nvPr/>
        </p:nvSpPr>
        <p:spPr>
          <a:xfrm>
            <a:off x="4284663" y="5229225"/>
            <a:ext cx="2879725" cy="2873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4" name="Segnaposto numero diapositiva 12"/>
          <p:cNvSpPr txBox="1">
            <a:spLocks/>
          </p:cNvSpPr>
          <p:nvPr/>
        </p:nvSpPr>
        <p:spPr>
          <a:xfrm rot="20399143">
            <a:off x="6730296" y="637537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p:cNvPicPr>
            <a:picLocks noChangeAspect="1" noChangeArrowheads="1"/>
          </p:cNvPicPr>
          <p:nvPr/>
        </p:nvPicPr>
        <p:blipFill>
          <a:blip r:embed="rId3" cstate="print">
            <a:duotone>
              <a:prstClr val="black"/>
              <a:schemeClr val="accent6">
                <a:tint val="45000"/>
                <a:satMod val="400000"/>
              </a:schemeClr>
            </a:duotone>
          </a:blip>
          <a:srcRect b="10665"/>
          <a:stretch>
            <a:fillRect/>
          </a:stretch>
        </p:blipFill>
        <p:spPr bwMode="auto">
          <a:xfrm>
            <a:off x="179512" y="692696"/>
            <a:ext cx="8784976" cy="5799686"/>
          </a:xfrm>
          <a:prstGeom prst="rect">
            <a:avLst/>
          </a:prstGeom>
          <a:noFill/>
          <a:ln w="9525">
            <a:noFill/>
            <a:miter lim="800000"/>
            <a:headEnd/>
            <a:tailEnd/>
          </a:ln>
        </p:spPr>
      </p:pic>
      <p:sp>
        <p:nvSpPr>
          <p:cNvPr id="3" name="Rectangle 2"/>
          <p:cNvSpPr txBox="1">
            <a:spLocks noChangeArrowheads="1"/>
          </p:cNvSpPr>
          <p:nvPr/>
        </p:nvSpPr>
        <p:spPr>
          <a:xfrm>
            <a:off x="1187450" y="116632"/>
            <a:ext cx="6934200" cy="485775"/>
          </a:xfrm>
          <a:prstGeom prst="rect">
            <a:avLst/>
          </a:prstGeom>
          <a:noFill/>
          <a:ln cap="flat" algn="ctr">
            <a:noFill/>
          </a:ln>
        </p:spPr>
        <p:txBody>
          <a:bodyPr wrap="none" lIns="0" tIns="0" rIns="0" bIns="0" anchor="ctr"/>
          <a:lstStyle/>
          <a:p>
            <a:pPr algn="ctr" eaLnBrk="0" fontAlgn="auto" hangingPunct="0">
              <a:lnSpc>
                <a:spcPct val="90000"/>
              </a:lnSpc>
              <a:spcBef>
                <a:spcPts val="0"/>
              </a:spcBef>
              <a:spcAft>
                <a:spcPts val="0"/>
              </a:spcAft>
              <a:defRPr/>
            </a:pPr>
            <a:r>
              <a:rPr lang="en-US" sz="3600" b="1" dirty="0">
                <a:solidFill>
                  <a:schemeClr val="accent6">
                    <a:lumMod val="50000"/>
                  </a:schemeClr>
                </a:solidFill>
                <a:effectLst>
                  <a:outerShdw blurRad="50000" dist="30000" dir="5400000" algn="tl" rotWithShape="0">
                    <a:srgbClr val="000000">
                      <a:alpha val="30000"/>
                    </a:srgbClr>
                  </a:outerShdw>
                </a:effectLst>
                <a:latin typeface="+mj-lt"/>
                <a:ea typeface="+mj-ea"/>
                <a:cs typeface="+mj-cs"/>
              </a:rPr>
              <a:t>Value Networks</a:t>
            </a:r>
          </a:p>
        </p:txBody>
      </p:sp>
      <p:sp>
        <p:nvSpPr>
          <p:cNvPr id="4" name="Segnaposto numero diapositiva 12"/>
          <p:cNvSpPr txBox="1">
            <a:spLocks/>
          </p:cNvSpPr>
          <p:nvPr/>
        </p:nvSpPr>
        <p:spPr>
          <a:xfrm rot="20399143">
            <a:off x="6730296" y="6375379"/>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thailand-divers.com/images/M_images/tui/tui-header.jpg"/>
          <p:cNvPicPr>
            <a:picLocks noChangeAspect="1" noChangeArrowheads="1"/>
          </p:cNvPicPr>
          <p:nvPr/>
        </p:nvPicPr>
        <p:blipFill>
          <a:blip r:embed="rId2" cstate="print"/>
          <a:srcRect/>
          <a:stretch>
            <a:fillRect/>
          </a:stretch>
        </p:blipFill>
        <p:spPr bwMode="auto">
          <a:xfrm>
            <a:off x="2339752" y="188640"/>
            <a:ext cx="6644232" cy="2664296"/>
          </a:xfrm>
          <a:prstGeom prst="rect">
            <a:avLst/>
          </a:prstGeom>
          <a:noFill/>
        </p:spPr>
      </p:pic>
      <p:pic>
        <p:nvPicPr>
          <p:cNvPr id="1030" name="Picture 6" descr="http://m4.dmcd.net/i/portfolio/3x2/Tui1.jpg"/>
          <p:cNvPicPr>
            <a:picLocks noChangeAspect="1" noChangeArrowheads="1"/>
          </p:cNvPicPr>
          <p:nvPr/>
        </p:nvPicPr>
        <p:blipFill>
          <a:blip r:embed="rId3" cstate="print"/>
          <a:srcRect/>
          <a:stretch>
            <a:fillRect/>
          </a:stretch>
        </p:blipFill>
        <p:spPr bwMode="auto">
          <a:xfrm>
            <a:off x="2915816" y="3068960"/>
            <a:ext cx="2987824" cy="1656184"/>
          </a:xfrm>
          <a:prstGeom prst="rect">
            <a:avLst/>
          </a:prstGeom>
          <a:noFill/>
        </p:spPr>
      </p:pic>
      <p:pic>
        <p:nvPicPr>
          <p:cNvPr id="1032" name="Picture 8" descr="http://static.guim.co.uk/sys-images/Guardian/Pix/pictures/2012/1/11/1326314446622/GERMANY-TRAVEL-TOURISM-CO-007.jpg"/>
          <p:cNvPicPr>
            <a:picLocks noChangeAspect="1" noChangeArrowheads="1"/>
          </p:cNvPicPr>
          <p:nvPr/>
        </p:nvPicPr>
        <p:blipFill>
          <a:blip r:embed="rId4" cstate="print"/>
          <a:srcRect/>
          <a:stretch>
            <a:fillRect/>
          </a:stretch>
        </p:blipFill>
        <p:spPr bwMode="auto">
          <a:xfrm>
            <a:off x="179512" y="3068960"/>
            <a:ext cx="2520279" cy="1656184"/>
          </a:xfrm>
          <a:prstGeom prst="rect">
            <a:avLst/>
          </a:prstGeom>
          <a:noFill/>
        </p:spPr>
      </p:pic>
      <p:pic>
        <p:nvPicPr>
          <p:cNvPr id="1034" name="Picture 10" descr="http://i.telegraph.co.uk/multimedia/archive/01682/tui_1682677b.jpg"/>
          <p:cNvPicPr>
            <a:picLocks noChangeAspect="1" noChangeArrowheads="1"/>
          </p:cNvPicPr>
          <p:nvPr/>
        </p:nvPicPr>
        <p:blipFill>
          <a:blip r:embed="rId5" cstate="print"/>
          <a:srcRect/>
          <a:stretch>
            <a:fillRect/>
          </a:stretch>
        </p:blipFill>
        <p:spPr bwMode="auto">
          <a:xfrm>
            <a:off x="6084168" y="3068960"/>
            <a:ext cx="2881164" cy="1659035"/>
          </a:xfrm>
          <a:prstGeom prst="rect">
            <a:avLst/>
          </a:prstGeom>
          <a:noFill/>
        </p:spPr>
      </p:pic>
      <p:sp>
        <p:nvSpPr>
          <p:cNvPr id="8" name="CasellaDiTesto 7"/>
          <p:cNvSpPr txBox="1"/>
          <p:nvPr/>
        </p:nvSpPr>
        <p:spPr>
          <a:xfrm>
            <a:off x="1907704" y="5301208"/>
            <a:ext cx="54006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4400" b="1" spc="50" dirty="0" smtClean="0">
                <a:ln w="11430"/>
                <a:solidFill>
                  <a:schemeClr val="accent6">
                    <a:lumMod val="75000"/>
                  </a:schemeClr>
                </a:solidFill>
                <a:effectLst>
                  <a:outerShdw blurRad="76200" dist="50800" dir="5400000" algn="tl" rotWithShape="0">
                    <a:srgbClr val="000000">
                      <a:alpha val="65000"/>
                    </a:srgbClr>
                  </a:outerShdw>
                </a:effectLst>
              </a:rPr>
              <a:t>TUI “</a:t>
            </a:r>
            <a:r>
              <a:rPr lang="it-IT" sz="4400" b="1" spc="50" dirty="0" err="1" smtClean="0">
                <a:ln w="11430"/>
                <a:solidFill>
                  <a:schemeClr val="accent6">
                    <a:lumMod val="75000"/>
                  </a:schemeClr>
                </a:solidFill>
                <a:effectLst>
                  <a:outerShdw blurRad="76200" dist="50800" dir="5400000" algn="tl" rotWithShape="0">
                    <a:srgbClr val="000000">
                      <a:alpha val="65000"/>
                    </a:srgbClr>
                  </a:outerShdw>
                </a:effectLst>
              </a:rPr>
              <a:t>Integration</a:t>
            </a:r>
            <a:r>
              <a:rPr lang="it-IT" sz="4400" b="1" spc="50" dirty="0" smtClean="0">
                <a:ln w="11430"/>
                <a:solidFill>
                  <a:schemeClr val="accent6">
                    <a:lumMod val="75000"/>
                  </a:schemeClr>
                </a:solidFill>
                <a:effectLst>
                  <a:outerShdw blurRad="76200" dist="50800" dir="5400000" algn="tl" rotWithShape="0">
                    <a:srgbClr val="000000">
                      <a:alpha val="65000"/>
                    </a:srgbClr>
                  </a:outerShdw>
                </a:effectLst>
              </a:rPr>
              <a:t>”</a:t>
            </a:r>
            <a:endParaRPr lang="it-IT" sz="4400" b="1" spc="50" dirty="0">
              <a:ln w="11430"/>
              <a:solidFill>
                <a:schemeClr val="accent6">
                  <a:lumMod val="75000"/>
                </a:schemeClr>
              </a:solidFill>
              <a:effectLst>
                <a:outerShdw blurRad="76200" dist="50800" dir="5400000" algn="tl" rotWithShape="0">
                  <a:srgbClr val="000000">
                    <a:alpha val="65000"/>
                  </a:srgbClr>
                </a:outerShdw>
              </a:effectLst>
            </a:endParaRPr>
          </a:p>
        </p:txBody>
      </p:sp>
      <p:pic>
        <p:nvPicPr>
          <p:cNvPr id="1026" name="Picture 2" descr="C:\Users\notaro\Desktop\tui logo.jpg"/>
          <p:cNvPicPr>
            <a:picLocks noChangeAspect="1" noChangeArrowheads="1"/>
          </p:cNvPicPr>
          <p:nvPr/>
        </p:nvPicPr>
        <p:blipFill>
          <a:blip r:embed="rId6" cstate="print"/>
          <a:srcRect/>
          <a:stretch>
            <a:fillRect/>
          </a:stretch>
        </p:blipFill>
        <p:spPr bwMode="auto">
          <a:xfrm>
            <a:off x="467544" y="1081683"/>
            <a:ext cx="1362075" cy="619125"/>
          </a:xfrm>
          <a:prstGeom prst="rect">
            <a:avLst/>
          </a:prstGeom>
          <a:noFill/>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1051</Words>
  <Application>Microsoft Office PowerPoint</Application>
  <PresentationFormat>Presentazione su schermo (4:3)</PresentationFormat>
  <Paragraphs>77</Paragraphs>
  <Slides>8</Slides>
  <Notes>6</Notes>
  <HiddenSlides>1</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Diapositiva 1</vt:lpstr>
      <vt:lpstr>Diapositiva 2</vt:lpstr>
      <vt:lpstr>Diapositiva 3</vt:lpstr>
      <vt:lpstr>Diapositiva 4</vt:lpstr>
      <vt:lpstr>Diapositiva 5</vt:lpstr>
      <vt:lpstr>Diapositiva 6</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9</cp:revision>
  <dcterms:created xsi:type="dcterms:W3CDTF">2012-02-05T12:11:23Z</dcterms:created>
  <dcterms:modified xsi:type="dcterms:W3CDTF">2013-02-22T10:48:50Z</dcterms:modified>
</cp:coreProperties>
</file>