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lt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lt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lt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lt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lt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lt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lt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lt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lt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er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163487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600" i="1">
                <a:latin typeface="Cambria"/>
                <a:ea typeface="Cambria"/>
                <a:cs typeface="Cambria"/>
                <a:sym typeface="Cambria"/>
              </a:rPr>
              <a:t>Theory behind Presenting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685799" y="3181373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VV064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i="1">
                <a:latin typeface="Cambria"/>
                <a:ea typeface="Cambria"/>
                <a:cs typeface="Cambria"/>
                <a:sym typeface="Cambria"/>
              </a:rPr>
              <a:t>How would you describe a good and a bad presentation?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208333"/>
              <a:buFont typeface="Arial"/>
              <a:buChar char="•"/>
            </a:pPr>
            <a:r>
              <a:rPr lang="en" sz="2400"/>
              <a:t>structure</a:t>
            </a:r>
          </a:p>
          <a:p>
            <a:pPr marL="457200" lvl="0" indent="-419100" rtl="0">
              <a:buClr>
                <a:schemeClr val="lt1"/>
              </a:buClr>
              <a:buSzPct val="208333"/>
              <a:buFont typeface="Arial"/>
              <a:buChar char="•"/>
            </a:pPr>
            <a:r>
              <a:rPr lang="en" sz="2400"/>
              <a:t>clarity</a:t>
            </a:r>
          </a:p>
          <a:p>
            <a:pPr marL="457200" lvl="0" indent="-419100" rtl="0">
              <a:buClr>
                <a:schemeClr val="lt1"/>
              </a:buClr>
              <a:buSzPct val="208333"/>
              <a:buFont typeface="Arial"/>
              <a:buChar char="•"/>
            </a:pPr>
            <a:r>
              <a:rPr lang="en" sz="2400"/>
              <a:t>visuals (not too many)</a:t>
            </a:r>
          </a:p>
          <a:p>
            <a:pPr marL="457200" lvl="0" indent="-419100" rtl="0">
              <a:buClr>
                <a:schemeClr val="lt1"/>
              </a:buClr>
              <a:buSzPct val="208333"/>
              <a:buFont typeface="Arial"/>
              <a:buChar char="•"/>
            </a:pPr>
            <a:r>
              <a:rPr lang="en" sz="2400"/>
              <a:t>focus on speech (don't rely on slides too much)</a:t>
            </a:r>
          </a:p>
          <a:p>
            <a:pPr marL="457200" lvl="0" indent="-419100" rtl="0">
              <a:buClr>
                <a:schemeClr val="lt1"/>
              </a:buClr>
              <a:buSzPct val="208333"/>
              <a:buFont typeface="Arial"/>
              <a:buChar char="•"/>
            </a:pPr>
            <a:r>
              <a:rPr lang="en" sz="2400"/>
              <a:t>provide info by speaking</a:t>
            </a:r>
          </a:p>
          <a:p>
            <a:pPr marL="457200" lvl="0" indent="-419100" rtl="0">
              <a:buClr>
                <a:schemeClr val="lt1"/>
              </a:buClr>
              <a:buSzPct val="208333"/>
              <a:buFont typeface="Arial"/>
              <a:buChar char="•"/>
            </a:pPr>
            <a:r>
              <a:rPr lang="en" sz="2400"/>
              <a:t>interaction with the audience (eye contact)</a:t>
            </a:r>
          </a:p>
          <a:p>
            <a:pPr marL="457200" lvl="0" indent="-419100" rtl="0">
              <a:buClr>
                <a:schemeClr val="lt1"/>
              </a:buClr>
              <a:buSzPct val="208333"/>
              <a:buFont typeface="Arial"/>
              <a:buChar char="•"/>
            </a:pPr>
            <a:r>
              <a:rPr lang="en" sz="2400"/>
              <a:t>practice before</a:t>
            </a:r>
          </a:p>
          <a:p>
            <a:pPr marL="457200" lvl="0" indent="-419100">
              <a:buClr>
                <a:schemeClr val="lt1"/>
              </a:buClr>
              <a:buSzPct val="208333"/>
              <a:buFont typeface="Arial"/>
              <a:buChar char="•"/>
            </a:pPr>
            <a:r>
              <a:rPr lang="en" sz="2400"/>
              <a:t>fit the time frame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too long, too short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boring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too much text on slides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speaking slowly or too fast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reading the slides</a:t>
            </a:r>
          </a:p>
          <a:p>
            <a:pPr marL="457200" lvl="0" indent="-4191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not audible enough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0"/>
            <a:ext cx="8666100" cy="6261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buNone/>
            </a:pPr>
            <a:r>
              <a:rPr lang="en" sz="2600" b="1" dirty="0">
                <a:latin typeface="Cambria"/>
                <a:ea typeface="Cambria"/>
                <a:cs typeface="Cambria"/>
                <a:sym typeface="Cambria"/>
              </a:rPr>
              <a:t>preparing the presentation area                                   preparing written notes                                            delivering the presentation              	                                                          structuring the presentation            	                                          choosing the main idea                       	                                           handling questions                	                                                           research of the topic                            	                                           writing down the speech                   	                                           </a:t>
            </a:r>
          </a:p>
          <a:p>
            <a:pPr lvl="0" rtl="0">
              <a:lnSpc>
                <a:spcPct val="115000"/>
              </a:lnSpc>
              <a:buNone/>
            </a:pPr>
            <a:r>
              <a:rPr lang="cs-CZ" sz="2600" b="1" dirty="0" smtClean="0">
                <a:latin typeface="Cambria"/>
                <a:ea typeface="Cambria"/>
                <a:cs typeface="Cambria"/>
                <a:sym typeface="Cambria"/>
              </a:rPr>
              <a:t>	</a:t>
            </a:r>
            <a:r>
              <a:rPr lang="en" sz="2600" b="1" dirty="0" smtClean="0">
                <a:latin typeface="Cambria"/>
                <a:ea typeface="Cambria"/>
                <a:cs typeface="Cambria"/>
                <a:sym typeface="Cambria"/>
              </a:rPr>
              <a:t>choosing </a:t>
            </a:r>
            <a:r>
              <a:rPr lang="en" sz="2600" b="1" dirty="0">
                <a:latin typeface="Cambria"/>
                <a:ea typeface="Cambria"/>
                <a:cs typeface="Cambria"/>
                <a:sym typeface="Cambria"/>
              </a:rPr>
              <a:t>the topic                 	                                                            rehearsing the presentation          	                                            preparing any audio-visual aids     	                                          setting aims and objectives            	                                                           audience analysis                	                                                           developing main points and supporting arguments  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120900" y="0"/>
            <a:ext cx="9023099" cy="6404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600" b="1" dirty="0">
                <a:latin typeface="Cambria"/>
                <a:ea typeface="Cambria"/>
                <a:cs typeface="Cambria"/>
                <a:sym typeface="Cambria"/>
              </a:rPr>
              <a:t>audience analysis							1</a:t>
            </a:r>
          </a:p>
          <a:p>
            <a:pPr lvl="0" rtl="0">
              <a:buClr>
                <a:srgbClr val="000000"/>
              </a:buClr>
              <a:buSzPct val="42307"/>
              <a:buFont typeface="Arial"/>
              <a:buNone/>
            </a:pPr>
            <a:r>
              <a:rPr lang="en" sz="2600" b="1" dirty="0">
                <a:latin typeface="Cambria"/>
                <a:ea typeface="Cambria"/>
                <a:cs typeface="Cambria"/>
                <a:sym typeface="Cambria"/>
              </a:rPr>
              <a:t>setting aims and </a:t>
            </a:r>
            <a:r>
              <a:rPr lang="en" sz="2600" b="1" dirty="0" smtClean="0">
                <a:latin typeface="Cambria"/>
                <a:ea typeface="Cambria"/>
                <a:cs typeface="Cambria"/>
                <a:sym typeface="Cambria"/>
              </a:rPr>
              <a:t>objectives</a:t>
            </a:r>
            <a:r>
              <a:rPr lang="cs-CZ" sz="2600" b="1" dirty="0" smtClean="0">
                <a:latin typeface="Cambria"/>
                <a:ea typeface="Cambria"/>
                <a:cs typeface="Cambria"/>
                <a:sym typeface="Cambria"/>
              </a:rPr>
              <a:t>					2</a:t>
            </a:r>
            <a:r>
              <a:rPr lang="en" sz="2600" b="1" dirty="0" smtClean="0">
                <a:latin typeface="Cambria"/>
                <a:ea typeface="Cambria"/>
                <a:cs typeface="Cambria"/>
                <a:sym typeface="Cambria"/>
              </a:rPr>
              <a:t> </a:t>
            </a:r>
            <a:endParaRPr lang="en" sz="2600" b="1" dirty="0">
              <a:latin typeface="Cambria"/>
              <a:ea typeface="Cambria"/>
              <a:cs typeface="Cambria"/>
              <a:sym typeface="Cambria"/>
            </a:endParaRPr>
          </a:p>
          <a:p>
            <a:pPr lvl="0" rtl="0">
              <a:buClr>
                <a:srgbClr val="000000"/>
              </a:buClr>
              <a:buSzPct val="42307"/>
              <a:buFont typeface="Arial"/>
              <a:buNone/>
            </a:pPr>
            <a:r>
              <a:rPr lang="en" sz="2600" b="1" dirty="0">
                <a:latin typeface="Cambria"/>
                <a:ea typeface="Cambria"/>
                <a:cs typeface="Cambria"/>
                <a:sym typeface="Cambria"/>
              </a:rPr>
              <a:t>choosing the topic						</a:t>
            </a:r>
            <a:r>
              <a:rPr lang="en" sz="2600" b="1" dirty="0" smtClean="0">
                <a:latin typeface="Cambria"/>
                <a:ea typeface="Cambria"/>
                <a:cs typeface="Cambria"/>
                <a:sym typeface="Cambria"/>
              </a:rPr>
              <a:t>3</a:t>
            </a:r>
            <a:endParaRPr lang="en" sz="2600" b="1" dirty="0">
              <a:latin typeface="Cambria"/>
              <a:ea typeface="Cambria"/>
              <a:cs typeface="Cambria"/>
              <a:sym typeface="Cambria"/>
            </a:endParaRPr>
          </a:p>
          <a:p>
            <a:pPr lvl="0" rtl="0">
              <a:buNone/>
            </a:pPr>
            <a:r>
              <a:rPr lang="en" sz="2600" b="1" dirty="0">
                <a:latin typeface="Cambria"/>
                <a:ea typeface="Cambria"/>
                <a:cs typeface="Cambria"/>
                <a:sym typeface="Cambria"/>
              </a:rPr>
              <a:t>research of the topic						</a:t>
            </a:r>
            <a:r>
              <a:rPr lang="en" sz="2600" b="1" dirty="0" smtClean="0">
                <a:latin typeface="Cambria"/>
                <a:ea typeface="Cambria"/>
                <a:cs typeface="Cambria"/>
                <a:sym typeface="Cambria"/>
              </a:rPr>
              <a:t>4</a:t>
            </a:r>
            <a:endParaRPr lang="en" sz="2600" b="1" dirty="0">
              <a:latin typeface="Cambria"/>
              <a:ea typeface="Cambria"/>
              <a:cs typeface="Cambria"/>
              <a:sym typeface="Cambria"/>
            </a:endParaRPr>
          </a:p>
          <a:p>
            <a:pPr lvl="0" rtl="0">
              <a:buClr>
                <a:srgbClr val="000000"/>
              </a:buClr>
              <a:buSzPct val="42307"/>
              <a:buFont typeface="Arial"/>
              <a:buNone/>
            </a:pPr>
            <a:r>
              <a:rPr lang="en" sz="2600" b="1" dirty="0">
                <a:latin typeface="Cambria"/>
                <a:ea typeface="Cambria"/>
                <a:cs typeface="Cambria"/>
                <a:sym typeface="Cambria"/>
              </a:rPr>
              <a:t>choosing the main idea						</a:t>
            </a:r>
            <a:r>
              <a:rPr lang="en" sz="2600" b="1" dirty="0" smtClean="0">
                <a:latin typeface="Cambria"/>
                <a:ea typeface="Cambria"/>
                <a:cs typeface="Cambria"/>
                <a:sym typeface="Cambria"/>
              </a:rPr>
              <a:t>5</a:t>
            </a:r>
            <a:endParaRPr lang="en" sz="2600" b="1" dirty="0">
              <a:latin typeface="Cambria"/>
              <a:ea typeface="Cambria"/>
              <a:cs typeface="Cambria"/>
              <a:sym typeface="Cambria"/>
            </a:endParaRPr>
          </a:p>
          <a:p>
            <a:pPr lvl="0" rtl="0">
              <a:buNone/>
            </a:pPr>
            <a:r>
              <a:rPr lang="en" sz="2600" b="1" dirty="0">
                <a:latin typeface="Cambria"/>
                <a:ea typeface="Cambria"/>
                <a:cs typeface="Cambria"/>
                <a:sym typeface="Cambria"/>
              </a:rPr>
              <a:t>developing main points and supporting arguments   	6</a:t>
            </a:r>
          </a:p>
          <a:p>
            <a:pPr lvl="0" rtl="0">
              <a:buClr>
                <a:srgbClr val="000000"/>
              </a:buClr>
              <a:buSzPct val="42307"/>
              <a:buFont typeface="Arial"/>
              <a:buNone/>
            </a:pPr>
            <a:r>
              <a:rPr lang="en" sz="2600" b="1" dirty="0">
                <a:latin typeface="Cambria"/>
                <a:ea typeface="Cambria"/>
                <a:cs typeface="Cambria"/>
                <a:sym typeface="Cambria"/>
              </a:rPr>
              <a:t>structuring the presentation					</a:t>
            </a:r>
            <a:r>
              <a:rPr lang="en" sz="2600" b="1" dirty="0" smtClean="0">
                <a:latin typeface="Cambria"/>
                <a:ea typeface="Cambria"/>
                <a:cs typeface="Cambria"/>
                <a:sym typeface="Cambria"/>
              </a:rPr>
              <a:t>7</a:t>
            </a:r>
            <a:endParaRPr lang="en" sz="2600" b="1" dirty="0">
              <a:latin typeface="Cambria"/>
              <a:ea typeface="Cambria"/>
              <a:cs typeface="Cambria"/>
              <a:sym typeface="Cambria"/>
            </a:endParaRPr>
          </a:p>
          <a:p>
            <a:pPr lvl="0" rtl="0">
              <a:buClr>
                <a:srgbClr val="000000"/>
              </a:buClr>
              <a:buSzPct val="42307"/>
              <a:buFont typeface="Arial"/>
              <a:buNone/>
            </a:pPr>
            <a:r>
              <a:rPr lang="en" sz="2600" b="1" dirty="0">
                <a:latin typeface="Cambria"/>
                <a:ea typeface="Cambria"/>
                <a:cs typeface="Cambria"/>
                <a:sym typeface="Cambria"/>
              </a:rPr>
              <a:t>writing down the speech					</a:t>
            </a:r>
            <a:r>
              <a:rPr lang="en" sz="2600" b="1" dirty="0" smtClean="0">
                <a:latin typeface="Cambria"/>
                <a:ea typeface="Cambria"/>
                <a:cs typeface="Cambria"/>
                <a:sym typeface="Cambria"/>
              </a:rPr>
              <a:t>8 </a:t>
            </a:r>
            <a:endParaRPr lang="en" sz="2600" b="1" dirty="0">
              <a:latin typeface="Cambria"/>
              <a:ea typeface="Cambria"/>
              <a:cs typeface="Cambria"/>
              <a:sym typeface="Cambria"/>
            </a:endParaRPr>
          </a:p>
          <a:p>
            <a:pPr lvl="0" rtl="0">
              <a:buClr>
                <a:srgbClr val="000000"/>
              </a:buClr>
              <a:buSzPct val="42307"/>
              <a:buFont typeface="Arial"/>
              <a:buNone/>
            </a:pPr>
            <a:r>
              <a:rPr lang="en" sz="2600" b="1" dirty="0">
                <a:latin typeface="Cambria"/>
                <a:ea typeface="Cambria"/>
                <a:cs typeface="Cambria"/>
                <a:sym typeface="Cambria"/>
              </a:rPr>
              <a:t>preparing written notes 					</a:t>
            </a:r>
            <a:r>
              <a:rPr lang="en" sz="2600" b="1" dirty="0" smtClean="0">
                <a:latin typeface="Cambria"/>
                <a:ea typeface="Cambria"/>
                <a:cs typeface="Cambria"/>
                <a:sym typeface="Cambria"/>
              </a:rPr>
              <a:t>9</a:t>
            </a:r>
            <a:endParaRPr lang="en" sz="2600" b="1" dirty="0">
              <a:latin typeface="Cambria"/>
              <a:ea typeface="Cambria"/>
              <a:cs typeface="Cambria"/>
              <a:sym typeface="Cambria"/>
            </a:endParaRPr>
          </a:p>
          <a:p>
            <a:pPr lvl="0" rtl="0">
              <a:buNone/>
            </a:pPr>
            <a:r>
              <a:rPr lang="en" sz="2600" b="1" dirty="0">
                <a:latin typeface="Cambria"/>
                <a:ea typeface="Cambria"/>
                <a:cs typeface="Cambria"/>
                <a:sym typeface="Cambria"/>
              </a:rPr>
              <a:t>preparing any audio-visual aids 				</a:t>
            </a:r>
            <a:r>
              <a:rPr lang="en" sz="2600" b="1" dirty="0" smtClean="0">
                <a:latin typeface="Cambria"/>
                <a:ea typeface="Cambria"/>
                <a:cs typeface="Cambria"/>
                <a:sym typeface="Cambria"/>
              </a:rPr>
              <a:t>10</a:t>
            </a:r>
            <a:endParaRPr lang="en" sz="2600" b="1" dirty="0">
              <a:latin typeface="Cambria"/>
              <a:ea typeface="Cambria"/>
              <a:cs typeface="Cambria"/>
              <a:sym typeface="Cambria"/>
            </a:endParaRPr>
          </a:p>
          <a:p>
            <a:pPr lvl="0" rtl="0">
              <a:buClr>
                <a:srgbClr val="000000"/>
              </a:buClr>
              <a:buSzPct val="42307"/>
              <a:buFont typeface="Arial"/>
              <a:buNone/>
            </a:pPr>
            <a:r>
              <a:rPr lang="en" sz="2600" b="1" dirty="0">
                <a:latin typeface="Cambria"/>
                <a:ea typeface="Cambria"/>
                <a:cs typeface="Cambria"/>
                <a:sym typeface="Cambria"/>
              </a:rPr>
              <a:t>rehearsing the presentation					</a:t>
            </a:r>
            <a:r>
              <a:rPr lang="en" sz="2600" b="1" dirty="0" smtClean="0">
                <a:latin typeface="Cambria"/>
                <a:ea typeface="Cambria"/>
                <a:cs typeface="Cambria"/>
                <a:sym typeface="Cambria"/>
              </a:rPr>
              <a:t>11 </a:t>
            </a:r>
            <a:endParaRPr lang="en" sz="2600" b="1" dirty="0">
              <a:latin typeface="Cambria"/>
              <a:ea typeface="Cambria"/>
              <a:cs typeface="Cambria"/>
              <a:sym typeface="Cambria"/>
            </a:endParaRPr>
          </a:p>
          <a:p>
            <a:pPr lvl="0" rtl="0">
              <a:buClr>
                <a:srgbClr val="000000"/>
              </a:buClr>
              <a:buSzPct val="42307"/>
              <a:buFont typeface="Arial"/>
              <a:buNone/>
            </a:pPr>
            <a:r>
              <a:rPr lang="en" sz="2600" b="1" dirty="0">
                <a:latin typeface="Cambria"/>
                <a:ea typeface="Cambria"/>
                <a:cs typeface="Cambria"/>
                <a:sym typeface="Cambria"/>
              </a:rPr>
              <a:t>preparing the presentation area 				</a:t>
            </a:r>
            <a:r>
              <a:rPr lang="en" sz="2600" b="1" dirty="0" smtClean="0">
                <a:latin typeface="Cambria"/>
                <a:ea typeface="Cambria"/>
                <a:cs typeface="Cambria"/>
                <a:sym typeface="Cambria"/>
              </a:rPr>
              <a:t>12</a:t>
            </a:r>
            <a:endParaRPr lang="en" sz="2600" b="1" dirty="0">
              <a:latin typeface="Cambria"/>
              <a:ea typeface="Cambria"/>
              <a:cs typeface="Cambria"/>
              <a:sym typeface="Cambria"/>
            </a:endParaRPr>
          </a:p>
          <a:p>
            <a:pPr lvl="0" rtl="0">
              <a:buNone/>
            </a:pPr>
            <a:r>
              <a:rPr lang="en" sz="2600" b="1" dirty="0">
                <a:latin typeface="Cambria"/>
                <a:ea typeface="Cambria"/>
                <a:cs typeface="Cambria"/>
                <a:sym typeface="Cambria"/>
              </a:rPr>
              <a:t>delivering the presentation					</a:t>
            </a:r>
            <a:r>
              <a:rPr lang="en" sz="2600" b="1" dirty="0" smtClean="0">
                <a:latin typeface="Cambria"/>
                <a:ea typeface="Cambria"/>
                <a:cs typeface="Cambria"/>
                <a:sym typeface="Cambria"/>
              </a:rPr>
              <a:t>13</a:t>
            </a:r>
            <a:endParaRPr lang="en" sz="2600" b="1" dirty="0">
              <a:latin typeface="Cambria"/>
              <a:ea typeface="Cambria"/>
              <a:cs typeface="Cambria"/>
              <a:sym typeface="Cambria"/>
            </a:endParaRPr>
          </a:p>
          <a:p>
            <a:pPr lvl="0" rtl="0">
              <a:buNone/>
            </a:pPr>
            <a:r>
              <a:rPr lang="en" sz="2600" b="1" dirty="0">
                <a:latin typeface="Cambria"/>
                <a:ea typeface="Cambria"/>
                <a:cs typeface="Cambria"/>
                <a:sym typeface="Cambria"/>
              </a:rPr>
              <a:t>handling questions						</a:t>
            </a:r>
            <a:r>
              <a:rPr lang="en" sz="2600" b="1" dirty="0" smtClean="0">
                <a:latin typeface="Cambria"/>
                <a:ea typeface="Cambria"/>
                <a:cs typeface="Cambria"/>
                <a:sym typeface="Cambria"/>
              </a:rPr>
              <a:t>14</a:t>
            </a:r>
            <a:endParaRPr lang="en" sz="2600" b="1" dirty="0">
              <a:latin typeface="Cambria"/>
              <a:ea typeface="Cambria"/>
              <a:cs typeface="Cambria"/>
              <a:sym typeface="Cambria"/>
            </a:endParaRPr>
          </a:p>
          <a:p>
            <a:endParaRPr dirty="0"/>
          </a:p>
          <a:p>
            <a:pPr lvl="0" rtl="0">
              <a:buNone/>
            </a:pPr>
            <a:r>
              <a:rPr lang="en" sz="2600" b="1" dirty="0">
                <a:latin typeface="Cambria"/>
                <a:ea typeface="Cambria"/>
                <a:cs typeface="Cambria"/>
                <a:sym typeface="Cambria"/>
              </a:rPr>
              <a:t>       	            	                                           </a:t>
            </a:r>
          </a:p>
          <a:p>
            <a:pPr lvl="0" rtl="0">
              <a:buNone/>
            </a:pPr>
            <a:r>
              <a:rPr lang="en" sz="2600" b="1" dirty="0">
                <a:latin typeface="Cambria"/>
                <a:ea typeface="Cambria"/>
                <a:cs typeface="Cambria"/>
                <a:sym typeface="Cambria"/>
              </a:rPr>
              <a:t> </a:t>
            </a:r>
          </a:p>
          <a:p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Fill the gaps with the following words: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-252536" y="1628800"/>
            <a:ext cx="90010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lvl="0" indent="0" rtl="0">
              <a:lnSpc>
                <a:spcPct val="115000"/>
              </a:lnSpc>
              <a:buNone/>
            </a:pPr>
            <a:r>
              <a:rPr lang="en" b="1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
listener	</a:t>
            </a:r>
            <a:r>
              <a:rPr lang="en" b="1" dirty="0" smtClean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" b="1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			academic </a:t>
            </a:r>
          </a:p>
          <a:p>
            <a:pPr marL="1828800" lvl="0" indent="457200" rtl="0">
              <a:lnSpc>
                <a:spcPct val="115000"/>
              </a:lnSpc>
              <a:buNone/>
            </a:pPr>
            <a:r>
              <a:rPr lang="en" b="1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demonstrating 		</a:t>
            </a:r>
            <a:r>
              <a:rPr lang="en" b="1" dirty="0" smtClean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structure </a:t>
            </a:r>
            <a:endParaRPr lang="en" b="1" dirty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457200" lvl="0" indent="457200" rtl="0">
              <a:lnSpc>
                <a:spcPct val="115000"/>
              </a:lnSpc>
              <a:buNone/>
            </a:pPr>
            <a:r>
              <a:rPr lang="en" b="1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evidence 				colloquial </a:t>
            </a:r>
          </a:p>
          <a:p>
            <a:pPr marL="1828800" lvl="0" indent="457200" rtl="0">
              <a:lnSpc>
                <a:spcPct val="115000"/>
              </a:lnSpc>
              <a:buNone/>
            </a:pPr>
            <a:r>
              <a:rPr lang="en" b="1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speaker			</a:t>
            </a:r>
            <a:r>
              <a:rPr lang="en" b="1" dirty="0" smtClean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accepted </a:t>
            </a:r>
            <a:endParaRPr lang="en" b="1" dirty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457200" lvl="0" indent="457200" rtl="0">
              <a:lnSpc>
                <a:spcPct val="115000"/>
              </a:lnSpc>
              <a:buNone/>
            </a:pPr>
            <a:r>
              <a:rPr lang="en" b="1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emphasis 				related</a:t>
            </a:r>
          </a:p>
          <a:p>
            <a:pPr lvl="0" rtl="0">
              <a:lnSpc>
                <a:spcPct val="115000"/>
              </a:lnSpc>
              <a:buNone/>
            </a:pPr>
            <a:r>
              <a:rPr lang="en" b="1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 			</a:t>
            </a:r>
            <a:r>
              <a:rPr lang="cs-CZ" b="1" dirty="0" smtClean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	</a:t>
            </a:r>
            <a:r>
              <a:rPr lang="en" b="1" dirty="0" smtClean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directly</a:t>
            </a:r>
            <a:r>
              <a:rPr lang="en" b="1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		</a:t>
            </a:r>
            <a:r>
              <a:rPr lang="cs-CZ" b="1" dirty="0" smtClean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	</a:t>
            </a:r>
            <a:r>
              <a:rPr lang="en" b="1" dirty="0" smtClean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expressions</a:t>
            </a:r>
            <a:endParaRPr lang="en" b="1" dirty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1988840"/>
            <a:ext cx="70567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bg1"/>
                </a:solidFill>
                <a:latin typeface="Cambria" pitchFamily="18" charset="0"/>
              </a:rPr>
              <a:t>Video watched in class can be found at:</a:t>
            </a:r>
          </a:p>
          <a:p>
            <a:endParaRPr lang="cs-CZ" sz="2800" b="1" dirty="0" smtClean="0">
              <a:solidFill>
                <a:schemeClr val="bg1"/>
              </a:solidFill>
              <a:latin typeface="Cambria" pitchFamily="18" charset="0"/>
            </a:endParaRPr>
          </a:p>
          <a:p>
            <a:r>
              <a:rPr lang="en-GB" sz="2800" b="1" dirty="0" smtClean="0">
                <a:solidFill>
                  <a:schemeClr val="bg1"/>
                </a:solidFill>
                <a:latin typeface="Cambria" pitchFamily="18" charset="0"/>
                <a:hlinkClick r:id="rId3" action="ppaction://hlinkfile"/>
              </a:rPr>
              <a:t>http://</a:t>
            </a:r>
            <a:r>
              <a:rPr lang="en-GB" sz="2800" b="1" dirty="0" smtClean="0">
                <a:solidFill>
                  <a:schemeClr val="bg1"/>
                </a:solidFill>
                <a:latin typeface="Cambria" pitchFamily="18" charset="0"/>
                <a:hlinkClick r:id="rId3" action="ppaction://hlinkfile"/>
              </a:rPr>
              <a:t>www.youtube.com/watch?v=ATfY8dvbuFg</a:t>
            </a:r>
            <a:r>
              <a:rPr lang="en-GB" sz="2800" b="1" dirty="0" smtClean="0">
                <a:solidFill>
                  <a:schemeClr val="bg1"/>
                </a:solidFill>
                <a:latin typeface="Cambria" pitchFamily="18" charset="0"/>
                <a:hlinkClick r:id="rId4" action="ppaction://hlinksldjump"/>
              </a:rPr>
              <a:t>Slide 6</a:t>
            </a:r>
            <a:endParaRPr lang="en-GB" sz="2800" b="1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Custom 345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On-screen Show (4:3)</PresentationFormat>
  <Paragraphs>46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/>
      <vt:lpstr>Theory behind Presenting</vt:lpstr>
      <vt:lpstr>How would you describe a good and a bad presentation?</vt:lpstr>
      <vt:lpstr>Slide 3</vt:lpstr>
      <vt:lpstr>Slide 4</vt:lpstr>
      <vt:lpstr>Fill the gaps with the following words: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behind Presenting</dc:title>
  <dc:creator>Jirka</dc:creator>
  <cp:lastModifiedBy>Windows User</cp:lastModifiedBy>
  <cp:revision>1</cp:revision>
  <dcterms:modified xsi:type="dcterms:W3CDTF">2013-03-06T08:39:57Z</dcterms:modified>
</cp:coreProperties>
</file>