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2" r:id="rId3"/>
    <p:sldId id="275" r:id="rId4"/>
    <p:sldId id="276" r:id="rId5"/>
    <p:sldId id="257" r:id="rId6"/>
    <p:sldId id="258" r:id="rId7"/>
    <p:sldId id="273" r:id="rId8"/>
    <p:sldId id="274" r:id="rId9"/>
    <p:sldId id="259" r:id="rId10"/>
    <p:sldId id="260" r:id="rId11"/>
    <p:sldId id="261" r:id="rId12"/>
    <p:sldId id="263" r:id="rId13"/>
    <p:sldId id="26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71"/>
    <a:srgbClr val="000066"/>
    <a:srgbClr val="0066FF"/>
    <a:srgbClr val="33CCFF"/>
    <a:srgbClr val="333399"/>
    <a:srgbClr val="0D0D28"/>
    <a:srgbClr val="33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54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66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EFADE8-FEB1-4EC7-BC0C-B57D9732FD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721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8B6259-4D91-44FB-B070-33B298AC7B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979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FEB8D5-9618-454D-894E-F5113C110A4C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2483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04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285864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83810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222796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81941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46399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240230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409596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27280166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51919FDB-7B2A-4B1A-9774-24EACBF2F459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/16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4" r:id="rId3"/>
    <p:sldLayoutId id="2147483879" r:id="rId4"/>
    <p:sldLayoutId id="2147483880" r:id="rId5"/>
    <p:sldLayoutId id="2147483881" r:id="rId6"/>
    <p:sldLayoutId id="2147483875" r:id="rId7"/>
    <p:sldLayoutId id="2147483876" r:id="rId8"/>
    <p:sldLayoutId id="214748388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riha@fi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</a:t>
            </a:r>
            <a:br>
              <a:rPr lang="cs-CZ" dirty="0" smtClean="0"/>
            </a:br>
            <a:r>
              <a:rPr lang="cs-CZ" dirty="0" smtClean="0"/>
              <a:t>A JEJICH ROZHRANÍ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Zdeněk Říha</a:t>
            </a:r>
            <a:br>
              <a:rPr lang="cs-CZ" dirty="0" smtClean="0"/>
            </a:br>
            <a:r>
              <a:rPr lang="cs-CZ" dirty="0" err="1" smtClean="0">
                <a:solidFill>
                  <a:srgbClr val="000099"/>
                </a:solidFill>
                <a:hlinkClick r:id="rId2"/>
              </a:rPr>
              <a:t>zriha</a:t>
            </a:r>
            <a:r>
              <a:rPr lang="en-US" dirty="0" smtClean="0">
                <a:solidFill>
                  <a:srgbClr val="000099"/>
                </a:solidFill>
                <a:hlinkClick r:id="rId2"/>
              </a:rPr>
              <a:t>@</a:t>
            </a:r>
            <a:r>
              <a:rPr lang="cs-CZ" dirty="0" err="1" smtClean="0">
                <a:solidFill>
                  <a:srgbClr val="000099"/>
                </a:solidFill>
                <a:hlinkClick r:id="rId2"/>
              </a:rPr>
              <a:t>fi.muni.cz</a:t>
            </a:r>
            <a:endParaRPr lang="cs-CZ" dirty="0" smtClean="0">
              <a:solidFill>
                <a:srgbClr val="000099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Asi nebudete psát ani navrhovat zcela nový OS ale …</a:t>
            </a:r>
          </a:p>
          <a:p>
            <a:pPr marL="719138" lvl="1" eaLnBrk="1" hangingPunct="1"/>
            <a:r>
              <a:rPr lang="cs-CZ" smtClean="0"/>
              <a:t>možná budete muset OS modifikovat</a:t>
            </a:r>
          </a:p>
          <a:p>
            <a:pPr marL="719138" lvl="1" eaLnBrk="1" hangingPunct="1"/>
            <a:r>
              <a:rPr lang="cs-CZ" smtClean="0"/>
              <a:t>… nebo rozšiřovat (např. nový ovladač)</a:t>
            </a:r>
          </a:p>
          <a:p>
            <a:pPr marL="719138" lvl="1" eaLnBrk="1" hangingPunct="1"/>
            <a:r>
              <a:rPr lang="cs-CZ" smtClean="0"/>
              <a:t>při programování budete využívat služeb OS</a:t>
            </a:r>
          </a:p>
          <a:p>
            <a:pPr marL="719138" lvl="1" eaLnBrk="1" hangingPunct="1"/>
            <a:r>
              <a:rPr lang="cs-CZ" smtClean="0"/>
              <a:t>a nebo alespoň budete OS používat a je dobré vědět, co od nich můžete čekat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PROČ STUDOVAT OS?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Úvod, historie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Procesy (plánování běhu, synchronizace)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Správa paměti (alokace paměti, virtuální paměť)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Správa I</a:t>
            </a:r>
            <a:r>
              <a:rPr lang="en-US" smtClean="0"/>
              <a:t>/O operac</a:t>
            </a:r>
            <a:r>
              <a:rPr lang="cs-CZ" smtClean="0"/>
              <a:t>í (plánovaní, vnější paměti)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CO NÁS ČEKÁ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OS především jako správce prostředků počítače</a:t>
            </a:r>
          </a:p>
          <a:p>
            <a:pPr marL="719138" lvl="1" eaLnBrk="1" hangingPunct="1"/>
            <a:r>
              <a:rPr lang="cs-CZ" smtClean="0"/>
              <a:t>CPU, operační paměť, disková paměť, I/O zařízení</a:t>
            </a:r>
          </a:p>
          <a:p>
            <a:pPr marL="395288" eaLnBrk="1" hangingPunct="1"/>
            <a:r>
              <a:rPr lang="cs-CZ" smtClean="0"/>
              <a:t>Koordinátor, řídící složka</a:t>
            </a:r>
          </a:p>
          <a:p>
            <a:pPr marL="719138" lvl="1" eaLnBrk="1" hangingPunct="1"/>
            <a:r>
              <a:rPr lang="cs-CZ" smtClean="0"/>
              <a:t>řídí spouštění programů, zabraňuje chybám </a:t>
            </a:r>
            <a:br>
              <a:rPr lang="cs-CZ" smtClean="0"/>
            </a:br>
            <a:r>
              <a:rPr lang="cs-CZ" smtClean="0"/>
              <a:t>a vzájemnému ovlivňování</a:t>
            </a:r>
          </a:p>
        </p:txBody>
      </p:sp>
      <p:sp>
        <p:nvSpPr>
          <p:cNvPr id="143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SYSTÉMOVÝ POHLED NA OS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dirty="0" smtClean="0"/>
              <a:t>Dnes používáme typicky </a:t>
            </a:r>
            <a:r>
              <a:rPr lang="cs-CZ" dirty="0" smtClean="0"/>
              <a:t>desktopy</a:t>
            </a:r>
            <a:r>
              <a:rPr lang="en-US" dirty="0" smtClean="0"/>
              <a:t>/</a:t>
            </a:r>
            <a:r>
              <a:rPr lang="en-US" dirty="0" err="1" smtClean="0"/>
              <a:t>notebooky</a:t>
            </a:r>
            <a:r>
              <a:rPr lang="cs-CZ" dirty="0" smtClean="0"/>
              <a:t> </a:t>
            </a:r>
            <a:r>
              <a:rPr lang="cs-CZ" dirty="0" smtClean="0"/>
              <a:t>vyhrazené </a:t>
            </a:r>
            <a:r>
              <a:rPr lang="cs-CZ" dirty="0" smtClean="0"/>
              <a:t>pro </a:t>
            </a:r>
            <a:r>
              <a:rPr lang="cs-CZ" dirty="0" smtClean="0"/>
              <a:t>jednoho uživatele</a:t>
            </a:r>
          </a:p>
          <a:p>
            <a:pPr marL="719138" lvl="1" eaLnBrk="1" hangingPunct="1"/>
            <a:r>
              <a:rPr lang="cs-CZ" dirty="0" smtClean="0"/>
              <a:t>OS navržen pro jednoduché používání, výkon systému je brán na zřetel, ovšem na využití zdrojů není kladen důraz</a:t>
            </a:r>
          </a:p>
          <a:p>
            <a:pPr marL="395288" eaLnBrk="1" hangingPunct="1"/>
            <a:r>
              <a:rPr lang="cs-CZ" dirty="0" smtClean="0"/>
              <a:t>Dříve často terminály, OS plní požadavky programů řady uživatelů</a:t>
            </a:r>
          </a:p>
          <a:p>
            <a:pPr marL="719138" lvl="1" eaLnBrk="1" hangingPunct="1"/>
            <a:r>
              <a:rPr lang="cs-CZ" dirty="0" smtClean="0"/>
              <a:t>důraz na využití zdrojů počítače</a:t>
            </a:r>
          </a:p>
          <a:p>
            <a:pPr marL="719138" lvl="1" eaLnBrk="1" hangingPunct="1"/>
            <a:r>
              <a:rPr lang="cs-CZ" dirty="0" smtClean="0"/>
              <a:t>férové užívání zdrojů jednotlivými uživateli</a:t>
            </a:r>
          </a:p>
          <a:p>
            <a:pPr marL="719138" lvl="1" eaLnBrk="1" hangingPunct="1"/>
            <a:endParaRPr lang="cs-CZ" dirty="0" smtClean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UŽIVATELSKÝ POHLED NA OS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Neexistuje universální a všeobecně </a:t>
            </a:r>
            <a:br>
              <a:rPr lang="cs-CZ" sz="2600" smtClean="0"/>
            </a:br>
            <a:r>
              <a:rPr lang="cs-CZ" sz="2600" smtClean="0"/>
              <a:t>platná definice OS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Stejně tak není jednotný názor na to, co všechno zahrnuje OS (jádro, systémové a aplikační programy)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OS = to co výrobce dá do krabice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OS = jádro (tj. část, která je neustále spuštěna)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Raději definujeme OS tím co dělá,</a:t>
            </a:r>
            <a:br>
              <a:rPr lang="cs-CZ" sz="2600" smtClean="0"/>
            </a:br>
            <a:r>
              <a:rPr lang="cs-CZ" sz="2600" smtClean="0"/>
              <a:t>než tím co vlastně je.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Analogie s „vládou“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OS</a:t>
            </a:r>
            <a:endParaRPr lang="cs-CZ" dirty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Při návrhu OS jsou stanoveny podmínky/cíle, které má OS splňovat</a:t>
            </a:r>
          </a:p>
          <a:p>
            <a:pPr marL="719138" lvl="1" eaLnBrk="1" hangingPunct="1"/>
            <a:r>
              <a:rPr lang="cs-CZ" smtClean="0"/>
              <a:t>uživatelská přívětivost</a:t>
            </a:r>
          </a:p>
          <a:p>
            <a:pPr marL="719138" lvl="1" eaLnBrk="1" hangingPunct="1"/>
            <a:r>
              <a:rPr lang="cs-CZ" smtClean="0"/>
              <a:t>efektivní využití (drahých) zdrojů</a:t>
            </a:r>
          </a:p>
          <a:p>
            <a:pPr marL="719138" lvl="1" eaLnBrk="1" hangingPunct="1"/>
            <a:r>
              <a:rPr lang="cs-CZ" smtClean="0"/>
              <a:t>ne všechny podmínky/cíle však implikují jasné způsoby návrhu/implementace (bezchybnost, spolehlivost)</a:t>
            </a:r>
          </a:p>
          <a:p>
            <a:pPr marL="395288" eaLnBrk="1" hangingPunct="1"/>
            <a:r>
              <a:rPr lang="cs-CZ" sz="2600" smtClean="0"/>
              <a:t>Za 45 let vývoje se OS značně změnily: </a:t>
            </a:r>
            <a:br>
              <a:rPr lang="cs-CZ" sz="2600" smtClean="0"/>
            </a:br>
            <a:r>
              <a:rPr lang="cs-CZ" sz="2600" smtClean="0"/>
              <a:t>od jednoduchých textově zaměřených po komplexní systémy s komfortním GUI.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PRIMÁRNÍ CÍLE OS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dirty="0" smtClean="0"/>
              <a:t>Desktop – stolní systém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200" dirty="0" smtClean="0"/>
              <a:t>Osobní počítač (PC) vyhrazený pro jediného uživatele</a:t>
            </a:r>
            <a:br>
              <a:rPr lang="cs-CZ" sz="2200" dirty="0" smtClean="0"/>
            </a:br>
            <a:r>
              <a:rPr lang="cs-CZ" sz="2200" dirty="0" smtClean="0"/>
              <a:t>(v jednom okamžiku)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200" dirty="0" smtClean="0"/>
              <a:t>Primární je uživatelské pohodlí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200" dirty="0" smtClean="0"/>
              <a:t>Protože uživatel je jediný, mohou být některé bezpečnostní mechanismy vynechány/neimplementovány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200" dirty="0" smtClean="0"/>
              <a:t>Typické I/O vybavení zahrnuje klávesnici, myš, monitor </a:t>
            </a:r>
            <a:br>
              <a:rPr lang="cs-CZ" sz="2200" dirty="0" smtClean="0"/>
            </a:br>
            <a:r>
              <a:rPr lang="cs-CZ" sz="2200" dirty="0" smtClean="0"/>
              <a:t>a tiskárnu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200" dirty="0" smtClean="0"/>
              <a:t>V současné době existuje celá řada OS, některé jsou dostupné pro řadu HW platforem (obvykle systémy </a:t>
            </a:r>
            <a:r>
              <a:rPr lang="cs-CZ" sz="2200" dirty="0" err="1" smtClean="0"/>
              <a:t>UNIXového</a:t>
            </a:r>
            <a:r>
              <a:rPr lang="cs-CZ" sz="2200" dirty="0" smtClean="0"/>
              <a:t> typu jako </a:t>
            </a:r>
            <a:r>
              <a:rPr lang="en-US" sz="2200" dirty="0" smtClean="0"/>
              <a:t>*</a:t>
            </a:r>
            <a:r>
              <a:rPr lang="cs-CZ" sz="2200" dirty="0" smtClean="0"/>
              <a:t>BSD nebo Linux), některé jen </a:t>
            </a:r>
            <a:br>
              <a:rPr lang="cs-CZ" sz="2200" dirty="0" smtClean="0"/>
            </a:br>
            <a:r>
              <a:rPr lang="cs-CZ" sz="2200" dirty="0" smtClean="0"/>
              <a:t>pro specifické platformy (</a:t>
            </a:r>
            <a:r>
              <a:rPr lang="cs-CZ" sz="2200" dirty="0" err="1" smtClean="0"/>
              <a:t>MacOS</a:t>
            </a:r>
            <a:r>
              <a:rPr lang="cs-CZ" sz="2200" dirty="0" smtClean="0"/>
              <a:t>, Windows XP</a:t>
            </a:r>
            <a:r>
              <a:rPr lang="en-US" sz="2200" dirty="0" smtClean="0"/>
              <a:t>/Vista/7</a:t>
            </a:r>
            <a:r>
              <a:rPr lang="cs-CZ" sz="2200" dirty="0" smtClean="0"/>
              <a:t> </a:t>
            </a:r>
            <a:br>
              <a:rPr lang="cs-CZ" sz="2200" dirty="0" smtClean="0"/>
            </a:br>
            <a:r>
              <a:rPr lang="cs-CZ" sz="2200" dirty="0" smtClean="0"/>
              <a:t>jsou orientovány především na Intel Pentium procesory, Windows CE však </a:t>
            </a:r>
            <a:r>
              <a:rPr lang="cs-CZ" sz="2200" dirty="0" smtClean="0"/>
              <a:t>běž</a:t>
            </a:r>
            <a:r>
              <a:rPr lang="en-US" sz="2200" dirty="0" smtClean="0"/>
              <a:t>el</a:t>
            </a:r>
            <a:r>
              <a:rPr lang="cs-CZ" sz="2200" dirty="0" smtClean="0"/>
              <a:t> </a:t>
            </a:r>
            <a:r>
              <a:rPr lang="cs-CZ" sz="2200" dirty="0" smtClean="0"/>
              <a:t>na řadě platforem</a:t>
            </a:r>
            <a:r>
              <a:rPr lang="cs-CZ" sz="2200" dirty="0" smtClean="0"/>
              <a:t>.)</a:t>
            </a:r>
            <a:r>
              <a:rPr lang="en-US" sz="2200" dirty="0" smtClean="0"/>
              <a:t> </a:t>
            </a:r>
            <a:r>
              <a:rPr lang="en-US" sz="1800" dirty="0" smtClean="0"/>
              <a:t>Win8 vs. Win8 RT</a:t>
            </a:r>
            <a:endParaRPr lang="en-US" sz="2200" dirty="0" smtClean="0"/>
          </a:p>
          <a:p>
            <a:pPr marL="360363" lvl="1" indent="0" eaLnBrk="1" hangingPunct="1">
              <a:lnSpc>
                <a:spcPct val="90000"/>
              </a:lnSpc>
              <a:buNone/>
            </a:pPr>
            <a:endParaRPr lang="cs-CZ" sz="2200" dirty="0" smtClean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STOLNÍ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Úzce vázané systémy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Několik vzájemně komunikujících CPU sdílející jednu paměť a hodinový signál 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Výhody: vyšší propustnost systému, ekonomické využití počítače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SMP symetrický multiprocesorový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Všechny procesory jsou si rovné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Na všech běží stejná kopie OS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SMP dnes podporuje řada OS včetně Linuxu, Windows, </a:t>
            </a:r>
            <a:r>
              <a:rPr lang="cs-CZ" sz="2200" dirty="0" err="1" smtClean="0"/>
              <a:t>FreeBSD</a:t>
            </a:r>
            <a:r>
              <a:rPr lang="cs-CZ" sz="2200" dirty="0" smtClean="0"/>
              <a:t> apod.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AMP – asymetrický multiprocesorový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Každý procesor – specifický úkol např. jeden procesor plánuje ostatním práci, nebo určité typy procesů běží </a:t>
            </a:r>
            <a:br>
              <a:rPr lang="cs-CZ" sz="2200" dirty="0" smtClean="0"/>
            </a:br>
            <a:r>
              <a:rPr lang="cs-CZ" sz="2200" dirty="0" smtClean="0"/>
              <a:t>na jednotlivých procesorech</a:t>
            </a:r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PARALELNÍ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Volně vázané systémy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Každý CPU má vlastní paměť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Nekomunikují tedy spolu sdílenou pamětí, ale pomocí komunikačních spojů (od speciálních vysokorychlostních sběrnic až po klasické komutované linky)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Výhody: sdílení zdrojů (tiskárny, diskové kapacity), vyšší spolehlivost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Architektury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Klient-server – řada klientů komunikuje s jedním (nebo více) servery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Peer-to-peer sítě – všechny počítače jsou rovnocenné</a:t>
            </a:r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DISTRIBUOVANÉ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RT, real-time systémy, systémy pracující v reálném čase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Pro speciální aplikace typ</a:t>
            </a:r>
            <a:r>
              <a:rPr lang="en-US" sz="2000" smtClean="0"/>
              <a:t>u</a:t>
            </a:r>
            <a:r>
              <a:rPr lang="cs-CZ" sz="2000" smtClean="0"/>
              <a:t> řízení strojů (např. vstřikování               </a:t>
            </a:r>
            <a:r>
              <a:rPr lang="en-US" sz="2000" smtClean="0"/>
              <a:t> </a:t>
            </a:r>
            <a:r>
              <a:rPr lang="cs-CZ" sz="2000" smtClean="0"/>
              <a:t>v</a:t>
            </a:r>
            <a:r>
              <a:rPr lang="en-US" sz="2000" smtClean="0"/>
              <a:t> </a:t>
            </a:r>
            <a:r>
              <a:rPr lang="cs-CZ" sz="2000" smtClean="0"/>
              <a:t>automotoru), sledovací aktivity (např. nemocniční monitorovací systémy)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RT systémy pracují s pevně stanovenými časovými limity 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Hard (přísné) RT systémy 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 spuštění procesu je stanoven časový limit – OS proces odmítne nebo přijme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nutné specializované OS systémy, obvykle bez vnějších pamětí, speciální plánovací algoritmy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Soft (tolerantní) RT systémy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procesy s vyšší prioritou mají přednost před procesy s nižší prioritou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vhodné pro multimedia, robotický průmysl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řada běžných OS podporuje stanovení priorit procesů (způsob implementace a výsledek je však velice různý)</a:t>
            </a:r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REAL-TIME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Gotex</a:t>
            </a:r>
            <a:r>
              <a:rPr lang="cs-CZ" dirty="0"/>
              <a:t> </a:t>
            </a:r>
            <a:r>
              <a:rPr lang="cs-CZ" dirty="0" smtClean="0"/>
              <a:t>– G203 (zvoní se na G213)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712" indent="0">
              <a:buNone/>
            </a:pPr>
            <a:endParaRPr lang="en-US" dirty="0"/>
          </a:p>
          <a:p>
            <a:r>
              <a:rPr lang="en-US" dirty="0" smtClean="0"/>
              <a:t>Email: zriha@fi.muni.cz</a:t>
            </a:r>
          </a:p>
          <a:p>
            <a:r>
              <a:rPr lang="en-US" dirty="0" smtClean="0"/>
              <a:t>Z</a:t>
            </a:r>
            <a:r>
              <a:rPr lang="cs-CZ" dirty="0" err="1" smtClean="0"/>
              <a:t>ávěrečné</a:t>
            </a:r>
            <a:r>
              <a:rPr lang="cs-CZ" dirty="0" smtClean="0"/>
              <a:t> práce</a:t>
            </a:r>
            <a:endParaRPr lang="en-US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KONZULTAČNÍ HODINY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2348880"/>
            <a:ext cx="5184576" cy="2062103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cs-CZ" sz="3200" dirty="0" smtClean="0"/>
              <a:t>ÚT </a:t>
            </a:r>
            <a:r>
              <a:rPr lang="cs-CZ" sz="3200" dirty="0"/>
              <a:t>18:00 - 18:50</a:t>
            </a:r>
          </a:p>
          <a:p>
            <a:pPr algn="ctr"/>
            <a:r>
              <a:rPr lang="cs-CZ" sz="3200" dirty="0"/>
              <a:t>ČT 18:00 - 18:50</a:t>
            </a:r>
          </a:p>
          <a:p>
            <a:pPr algn="ctr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4416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Palm tops, kapesní systémy, PDA, mobilní telefony</a:t>
            </a:r>
            <a:r>
              <a:rPr lang="en-US" smtClean="0"/>
              <a:t>, tablety</a:t>
            </a:r>
            <a:endParaRPr lang="cs-CZ" smtClean="0"/>
          </a:p>
          <a:p>
            <a:pPr marL="719138" lvl="1" eaLnBrk="1" hangingPunct="1"/>
            <a:r>
              <a:rPr lang="cs-CZ" smtClean="0"/>
              <a:t>Omezená paměť (volatilní i trvalá)</a:t>
            </a:r>
          </a:p>
          <a:p>
            <a:pPr marL="719138" lvl="1" eaLnBrk="1" hangingPunct="1"/>
            <a:r>
              <a:rPr lang="cs-CZ" smtClean="0"/>
              <a:t>Relativně pomalé procesory</a:t>
            </a:r>
          </a:p>
          <a:p>
            <a:pPr marL="719138" lvl="1" eaLnBrk="1" hangingPunct="1"/>
            <a:r>
              <a:rPr lang="cs-CZ" smtClean="0"/>
              <a:t>Malé zobrazovací zařízení</a:t>
            </a:r>
          </a:p>
          <a:p>
            <a:pPr marL="719138" lvl="1" eaLnBrk="1" hangingPunct="1"/>
            <a:r>
              <a:rPr lang="cs-CZ" smtClean="0"/>
              <a:t>Omezená baterie</a:t>
            </a:r>
          </a:p>
          <a:p>
            <a:pPr marL="719138" lvl="1" eaLnBrk="1" hangingPunct="1"/>
            <a:endParaRPr lang="cs-CZ" smtClean="0"/>
          </a:p>
        </p:txBody>
      </p:sp>
      <p:sp>
        <p:nvSpPr>
          <p:cNvPr id="2253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KAPESNÍ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 14:00 – 15:50</a:t>
            </a:r>
          </a:p>
          <a:p>
            <a:r>
              <a:rPr lang="cs-CZ" dirty="0" smtClean="0"/>
              <a:t>D3</a:t>
            </a:r>
          </a:p>
          <a:p>
            <a:r>
              <a:rPr lang="cs-CZ" dirty="0" smtClean="0"/>
              <a:t>Jsou nahrávány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PŘEDNÁŠKY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75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 PB167</a:t>
            </a:r>
          </a:p>
          <a:p>
            <a:r>
              <a:rPr lang="cs-CZ" dirty="0" smtClean="0"/>
              <a:t>Seminář z operačních systémů</a:t>
            </a:r>
          </a:p>
          <a:p>
            <a:r>
              <a:rPr lang="cs-CZ" dirty="0" smtClean="0"/>
              <a:t>Procvičení vyžívání rozhraní OS (Windows API, systémová volání Linuxu) v C</a:t>
            </a:r>
          </a:p>
          <a:p>
            <a:r>
              <a:rPr lang="cs-CZ" dirty="0" smtClean="0"/>
              <a:t>4 seminární skupiny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86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3400" smtClean="0"/>
              <a:t>„a jejich rozhraní“</a:t>
            </a:r>
          </a:p>
          <a:p>
            <a:pPr marL="719138" lvl="1" eaLnBrk="1" hangingPunct="1"/>
            <a:r>
              <a:rPr lang="cs-CZ" sz="3200" smtClean="0"/>
              <a:t>praktičtěji zaměřené</a:t>
            </a:r>
          </a:p>
          <a:p>
            <a:pPr marL="719138" lvl="1" eaLnBrk="1" hangingPunct="1"/>
            <a:r>
              <a:rPr lang="cs-CZ" sz="3200" smtClean="0"/>
              <a:t>zajímají nás i konkrétní OS</a:t>
            </a:r>
          </a:p>
          <a:p>
            <a:pPr marL="719138" lvl="1" eaLnBrk="1" hangingPunct="1"/>
            <a:r>
              <a:rPr lang="cs-CZ" sz="3200" smtClean="0"/>
              <a:t>ukážeme si rozhraní pro programátory </a:t>
            </a:r>
            <a:br>
              <a:rPr lang="cs-CZ" sz="3200" smtClean="0"/>
            </a:br>
            <a:r>
              <a:rPr lang="cs-CZ" sz="3200" smtClean="0"/>
              <a:t>tj. systémová volání OS</a:t>
            </a:r>
          </a:p>
        </p:txBody>
      </p:sp>
      <p:sp>
        <p:nvSpPr>
          <p:cNvPr id="921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ROZDÍL VŮČI PB152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Přednášky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PPT prezentace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PPT prezentace z PB152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Silberschatz</a:t>
            </a:r>
            <a:r>
              <a:rPr lang="en-US" sz="2600" smtClean="0"/>
              <a:t>, Galvin, Gagne: </a:t>
            </a:r>
            <a:r>
              <a:rPr lang="en-US" sz="2600" i="1" smtClean="0"/>
              <a:t>Operating System concepts</a:t>
            </a:r>
            <a:r>
              <a:rPr lang="en-US" sz="2600" smtClean="0"/>
              <a:t>, 7</a:t>
            </a:r>
            <a:r>
              <a:rPr lang="en-US" sz="2600" baseline="30000" smtClean="0"/>
              <a:t>th</a:t>
            </a:r>
            <a:r>
              <a:rPr lang="en-US" sz="2600" smtClean="0"/>
              <a:t> edition, Wiley, 2004, ISBN 0-471-69466-5</a:t>
            </a:r>
            <a:br>
              <a:rPr lang="en-US" sz="2600" smtClean="0"/>
            </a:br>
            <a:r>
              <a:rPr lang="cs-CZ" sz="2000" smtClean="0"/>
              <a:t>PPT</a:t>
            </a:r>
            <a:r>
              <a:rPr lang="en-US" sz="2000" smtClean="0"/>
              <a:t> z PB153 jsou </a:t>
            </a:r>
            <a:r>
              <a:rPr lang="cs-CZ" sz="2000" smtClean="0"/>
              <a:t>založeny na PPT k této knize a jsou modifikovány. </a:t>
            </a:r>
            <a:r>
              <a:rPr lang="en-US" sz="2000" smtClean="0">
                <a:cs typeface="Arial" charset="0"/>
              </a:rPr>
              <a:t>©</a:t>
            </a:r>
            <a:r>
              <a:rPr lang="cs-CZ" sz="2000" smtClean="0">
                <a:cs typeface="Arial" charset="0"/>
              </a:rPr>
              <a:t> </a:t>
            </a:r>
            <a:r>
              <a:rPr lang="en-US" sz="2000" smtClean="0"/>
              <a:t>Silberschatz, Galvin and Gagne, 2005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Stallings</a:t>
            </a:r>
            <a:r>
              <a:rPr lang="en-US" sz="2600" smtClean="0"/>
              <a:t>:</a:t>
            </a:r>
            <a:r>
              <a:rPr lang="cs-CZ" sz="2600" smtClean="0"/>
              <a:t> </a:t>
            </a:r>
            <a:r>
              <a:rPr lang="cs-CZ" sz="2600" i="1" smtClean="0"/>
              <a:t>Operating systems</a:t>
            </a:r>
            <a:r>
              <a:rPr lang="en-US" sz="2600" i="1" smtClean="0"/>
              <a:t>: Internals and Design Principles,</a:t>
            </a:r>
            <a:r>
              <a:rPr lang="cs-CZ" sz="2600" smtClean="0"/>
              <a:t> </a:t>
            </a:r>
            <a:r>
              <a:rPr lang="en-US" sz="2600" smtClean="0"/>
              <a:t>5</a:t>
            </a:r>
            <a:r>
              <a:rPr lang="en-US" sz="2600" baseline="30000" smtClean="0"/>
              <a:t>th</a:t>
            </a:r>
            <a:r>
              <a:rPr lang="cs-CZ" sz="2600" smtClean="0"/>
              <a:t> ed</a:t>
            </a:r>
            <a:r>
              <a:rPr lang="en-US" sz="2600" smtClean="0"/>
              <a:t>ition,</a:t>
            </a:r>
            <a:r>
              <a:rPr lang="cs-CZ" sz="2600" smtClean="0"/>
              <a:t> Prentice-Hall International, </a:t>
            </a:r>
            <a:r>
              <a:rPr lang="en-US" sz="2600" smtClean="0"/>
              <a:t>200</a:t>
            </a:r>
            <a:r>
              <a:rPr lang="cs-CZ" sz="2600" smtClean="0"/>
              <a:t>5. ISBN 0-13-</a:t>
            </a:r>
            <a:r>
              <a:rPr lang="en-US" sz="2600" smtClean="0"/>
              <a:t>147954</a:t>
            </a:r>
            <a:r>
              <a:rPr lang="cs-CZ" sz="2600" smtClean="0"/>
              <a:t>-</a:t>
            </a:r>
            <a:r>
              <a:rPr lang="en-US" sz="2600" smtClean="0"/>
              <a:t>7</a:t>
            </a:r>
            <a:r>
              <a:rPr lang="cs-CZ" sz="2600" smtClean="0"/>
              <a:t>. </a:t>
            </a:r>
            <a:br>
              <a:rPr lang="cs-CZ" sz="2600" smtClean="0"/>
            </a:br>
            <a:endParaRPr lang="cs-CZ" sz="26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600" smtClean="0"/>
          </a:p>
        </p:txBody>
      </p:sp>
      <p:sp>
        <p:nvSpPr>
          <p:cNvPr id="1024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Písemná</a:t>
            </a:r>
          </a:p>
          <a:p>
            <a:r>
              <a:rPr lang="cs-CZ" dirty="0" err="1" smtClean="0"/>
              <a:t>Multiple-choice</a:t>
            </a:r>
            <a:endParaRPr lang="cs-CZ" dirty="0" smtClean="0"/>
          </a:p>
          <a:p>
            <a:r>
              <a:rPr lang="cs-CZ" dirty="0" err="1" smtClean="0"/>
              <a:t>Scanovací</a:t>
            </a:r>
            <a:r>
              <a:rPr lang="cs-CZ" dirty="0" smtClean="0"/>
              <a:t>, automaticky vyhodnocená</a:t>
            </a:r>
          </a:p>
          <a:p>
            <a:r>
              <a:rPr lang="cs-CZ" dirty="0" smtClean="0"/>
              <a:t>Kladné i záporné body</a:t>
            </a:r>
          </a:p>
          <a:p>
            <a:pPr marL="712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7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A:  ≥ 90 % bodů</a:t>
            </a:r>
          </a:p>
          <a:p>
            <a:r>
              <a:rPr lang="cs-CZ" dirty="0" smtClean="0"/>
              <a:t>B:  </a:t>
            </a:r>
            <a:r>
              <a:rPr lang="cs-CZ" dirty="0"/>
              <a:t>≥ </a:t>
            </a:r>
            <a:r>
              <a:rPr lang="cs-CZ" dirty="0" smtClean="0"/>
              <a:t>80 </a:t>
            </a:r>
            <a:r>
              <a:rPr lang="cs-CZ" dirty="0"/>
              <a:t>% </a:t>
            </a:r>
            <a:r>
              <a:rPr lang="cs-CZ" dirty="0" smtClean="0"/>
              <a:t>bodů</a:t>
            </a:r>
          </a:p>
          <a:p>
            <a:r>
              <a:rPr lang="cs-CZ" dirty="0" smtClean="0"/>
              <a:t>C:  </a:t>
            </a:r>
            <a:r>
              <a:rPr lang="cs-CZ" dirty="0"/>
              <a:t>≥ </a:t>
            </a:r>
            <a:r>
              <a:rPr lang="cs-CZ" dirty="0" smtClean="0"/>
              <a:t>70 </a:t>
            </a:r>
            <a:r>
              <a:rPr lang="cs-CZ" dirty="0"/>
              <a:t>% </a:t>
            </a:r>
            <a:r>
              <a:rPr lang="cs-CZ" dirty="0" smtClean="0"/>
              <a:t>bodů</a:t>
            </a:r>
          </a:p>
          <a:p>
            <a:r>
              <a:rPr lang="cs-CZ" dirty="0" smtClean="0"/>
              <a:t>D:  </a:t>
            </a:r>
            <a:r>
              <a:rPr lang="cs-CZ" dirty="0"/>
              <a:t>≥ </a:t>
            </a:r>
            <a:r>
              <a:rPr lang="cs-CZ" dirty="0" smtClean="0"/>
              <a:t>60 </a:t>
            </a:r>
            <a:r>
              <a:rPr lang="cs-CZ" dirty="0"/>
              <a:t>% </a:t>
            </a:r>
            <a:r>
              <a:rPr lang="cs-CZ" dirty="0" smtClean="0"/>
              <a:t>bodů</a:t>
            </a:r>
          </a:p>
          <a:p>
            <a:r>
              <a:rPr lang="cs-CZ" dirty="0" smtClean="0"/>
              <a:t>E:  </a:t>
            </a:r>
            <a:r>
              <a:rPr lang="cs-CZ" dirty="0"/>
              <a:t>≥ </a:t>
            </a:r>
            <a:r>
              <a:rPr lang="cs-CZ" dirty="0" smtClean="0"/>
              <a:t>50 </a:t>
            </a:r>
            <a:r>
              <a:rPr lang="cs-CZ" dirty="0"/>
              <a:t>% </a:t>
            </a:r>
            <a:r>
              <a:rPr lang="cs-CZ" dirty="0" smtClean="0"/>
              <a:t>bodů</a:t>
            </a:r>
          </a:p>
          <a:p>
            <a:r>
              <a:rPr lang="cs-CZ" dirty="0" smtClean="0"/>
              <a:t>F:  </a:t>
            </a:r>
            <a:r>
              <a:rPr lang="en-US" dirty="0" smtClean="0"/>
              <a:t>&lt;</a:t>
            </a:r>
            <a:r>
              <a:rPr lang="cs-CZ" dirty="0" smtClean="0"/>
              <a:t> 50 </a:t>
            </a:r>
            <a:r>
              <a:rPr lang="cs-CZ" dirty="0"/>
              <a:t>% bodů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ZKOUŠKY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46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</a:t>
            </a:r>
            <a:r>
              <a:rPr lang="cs-CZ" dirty="0" smtClean="0"/>
              <a:t>ČÍTAČOVÝ SYSTÉM</a:t>
            </a:r>
            <a:endParaRPr lang="cs-CZ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49275" y="1570038"/>
            <a:ext cx="3384550" cy="446405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b="1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549275" y="5530850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49275" y="4665663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49275" y="3297238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 flipV="1">
            <a:off x="1414463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 flipV="1">
            <a:off x="2206625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 flipV="1">
            <a:off x="3070225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2062163" y="5602288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HW</a:t>
            </a: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838200" y="4881563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2400" b="1">
                <a:solidFill>
                  <a:srgbClr val="000066"/>
                </a:solidFill>
              </a:rPr>
              <a:t>Operační systém</a:t>
            </a: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928688" y="3787775"/>
            <a:ext cx="25320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Aplikační a systémový </a:t>
            </a:r>
          </a:p>
          <a:p>
            <a:pPr algn="ctr" eaLnBrk="1" hangingPunct="1"/>
            <a:r>
              <a:rPr lang="cs-CZ"/>
              <a:t>software</a:t>
            </a: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762000" y="1785938"/>
            <a:ext cx="461963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Uživatel A</a:t>
            </a: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1589088" y="1785938"/>
            <a:ext cx="461962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Uživatel B</a:t>
            </a: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2395538" y="1785938"/>
            <a:ext cx="461962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Uživatel C</a:t>
            </a: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3252788" y="1785938"/>
            <a:ext cx="461962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Uživatel D</a:t>
            </a:r>
          </a:p>
        </p:txBody>
      </p:sp>
      <p:sp>
        <p:nvSpPr>
          <p:cNvPr id="11282" name="Line 19"/>
          <p:cNvSpPr>
            <a:spLocks noChangeShapeType="1"/>
          </p:cNvSpPr>
          <p:nvPr/>
        </p:nvSpPr>
        <p:spPr bwMode="auto">
          <a:xfrm>
            <a:off x="7651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3" name="Line 20"/>
          <p:cNvSpPr>
            <a:spLocks noChangeShapeType="1"/>
          </p:cNvSpPr>
          <p:nvPr/>
        </p:nvSpPr>
        <p:spPr bwMode="auto">
          <a:xfrm>
            <a:off x="9810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4" name="Line 21"/>
          <p:cNvSpPr>
            <a:spLocks noChangeShapeType="1"/>
          </p:cNvSpPr>
          <p:nvPr/>
        </p:nvSpPr>
        <p:spPr bwMode="auto">
          <a:xfrm>
            <a:off x="11969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5" name="Line 22"/>
          <p:cNvSpPr>
            <a:spLocks noChangeShapeType="1"/>
          </p:cNvSpPr>
          <p:nvPr/>
        </p:nvSpPr>
        <p:spPr bwMode="auto">
          <a:xfrm>
            <a:off x="169386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6" name="Line 23"/>
          <p:cNvSpPr>
            <a:spLocks noChangeShapeType="1"/>
          </p:cNvSpPr>
          <p:nvPr/>
        </p:nvSpPr>
        <p:spPr bwMode="auto">
          <a:xfrm>
            <a:off x="190976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7" name="Line 24"/>
          <p:cNvSpPr>
            <a:spLocks noChangeShapeType="1"/>
          </p:cNvSpPr>
          <p:nvPr/>
        </p:nvSpPr>
        <p:spPr bwMode="auto">
          <a:xfrm>
            <a:off x="26273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8" name="Line 25"/>
          <p:cNvSpPr>
            <a:spLocks noChangeShapeType="1"/>
          </p:cNvSpPr>
          <p:nvPr/>
        </p:nvSpPr>
        <p:spPr bwMode="auto">
          <a:xfrm>
            <a:off x="36052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9" name="Line 26"/>
          <p:cNvSpPr>
            <a:spLocks noChangeShapeType="1"/>
          </p:cNvSpPr>
          <p:nvPr/>
        </p:nvSpPr>
        <p:spPr bwMode="auto">
          <a:xfrm>
            <a:off x="33893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4214813" y="1412875"/>
            <a:ext cx="471487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60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  <a:defRPr/>
            </a:pPr>
            <a:r>
              <a:rPr lang="cs-CZ" sz="3400" kern="0" dirty="0">
                <a:latin typeface="+mn-lt"/>
              </a:rPr>
              <a:t>Hardware</a:t>
            </a:r>
          </a:p>
          <a:p>
            <a:pPr marL="742950" lvl="1" indent="-360000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  <a:defRPr/>
            </a:pPr>
            <a:r>
              <a:rPr lang="cs-CZ" sz="3200" kern="0" dirty="0">
                <a:latin typeface="+mn-lt"/>
              </a:rPr>
              <a:t>CPU</a:t>
            </a:r>
          </a:p>
          <a:p>
            <a:pPr marL="742950" lvl="1" indent="-360000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  <a:defRPr/>
            </a:pPr>
            <a:r>
              <a:rPr lang="cs-CZ" sz="3200" kern="0" dirty="0">
                <a:latin typeface="+mn-lt"/>
              </a:rPr>
              <a:t>Paměti</a:t>
            </a:r>
          </a:p>
          <a:p>
            <a:pPr marL="742950" lvl="1" indent="-360000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  <a:defRPr/>
            </a:pPr>
            <a:r>
              <a:rPr lang="cs-CZ" sz="3200" kern="0" dirty="0"/>
              <a:t>I/O</a:t>
            </a:r>
            <a:endParaRPr lang="cs-CZ" sz="3200" kern="0" dirty="0">
              <a:latin typeface="+mn-lt"/>
            </a:endParaRPr>
          </a:p>
          <a:p>
            <a:pPr marL="342900" indent="-3960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  <a:defRPr/>
            </a:pPr>
            <a:r>
              <a:rPr lang="cs-CZ" sz="3400" kern="0" dirty="0"/>
              <a:t>Operační systém</a:t>
            </a:r>
          </a:p>
          <a:p>
            <a:pPr marL="342900" indent="-3960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  <a:defRPr/>
            </a:pPr>
            <a:r>
              <a:rPr lang="cs-CZ" sz="3400" kern="0" dirty="0">
                <a:latin typeface="+mn-lt"/>
              </a:rPr>
              <a:t>Aplikační a systémový SW</a:t>
            </a:r>
          </a:p>
          <a:p>
            <a:pPr marL="342900" indent="-3960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  <a:defRPr/>
            </a:pPr>
            <a:r>
              <a:rPr lang="cs-CZ" sz="3400" kern="0" dirty="0">
                <a:latin typeface="+mn-lt"/>
              </a:rPr>
              <a:t>Uživatele</a:t>
            </a:r>
            <a:endParaRPr lang="cs-CZ" sz="3200" kern="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  <a:defRPr/>
            </a:pP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motiv-pro-inspiraci-pb161_1_uvodorganizacenastroje</Template>
  <TotalTime>1637</TotalTime>
  <Words>840</Words>
  <Application>Microsoft Office PowerPoint</Application>
  <PresentationFormat>Předvádění na obrazovce (4:3)</PresentationFormat>
  <Paragraphs>160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Arial Narrow</vt:lpstr>
      <vt:lpstr>Tahoma</vt:lpstr>
      <vt:lpstr>Wingdings</vt:lpstr>
      <vt:lpstr>1_motiv-pb153-operacni-systemy</vt:lpstr>
      <vt:lpstr>PB153 OPERAČNÍ SYSTÉMY A JEJICH ROZHRANÍ</vt:lpstr>
      <vt:lpstr>KONZULTAČNÍ HODINY</vt:lpstr>
      <vt:lpstr>PŘEDNÁŠKY</vt:lpstr>
      <vt:lpstr>SEMINÁŘ</vt:lpstr>
      <vt:lpstr>ROZDÍL VŮČI PB152</vt:lpstr>
      <vt:lpstr>LITERATURA</vt:lpstr>
      <vt:lpstr>ZKOUŠKA</vt:lpstr>
      <vt:lpstr>HODNOCENÍ ZKOUŠKY</vt:lpstr>
      <vt:lpstr>POČÍTAČOVÝ SYSTÉM</vt:lpstr>
      <vt:lpstr>PROČ STUDOVAT OS?</vt:lpstr>
      <vt:lpstr>CO NÁS ČEKÁ</vt:lpstr>
      <vt:lpstr>SYSTÉMOVÝ POHLED NA OS</vt:lpstr>
      <vt:lpstr>UŽIVATELSKÝ POHLED NA OS</vt:lpstr>
      <vt:lpstr>DEFINICE OS</vt:lpstr>
      <vt:lpstr>PRIMÁRNÍ CÍLE OS</vt:lpstr>
      <vt:lpstr>STOLNÍ SYSTÉMY</vt:lpstr>
      <vt:lpstr>PARALELNÍ SYSTÉMY</vt:lpstr>
      <vt:lpstr>DISTRIBUOVANÉ SYSTÉMY</vt:lpstr>
      <vt:lpstr>REAL-TIME SYSTÉMY</vt:lpstr>
      <vt:lpstr>KAPESNÍ SYSTÉMY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zriha</cp:lastModifiedBy>
  <cp:revision>120</cp:revision>
  <dcterms:created xsi:type="dcterms:W3CDTF">2004-02-26T14:39:38Z</dcterms:created>
  <dcterms:modified xsi:type="dcterms:W3CDTF">2014-02-19T13:50:49Z</dcterms:modified>
</cp:coreProperties>
</file>