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61" r:id="rId4"/>
    <p:sldId id="262" r:id="rId5"/>
    <p:sldId id="305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9" r:id="rId18"/>
    <p:sldId id="280" r:id="rId19"/>
    <p:sldId id="281" r:id="rId20"/>
    <p:sldId id="284" r:id="rId21"/>
    <p:sldId id="282" r:id="rId22"/>
    <p:sldId id="295" r:id="rId23"/>
    <p:sldId id="283" r:id="rId24"/>
    <p:sldId id="285" r:id="rId25"/>
    <p:sldId id="296" r:id="rId26"/>
    <p:sldId id="307" r:id="rId27"/>
    <p:sldId id="286" r:id="rId28"/>
    <p:sldId id="297" r:id="rId29"/>
    <p:sldId id="309" r:id="rId30"/>
    <p:sldId id="287" r:id="rId31"/>
    <p:sldId id="308" r:id="rId32"/>
    <p:sldId id="290" r:id="rId33"/>
    <p:sldId id="291" r:id="rId34"/>
    <p:sldId id="292" r:id="rId35"/>
    <p:sldId id="294" r:id="rId36"/>
    <p:sldId id="298" r:id="rId37"/>
    <p:sldId id="302" r:id="rId38"/>
    <p:sldId id="304" r:id="rId39"/>
    <p:sldId id="299" r:id="rId40"/>
    <p:sldId id="300" r:id="rId41"/>
    <p:sldId id="301" r:id="rId42"/>
    <p:sldId id="303" r:id="rId43"/>
    <p:sldId id="306" r:id="rId44"/>
  </p:sldIdLst>
  <p:sldSz cx="9144000" cy="6858000" type="screen4x3"/>
  <p:notesSz cx="6743700" cy="9893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5050"/>
    <a:srgbClr val="0066FF"/>
    <a:srgbClr val="FFFF99"/>
    <a:srgbClr val="FF0000"/>
    <a:srgbClr val="993300"/>
    <a:srgbClr val="99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64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964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DEF516-FB21-44A2-85D9-F31427CFA7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99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9000"/>
            <a:ext cx="539432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4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964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477DE2-C60B-436E-B63E-52682D0DDF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38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929063"/>
            <a:ext cx="8715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929063"/>
            <a:ext cx="8715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929063"/>
            <a:ext cx="869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4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6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243153"/>
          </a:xfrm>
        </p:spPr>
        <p:txBody>
          <a:bodyPr/>
          <a:lstStyle>
            <a:lvl1pPr>
              <a:lnSpc>
                <a:spcPts val="6000"/>
              </a:lnSpc>
              <a:defRPr sz="6000" spc="-3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8992" y="4071942"/>
            <a:ext cx="5000660" cy="1566858"/>
          </a:xfrm>
        </p:spPr>
        <p:txBody>
          <a:bodyPr/>
          <a:lstStyle>
            <a:lvl1pPr marL="0" indent="0" algn="l">
              <a:buNone/>
              <a:defRPr b="1" spc="-15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86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5" name="Rovnoramenný trojúhelník 4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000">
              <a:defRPr/>
            </a:lvl1pPr>
            <a:lvl2pPr marL="720000">
              <a:defRPr/>
            </a:lvl2pPr>
            <a:lvl3pPr marL="1080000">
              <a:defRPr/>
            </a:lvl3pPr>
            <a:lvl4pPr marL="1620000">
              <a:defRPr/>
            </a:lvl4pPr>
            <a:lvl5pPr marL="1980000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262864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202225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6" name="Rovnoramenný trojúhelník 5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137025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16784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8" name="Rovnoramenný trojúhelník 7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38411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 bwMode="black">
          <a:xfrm>
            <a:off x="131763" y="428625"/>
            <a:ext cx="8858250" cy="642938"/>
          </a:xfrm>
          <a:prstGeom prst="roundRect">
            <a:avLst>
              <a:gd name="adj" fmla="val 3521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Arial Narrow" pitchFamily="34" charset="0"/>
              </a:rPr>
              <a:t>        </a:t>
            </a:r>
          </a:p>
        </p:txBody>
      </p:sp>
      <p:sp>
        <p:nvSpPr>
          <p:cNvPr id="4" name="Rovnoramenný trojúhelník 3"/>
          <p:cNvSpPr/>
          <p:nvPr/>
        </p:nvSpPr>
        <p:spPr bwMode="black">
          <a:xfrm rot="10800000">
            <a:off x="1571625" y="1047750"/>
            <a:ext cx="241300" cy="142875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169692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164820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spc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377639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4975" y="1357313"/>
            <a:ext cx="81375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400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Výukovou pomůcku zpracovalo </a:t>
            </a:r>
            <a:br>
              <a:rPr lang="cs-CZ" sz="2400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Servisní středisko pro e-</a:t>
            </a:r>
            <a:r>
              <a:rPr lang="cs-CZ" sz="2400" b="1" dirty="0" err="1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learning</a:t>
            </a:r>
            <a:r>
              <a:rPr lang="cs-CZ" sz="2400" b="1" dirty="0">
                <a:solidFill>
                  <a:schemeClr val="tx2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na MU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400" u="sng" dirty="0">
                <a:solidFill>
                  <a:schemeClr val="accent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http://is.muni.cz/stech/</a:t>
            </a:r>
          </a:p>
        </p:txBody>
      </p:sp>
      <p:sp>
        <p:nvSpPr>
          <p:cNvPr id="3" name="AutoShape 2" descr="https://is.muni.cz/auth/do/rect/el/opvk22_0041/logolinky/logolink_6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AutoShape 4" descr="https://is.muni.cz/auth/do/rect/el/opvk22_0041/logolinky/logolink_6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3643313"/>
            <a:ext cx="5905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</p:spTree>
    <p:extLst>
      <p:ext uri="{BB962C8B-B14F-4D97-AF65-F5344CB8AC3E}">
        <p14:creationId xmlns:p14="http://schemas.microsoft.com/office/powerpoint/2010/main" val="167457125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4248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400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451725" y="6572250"/>
            <a:ext cx="1655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262D5C33-0A36-45B3-88F5-6F2D7FF818ED}" type="slidenum">
              <a:rPr lang="en-US" sz="1200" b="1">
                <a:solidFill>
                  <a:schemeClr val="bg1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cs-CZ" sz="1200" b="1">
                <a:solidFill>
                  <a:schemeClr val="bg1"/>
                </a:solidFill>
              </a:rPr>
              <a:t>/</a:t>
            </a:r>
            <a:r>
              <a:rPr lang="cs-CZ" sz="1200" b="1" smtClean="0">
                <a:solidFill>
                  <a:schemeClr val="bg1"/>
                </a:solidFill>
              </a:rPr>
              <a:t>43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cs-CZ"/>
              <a:t>PB 153 Operační systémy a jejich rozhraní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60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4" r:id="rId3"/>
    <p:sldLayoutId id="2147483829" r:id="rId4"/>
    <p:sldLayoutId id="2147483830" r:id="rId5"/>
    <p:sldLayoutId id="2147483831" r:id="rId6"/>
    <p:sldLayoutId id="2147483825" r:id="rId7"/>
    <p:sldLayoutId id="2147483826" r:id="rId8"/>
    <p:sldLayoutId id="214748383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 spc="-150">
          <a:solidFill>
            <a:srgbClr val="0D0D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rgbClr val="0D0D28"/>
          </a:solidFill>
          <a:latin typeface="Arial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9pPr>
    </p:titleStyle>
    <p:bodyStyle>
      <a:lvl1pPr marL="395288" indent="-395288" algn="l" rtl="0" eaLnBrk="0" fontAlgn="base" hangingPunct="0">
        <a:spcBef>
          <a:spcPts val="1800"/>
        </a:spcBef>
        <a:spcAft>
          <a:spcPct val="0"/>
        </a:spcAft>
        <a:buClr>
          <a:srgbClr val="333399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600"/>
        </a:spcBef>
        <a:spcAft>
          <a:spcPct val="0"/>
        </a:spcAft>
        <a:buClr>
          <a:srgbClr val="3366FF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2pPr>
      <a:lvl3pPr marL="1079500" indent="-287338" algn="l" rtl="0" eaLnBrk="0" fontAlgn="base" hangingPunct="0">
        <a:spcBef>
          <a:spcPts val="600"/>
        </a:spcBef>
        <a:spcAft>
          <a:spcPct val="0"/>
        </a:spcAft>
        <a:buClr>
          <a:srgbClr val="33CCFF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357313"/>
            <a:ext cx="7772400" cy="22431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PB153</a:t>
            </a:r>
            <a:br>
              <a:rPr lang="en-US" dirty="0" smtClean="0"/>
            </a:br>
            <a:r>
              <a:rPr lang="en-US" dirty="0" smtClean="0"/>
              <a:t>OPERA</a:t>
            </a:r>
            <a:r>
              <a:rPr lang="cs-CZ" dirty="0" smtClean="0"/>
              <a:t>ČNÍ SYSTÉMY A JEJICH ROZHRANÍ</a:t>
            </a: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071938"/>
            <a:ext cx="5000625" cy="1566862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Virtuální paměť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150100" y="4621213"/>
            <a:ext cx="1735138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cs-CZ" sz="12000" b="1" spc="-300" dirty="0">
                <a:solidFill>
                  <a:srgbClr val="33CCFF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5288" eaLnBrk="1" hangingPunct="1">
              <a:lnSpc>
                <a:spcPct val="90000"/>
              </a:lnSpc>
              <a:defRPr/>
            </a:pPr>
            <a:r>
              <a:rPr lang="cs-CZ" sz="2000" dirty="0" smtClean="0"/>
              <a:t>Uplatňuje se v okamžiku, kdy je FAP plný</a:t>
            </a:r>
          </a:p>
          <a:p>
            <a:pPr marL="395288" eaLnBrk="1" hangingPunct="1">
              <a:lnSpc>
                <a:spcPct val="90000"/>
              </a:lnSpc>
              <a:defRPr/>
            </a:pPr>
            <a:r>
              <a:rPr lang="cs-CZ" sz="2000" dirty="0" smtClean="0"/>
              <a:t>Typicky v okamžiku zvýšení stupně multitaskingu</a:t>
            </a:r>
          </a:p>
          <a:p>
            <a:pPr marL="395288" eaLnBrk="1" hangingPunct="1">
              <a:lnSpc>
                <a:spcPct val="90000"/>
              </a:lnSpc>
              <a:defRPr/>
            </a:pPr>
            <a:r>
              <a:rPr lang="cs-CZ" sz="2000" dirty="0" smtClean="0"/>
              <a:t>Kterou stránku „obětovat“ a vyhodit z FAP (politika výběru oběti)?</a:t>
            </a:r>
          </a:p>
          <a:p>
            <a:pPr marL="395288" eaLnBrk="1" hangingPunct="1">
              <a:lnSpc>
                <a:spcPct val="90000"/>
              </a:lnSpc>
              <a:defRPr/>
            </a:pPr>
            <a:r>
              <a:rPr lang="cs-CZ" sz="2000" dirty="0" smtClean="0"/>
              <a:t>Politika nahrazování</a:t>
            </a:r>
          </a:p>
          <a:p>
            <a:pPr marL="719138"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určení oběti</a:t>
            </a:r>
          </a:p>
          <a:p>
            <a:pPr marL="1079500" lvl="2" eaLnBrk="1" hangingPunct="1">
              <a:lnSpc>
                <a:spcPct val="90000"/>
              </a:lnSpc>
              <a:defRPr/>
            </a:pPr>
            <a:r>
              <a:rPr lang="cs-CZ" sz="1800" dirty="0" smtClean="0"/>
              <a:t>politika přidělování místa</a:t>
            </a:r>
          </a:p>
          <a:p>
            <a:pPr marL="1619250" lvl="3" eaLnBrk="1" hangingPunct="1">
              <a:lnSpc>
                <a:spcPct val="90000"/>
              </a:lnSpc>
              <a:defRPr/>
            </a:pPr>
            <a:r>
              <a:rPr lang="cs-CZ" sz="1600" dirty="0" smtClean="0"/>
              <a:t>kolik rámců přidělit procesu?</a:t>
            </a:r>
          </a:p>
          <a:p>
            <a:pPr marL="1619250" lvl="3" eaLnBrk="1" hangingPunct="1">
              <a:lnSpc>
                <a:spcPct val="90000"/>
              </a:lnSpc>
              <a:defRPr/>
            </a:pPr>
            <a:r>
              <a:rPr lang="cs-CZ" sz="1600" dirty="0" err="1" smtClean="0"/>
              <a:t>intra</a:t>
            </a:r>
            <a:r>
              <a:rPr lang="cs-CZ" sz="1600" dirty="0" smtClean="0"/>
              <a:t>/extra (</a:t>
            </a:r>
            <a:r>
              <a:rPr lang="cs-CZ" sz="1600" dirty="0" err="1" smtClean="0"/>
              <a:t>local</a:t>
            </a:r>
            <a:r>
              <a:rPr lang="cs-CZ" sz="1600" dirty="0" smtClean="0"/>
              <a:t>/</a:t>
            </a:r>
            <a:r>
              <a:rPr lang="cs-CZ" sz="1600" dirty="0" err="1" smtClean="0"/>
              <a:t>global</a:t>
            </a:r>
            <a:r>
              <a:rPr lang="cs-CZ" sz="1600" dirty="0" smtClean="0"/>
              <a:t>) množina možných obětí</a:t>
            </a:r>
          </a:p>
          <a:p>
            <a:pPr marL="1979613" lvl="4" eaLnBrk="1" hangingPunct="1">
              <a:lnSpc>
                <a:spcPct val="90000"/>
              </a:lnSpc>
              <a:defRPr/>
            </a:pPr>
            <a:r>
              <a:rPr lang="cs-CZ" sz="1600" dirty="0" smtClean="0"/>
              <a:t>oběti lze hledat jen mezi stránkami procesu, který vyvolal výpadek stránky?</a:t>
            </a:r>
          </a:p>
          <a:p>
            <a:pPr marL="1979613" lvl="4" eaLnBrk="1" hangingPunct="1">
              <a:lnSpc>
                <a:spcPct val="90000"/>
              </a:lnSpc>
              <a:defRPr/>
            </a:pPr>
            <a:r>
              <a:rPr lang="cs-CZ" sz="1600" dirty="0" smtClean="0"/>
              <a:t>oběti lze hledat i mezi stránkami ostatních procesů (např. podle priorit procesů)?</a:t>
            </a:r>
          </a:p>
          <a:p>
            <a:pPr marL="719138"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nelze obětovat kteroukoliv stránku</a:t>
            </a:r>
          </a:p>
          <a:p>
            <a:pPr marL="1079500" lvl="2" eaLnBrk="1" hangingPunct="1">
              <a:lnSpc>
                <a:spcPct val="90000"/>
              </a:lnSpc>
              <a:defRPr/>
            </a:pPr>
            <a:r>
              <a:rPr lang="cs-CZ" sz="1800" dirty="0" smtClean="0"/>
              <a:t>někde rámce jsou „zamčeny“</a:t>
            </a:r>
          </a:p>
          <a:p>
            <a:pPr marL="1079500" lvl="2" eaLnBrk="1" hangingPunct="1">
              <a:lnSpc>
                <a:spcPct val="90000"/>
              </a:lnSpc>
              <a:defRPr/>
            </a:pPr>
            <a:r>
              <a:rPr lang="cs-CZ" sz="1800" dirty="0" smtClean="0"/>
              <a:t>typicky I/O </a:t>
            </a:r>
            <a:r>
              <a:rPr lang="cs-CZ" sz="1800" dirty="0" err="1" smtClean="0"/>
              <a:t>buffery</a:t>
            </a:r>
            <a:r>
              <a:rPr lang="cs-CZ" sz="1800" dirty="0" smtClean="0"/>
              <a:t>, řídicí struktury OS, …</a:t>
            </a:r>
          </a:p>
          <a:p>
            <a:pPr marL="1979613" lvl="4" eaLnBrk="1" hangingPunct="1">
              <a:lnSpc>
                <a:spcPct val="90000"/>
              </a:lnSpc>
              <a:buFontTx/>
              <a:buNone/>
              <a:defRPr/>
            </a:pPr>
            <a:endParaRPr lang="cs-CZ" sz="1600" dirty="0" smtClean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KTEROU STRÁNKU NAHRADIT?</a:t>
            </a:r>
            <a:endParaRPr lang="cs-CZ" sz="3000" dirty="0"/>
          </a:p>
        </p:txBody>
      </p:sp>
      <p:sp>
        <p:nvSpPr>
          <p:cNvPr id="1741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5288" eaLnBrk="1" hangingPunct="1">
              <a:lnSpc>
                <a:spcPct val="90000"/>
              </a:lnSpc>
              <a:defRPr/>
            </a:pPr>
            <a:r>
              <a:rPr lang="cs-CZ" sz="2100" dirty="0" smtClean="0"/>
              <a:t>Stránka se zavádí do FAP jen když je potřebná</a:t>
            </a:r>
          </a:p>
          <a:p>
            <a:pPr marL="395288" eaLnBrk="1" hangingPunct="1">
              <a:lnSpc>
                <a:spcPct val="90000"/>
              </a:lnSpc>
              <a:defRPr/>
            </a:pPr>
            <a:r>
              <a:rPr lang="cs-CZ" sz="2100" dirty="0" smtClean="0"/>
              <a:t>Přínosy</a:t>
            </a:r>
          </a:p>
          <a:p>
            <a:pPr marL="719138"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méně I/O operací</a:t>
            </a:r>
          </a:p>
          <a:p>
            <a:pPr marL="719138"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menší požadavky na paměť</a:t>
            </a:r>
          </a:p>
          <a:p>
            <a:pPr marL="719138"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rychlejší reakce</a:t>
            </a:r>
          </a:p>
          <a:p>
            <a:pPr marL="719138"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může pracovat více uživatelů</a:t>
            </a:r>
          </a:p>
          <a:p>
            <a:pPr marL="395288" eaLnBrk="1" hangingPunct="1">
              <a:lnSpc>
                <a:spcPct val="90000"/>
              </a:lnSpc>
              <a:defRPr/>
            </a:pPr>
            <a:r>
              <a:rPr lang="cs-CZ" sz="2100" dirty="0" smtClean="0"/>
              <a:t>Kdy je stránka potřebná?</a:t>
            </a:r>
          </a:p>
          <a:p>
            <a:pPr marL="719138"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byla odkazovaná</a:t>
            </a:r>
          </a:p>
          <a:p>
            <a:pPr marL="719138"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legální reference</a:t>
            </a:r>
          </a:p>
          <a:p>
            <a:pPr marL="1079500" lvl="2" eaLnBrk="1" hangingPunct="1">
              <a:lnSpc>
                <a:spcPct val="90000"/>
              </a:lnSpc>
              <a:defRPr/>
            </a:pPr>
            <a:r>
              <a:rPr lang="cs-CZ" sz="1800" dirty="0" smtClean="0"/>
              <a:t>Nachází se ve FAP, přeloží se logická adresa na fyzickou</a:t>
            </a:r>
          </a:p>
          <a:p>
            <a:pPr marL="719138"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nelegální reference (porušení ochran</a:t>
            </a:r>
            <a:r>
              <a:rPr lang="en-US" sz="2000" dirty="0" smtClean="0"/>
              <a:t>y</a:t>
            </a:r>
            <a:r>
              <a:rPr lang="cs-CZ" sz="2000" dirty="0" smtClean="0"/>
              <a:t>) </a:t>
            </a:r>
            <a:r>
              <a:rPr lang="en-US" sz="2000" dirty="0" smtClean="0">
                <a:cs typeface="Arial" charset="0"/>
              </a:rPr>
              <a:t>→ abort </a:t>
            </a:r>
            <a:r>
              <a:rPr lang="en-US" sz="2000" dirty="0" err="1" smtClean="0">
                <a:cs typeface="Arial" charset="0"/>
              </a:rPr>
              <a:t>procesu</a:t>
            </a:r>
            <a:endParaRPr lang="en-US" sz="2000" dirty="0" smtClean="0">
              <a:cs typeface="Arial" charset="0"/>
            </a:endParaRPr>
          </a:p>
          <a:p>
            <a:pPr marL="719138" lvl="1" eaLnBrk="1" hangingPunct="1">
              <a:lnSpc>
                <a:spcPct val="90000"/>
              </a:lnSpc>
              <a:defRPr/>
            </a:pPr>
            <a:r>
              <a:rPr lang="cs-CZ" sz="2000" dirty="0" smtClean="0">
                <a:cs typeface="Arial" charset="0"/>
              </a:rPr>
              <a:t>r</a:t>
            </a:r>
            <a:r>
              <a:rPr lang="en-US" sz="2000" dirty="0" err="1" smtClean="0">
                <a:cs typeface="Arial" charset="0"/>
              </a:rPr>
              <a:t>eference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cs-CZ" sz="2000" dirty="0" smtClean="0">
                <a:cs typeface="Arial" charset="0"/>
              </a:rPr>
              <a:t>stránky, která není ve FAP → její zavedení do FAP</a:t>
            </a:r>
          </a:p>
          <a:p>
            <a:pPr marL="1079500" lvl="2" eaLnBrk="1" hangingPunct="1">
              <a:lnSpc>
                <a:spcPct val="90000"/>
              </a:lnSpc>
              <a:defRPr/>
            </a:pPr>
            <a:r>
              <a:rPr lang="cs-CZ" sz="1800" dirty="0" smtClean="0">
                <a:cs typeface="Arial" charset="0"/>
              </a:rPr>
              <a:t>zprostředkovává OS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STRÁNKOVÁNÍ NA ŽÁDOST</a:t>
            </a:r>
            <a:endParaRPr lang="cs-CZ" dirty="0"/>
          </a:p>
        </p:txBody>
      </p:sp>
      <p:sp>
        <p:nvSpPr>
          <p:cNvPr id="1843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5318125" cy="4824413"/>
          </a:xfrm>
        </p:spPr>
        <p:txBody>
          <a:bodyPr/>
          <a:lstStyle/>
          <a:p>
            <a:pPr marL="395288" eaLnBrk="1" hangingPunct="1"/>
            <a:r>
              <a:rPr lang="cs-CZ" sz="2600" smtClean="0">
                <a:cs typeface="Arial" charset="0"/>
              </a:rPr>
              <a:t>S každým řádkem PT je spojen bit </a:t>
            </a:r>
            <a:r>
              <a:rPr lang="en-US" sz="2600" smtClean="0">
                <a:cs typeface="Arial" charset="0"/>
              </a:rPr>
              <a:t>V/I (</a:t>
            </a:r>
            <a:r>
              <a:rPr lang="cs-CZ" sz="2600" smtClean="0">
                <a:cs typeface="Arial" charset="0"/>
              </a:rPr>
              <a:t>valid</a:t>
            </a:r>
            <a:r>
              <a:rPr lang="en-US" sz="2600" smtClean="0">
                <a:cs typeface="Arial" charset="0"/>
              </a:rPr>
              <a:t>/</a:t>
            </a:r>
            <a:r>
              <a:rPr lang="cs-CZ" sz="2600" smtClean="0">
                <a:cs typeface="Arial" charset="0"/>
              </a:rPr>
              <a:t>invalid</a:t>
            </a:r>
            <a:r>
              <a:rPr lang="en-US" sz="2600" smtClean="0">
                <a:cs typeface="Arial" charset="0"/>
              </a:rPr>
              <a:t>)</a:t>
            </a:r>
            <a:endParaRPr lang="cs-CZ" sz="2600" smtClean="0">
              <a:cs typeface="Arial" charset="0"/>
            </a:endParaRPr>
          </a:p>
          <a:p>
            <a:pPr marL="719138" lvl="1" eaLnBrk="1" hangingPunct="1">
              <a:buFont typeface="Wingdings" pitchFamily="2" charset="2"/>
              <a:buNone/>
            </a:pPr>
            <a:r>
              <a:rPr lang="cs-CZ" smtClean="0">
                <a:cs typeface="Arial" charset="0"/>
              </a:rPr>
              <a:t>	(1 </a:t>
            </a:r>
            <a:r>
              <a:rPr lang="en-US" smtClean="0">
                <a:cs typeface="Arial" charset="0"/>
              </a:rPr>
              <a:t>→ </a:t>
            </a:r>
            <a:r>
              <a:rPr lang="cs-CZ" smtClean="0">
                <a:cs typeface="Arial" charset="0"/>
              </a:rPr>
              <a:t>je ve FAP, 0 </a:t>
            </a:r>
            <a:r>
              <a:rPr lang="en-US" smtClean="0">
                <a:cs typeface="Arial" charset="0"/>
              </a:rPr>
              <a:t>→ </a:t>
            </a:r>
            <a:r>
              <a:rPr lang="cs-CZ" smtClean="0">
                <a:cs typeface="Arial" charset="0"/>
              </a:rPr>
              <a:t>není</a:t>
            </a:r>
            <a:r>
              <a:rPr lang="en-US" smtClean="0">
                <a:cs typeface="Arial" charset="0"/>
              </a:rPr>
              <a:t> pr</a:t>
            </a:r>
            <a:r>
              <a:rPr lang="cs-CZ" smtClean="0">
                <a:cs typeface="Arial" charset="0"/>
              </a:rPr>
              <a:t>ávě ve FAP)</a:t>
            </a:r>
          </a:p>
          <a:p>
            <a:pPr marL="719138" lvl="1" eaLnBrk="1" hangingPunct="1"/>
            <a:r>
              <a:rPr lang="cs-CZ" smtClean="0">
                <a:cs typeface="Arial" charset="0"/>
              </a:rPr>
              <a:t>iniciálně jsou všechny V/I bity nastaveny na 0</a:t>
            </a:r>
          </a:p>
          <a:p>
            <a:pPr marL="395288" eaLnBrk="1" hangingPunct="1"/>
            <a:r>
              <a:rPr lang="cs-CZ" sz="2600" smtClean="0">
                <a:cs typeface="Arial" charset="0"/>
              </a:rPr>
              <a:t>Při překladu adresy</a:t>
            </a:r>
          </a:p>
          <a:p>
            <a:pPr marL="719138" lvl="1" eaLnBrk="1" hangingPunct="1"/>
            <a:r>
              <a:rPr lang="cs-CZ" smtClean="0">
                <a:cs typeface="Arial" charset="0"/>
              </a:rPr>
              <a:t>jestliže je bit valid/invalid roven 0, generuje se přerušení typu „page fault“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cs typeface="Arial" pitchFamily="34" charset="0"/>
              </a:rPr>
              <a:t>BIT VALID-INVALID</a:t>
            </a:r>
            <a:endParaRPr lang="cs-CZ" dirty="0">
              <a:cs typeface="Arial" pitchFamily="34" charset="0"/>
            </a:endParaRPr>
          </a:p>
        </p:txBody>
      </p:sp>
      <p:sp>
        <p:nvSpPr>
          <p:cNvPr id="1946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  <a:cs typeface="Arial" charset="0"/>
              </a:rPr>
              <a:t>PB 153 OPERAČNÍ SYSTÉMY A JEJICH ROZHRANÍ</a:t>
            </a:r>
          </a:p>
        </p:txBody>
      </p:sp>
      <p:graphicFrame>
        <p:nvGraphicFramePr>
          <p:cNvPr id="26" name="Tabulka 25"/>
          <p:cNvGraphicFramePr>
            <a:graphicFrameLocks noGrp="1"/>
          </p:cNvGraphicFramePr>
          <p:nvPr/>
        </p:nvGraphicFramePr>
        <p:xfrm>
          <a:off x="6072188" y="1928813"/>
          <a:ext cx="2571750" cy="3108780"/>
        </p:xfrm>
        <a:graphic>
          <a:graphicData uri="http://schemas.openxmlformats.org/drawingml/2006/table">
            <a:tbl>
              <a:tblPr/>
              <a:tblGrid>
                <a:gridCol w="1143000"/>
                <a:gridCol w="1428750"/>
              </a:tblGrid>
              <a:tr h="2742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Frame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#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valid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-invalid</a:t>
                      </a:r>
                      <a:r>
                        <a:rPr lang="cs-CZ" sz="12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bit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994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b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2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page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table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11" marB="45711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PŘÍKLAD: TABULKA STRÁNEK</a:t>
            </a:r>
            <a:endParaRPr lang="cs-CZ" dirty="0"/>
          </a:p>
        </p:txBody>
      </p:sp>
      <p:sp>
        <p:nvSpPr>
          <p:cNvPr id="2048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20484" name="Vývojový diagram: magnetický disk 4"/>
          <p:cNvSpPr>
            <a:spLocks noChangeArrowheads="1"/>
          </p:cNvSpPr>
          <p:nvPr/>
        </p:nvSpPr>
        <p:spPr bwMode="auto">
          <a:xfrm>
            <a:off x="6572250" y="2071688"/>
            <a:ext cx="1857375" cy="3071812"/>
          </a:xfrm>
          <a:prstGeom prst="flowChartMagneticDisk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85" name="Obdélník 6"/>
          <p:cNvSpPr>
            <a:spLocks noChangeArrowheads="1"/>
          </p:cNvSpPr>
          <p:nvPr/>
        </p:nvSpPr>
        <p:spPr bwMode="auto">
          <a:xfrm>
            <a:off x="6858000" y="3214688"/>
            <a:ext cx="285750" cy="28575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86" name="Obdélník 7"/>
          <p:cNvSpPr>
            <a:spLocks noChangeArrowheads="1"/>
          </p:cNvSpPr>
          <p:nvPr/>
        </p:nvSpPr>
        <p:spPr bwMode="auto">
          <a:xfrm>
            <a:off x="6858000" y="3571875"/>
            <a:ext cx="285750" cy="28575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87" name="Obdélník 8"/>
          <p:cNvSpPr>
            <a:spLocks noChangeArrowheads="1"/>
          </p:cNvSpPr>
          <p:nvPr/>
        </p:nvSpPr>
        <p:spPr bwMode="auto">
          <a:xfrm>
            <a:off x="6858000" y="39290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88" name="Obdélník 9"/>
          <p:cNvSpPr>
            <a:spLocks noChangeArrowheads="1"/>
          </p:cNvSpPr>
          <p:nvPr/>
        </p:nvSpPr>
        <p:spPr bwMode="auto">
          <a:xfrm>
            <a:off x="6858000" y="4286250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89" name="Obdélník 10"/>
          <p:cNvSpPr>
            <a:spLocks noChangeArrowheads="1"/>
          </p:cNvSpPr>
          <p:nvPr/>
        </p:nvSpPr>
        <p:spPr bwMode="auto">
          <a:xfrm>
            <a:off x="6858000" y="4643438"/>
            <a:ext cx="285750" cy="28575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0" name="Obdélník 11"/>
          <p:cNvSpPr>
            <a:spLocks noChangeArrowheads="1"/>
          </p:cNvSpPr>
          <p:nvPr/>
        </p:nvSpPr>
        <p:spPr bwMode="auto">
          <a:xfrm>
            <a:off x="7358063" y="3214688"/>
            <a:ext cx="285750" cy="28575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1" name="Obdélník 12"/>
          <p:cNvSpPr>
            <a:spLocks noChangeArrowheads="1"/>
          </p:cNvSpPr>
          <p:nvPr/>
        </p:nvSpPr>
        <p:spPr bwMode="auto">
          <a:xfrm>
            <a:off x="7358063" y="3571875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2" name="Obdélník 13"/>
          <p:cNvSpPr>
            <a:spLocks noChangeArrowheads="1"/>
          </p:cNvSpPr>
          <p:nvPr/>
        </p:nvSpPr>
        <p:spPr bwMode="auto">
          <a:xfrm>
            <a:off x="7358063" y="39290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3" name="Obdélník 14"/>
          <p:cNvSpPr>
            <a:spLocks noChangeArrowheads="1"/>
          </p:cNvSpPr>
          <p:nvPr/>
        </p:nvSpPr>
        <p:spPr bwMode="auto">
          <a:xfrm>
            <a:off x="7358063" y="4286250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4" name="Obdélník 15"/>
          <p:cNvSpPr>
            <a:spLocks noChangeArrowheads="1"/>
          </p:cNvSpPr>
          <p:nvPr/>
        </p:nvSpPr>
        <p:spPr bwMode="auto">
          <a:xfrm>
            <a:off x="7358063" y="4643438"/>
            <a:ext cx="285750" cy="28575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5" name="Obdélník 16"/>
          <p:cNvSpPr>
            <a:spLocks noChangeArrowheads="1"/>
          </p:cNvSpPr>
          <p:nvPr/>
        </p:nvSpPr>
        <p:spPr bwMode="auto">
          <a:xfrm>
            <a:off x="7858125" y="3214688"/>
            <a:ext cx="285750" cy="28575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6" name="Obdélník 17"/>
          <p:cNvSpPr>
            <a:spLocks noChangeArrowheads="1"/>
          </p:cNvSpPr>
          <p:nvPr/>
        </p:nvSpPr>
        <p:spPr bwMode="auto">
          <a:xfrm>
            <a:off x="7858125" y="3571875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7" name="Obdélník 18"/>
          <p:cNvSpPr>
            <a:spLocks noChangeArrowheads="1"/>
          </p:cNvSpPr>
          <p:nvPr/>
        </p:nvSpPr>
        <p:spPr bwMode="auto">
          <a:xfrm>
            <a:off x="7858125" y="39290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8" name="Obdélník 19"/>
          <p:cNvSpPr>
            <a:spLocks noChangeArrowheads="1"/>
          </p:cNvSpPr>
          <p:nvPr/>
        </p:nvSpPr>
        <p:spPr bwMode="auto">
          <a:xfrm>
            <a:off x="7858125" y="4286250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0499" name="Obdélník 20"/>
          <p:cNvSpPr>
            <a:spLocks noChangeArrowheads="1"/>
          </p:cNvSpPr>
          <p:nvPr/>
        </p:nvSpPr>
        <p:spPr bwMode="auto">
          <a:xfrm>
            <a:off x="7858125" y="4643438"/>
            <a:ext cx="285750" cy="28575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graphicFrame>
        <p:nvGraphicFramePr>
          <p:cNvPr id="22" name="Tabulka 21"/>
          <p:cNvGraphicFramePr>
            <a:graphicFrameLocks noGrp="1"/>
          </p:cNvGraphicFramePr>
          <p:nvPr/>
        </p:nvGraphicFramePr>
        <p:xfrm>
          <a:off x="428625" y="2428875"/>
          <a:ext cx="1219200" cy="1920877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7441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35" marB="45735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35" marB="4573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35" marB="45735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35" marB="4573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35" marB="45735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35" marB="4573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35" marB="45735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35" marB="4573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35" marB="45735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35" marB="4573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35" marB="45735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35" marB="4573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35" marB="45735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35" marB="4573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ulka 22"/>
          <p:cNvGraphicFramePr>
            <a:graphicFrameLocks noGrp="1"/>
          </p:cNvGraphicFramePr>
          <p:nvPr/>
        </p:nvGraphicFramePr>
        <p:xfrm>
          <a:off x="4000500" y="1285875"/>
          <a:ext cx="1219200" cy="438944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23" marB="45723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0577" name="TextovéPole 44"/>
          <p:cNvSpPr txBox="1">
            <a:spLocks noChangeArrowheads="1"/>
          </p:cNvSpPr>
          <p:nvPr/>
        </p:nvSpPr>
        <p:spPr bwMode="auto">
          <a:xfrm>
            <a:off x="642938" y="4357688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logical memory</a:t>
            </a:r>
          </a:p>
        </p:txBody>
      </p:sp>
      <p:sp>
        <p:nvSpPr>
          <p:cNvPr id="20578" name="TextovéPole 29"/>
          <p:cNvSpPr txBox="1">
            <a:spLocks noChangeArrowheads="1"/>
          </p:cNvSpPr>
          <p:nvPr/>
        </p:nvSpPr>
        <p:spPr bwMode="auto">
          <a:xfrm>
            <a:off x="7358063" y="3571875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b="1"/>
              <a:t>A</a:t>
            </a:r>
          </a:p>
        </p:txBody>
      </p:sp>
      <p:sp>
        <p:nvSpPr>
          <p:cNvPr id="20579" name="TextovéPole 30"/>
          <p:cNvSpPr txBox="1">
            <a:spLocks noChangeArrowheads="1"/>
          </p:cNvSpPr>
          <p:nvPr/>
        </p:nvSpPr>
        <p:spPr bwMode="auto">
          <a:xfrm>
            <a:off x="7858125" y="3571875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b="1"/>
              <a:t>B</a:t>
            </a:r>
          </a:p>
        </p:txBody>
      </p:sp>
      <p:sp>
        <p:nvSpPr>
          <p:cNvPr id="20580" name="TextovéPole 31"/>
          <p:cNvSpPr txBox="1">
            <a:spLocks noChangeArrowheads="1"/>
          </p:cNvSpPr>
          <p:nvPr/>
        </p:nvSpPr>
        <p:spPr bwMode="auto">
          <a:xfrm>
            <a:off x="7858125" y="3929063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b="1"/>
              <a:t>E</a:t>
            </a:r>
          </a:p>
        </p:txBody>
      </p:sp>
      <p:sp>
        <p:nvSpPr>
          <p:cNvPr id="20581" name="TextovéPole 32"/>
          <p:cNvSpPr txBox="1">
            <a:spLocks noChangeArrowheads="1"/>
          </p:cNvSpPr>
          <p:nvPr/>
        </p:nvSpPr>
        <p:spPr bwMode="auto">
          <a:xfrm>
            <a:off x="7358063" y="3929063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b="1"/>
              <a:t>D</a:t>
            </a:r>
          </a:p>
        </p:txBody>
      </p:sp>
      <p:sp>
        <p:nvSpPr>
          <p:cNvPr id="20582" name="TextovéPole 33"/>
          <p:cNvSpPr txBox="1">
            <a:spLocks noChangeArrowheads="1"/>
          </p:cNvSpPr>
          <p:nvPr/>
        </p:nvSpPr>
        <p:spPr bwMode="auto">
          <a:xfrm>
            <a:off x="6858000" y="3929063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b="1"/>
              <a:t>C</a:t>
            </a:r>
          </a:p>
        </p:txBody>
      </p:sp>
      <p:sp>
        <p:nvSpPr>
          <p:cNvPr id="20583" name="TextovéPole 34"/>
          <p:cNvSpPr txBox="1">
            <a:spLocks noChangeArrowheads="1"/>
          </p:cNvSpPr>
          <p:nvPr/>
        </p:nvSpPr>
        <p:spPr bwMode="auto">
          <a:xfrm>
            <a:off x="6858000" y="4286250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b="1"/>
              <a:t>F</a:t>
            </a:r>
          </a:p>
        </p:txBody>
      </p:sp>
      <p:sp>
        <p:nvSpPr>
          <p:cNvPr id="20584" name="TextovéPole 35"/>
          <p:cNvSpPr txBox="1">
            <a:spLocks noChangeArrowheads="1"/>
          </p:cNvSpPr>
          <p:nvPr/>
        </p:nvSpPr>
        <p:spPr bwMode="auto">
          <a:xfrm>
            <a:off x="7358063" y="4286250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b="1"/>
              <a:t>G</a:t>
            </a:r>
          </a:p>
        </p:txBody>
      </p:sp>
      <p:sp>
        <p:nvSpPr>
          <p:cNvPr id="20585" name="TextovéPole 36"/>
          <p:cNvSpPr txBox="1">
            <a:spLocks noChangeArrowheads="1"/>
          </p:cNvSpPr>
          <p:nvPr/>
        </p:nvSpPr>
        <p:spPr bwMode="auto">
          <a:xfrm>
            <a:off x="7858125" y="4286250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b="1"/>
              <a:t>H</a:t>
            </a:r>
          </a:p>
        </p:txBody>
      </p:sp>
      <p:sp>
        <p:nvSpPr>
          <p:cNvPr id="20586" name="TextovéPole 44"/>
          <p:cNvSpPr txBox="1">
            <a:spLocks noChangeArrowheads="1"/>
          </p:cNvSpPr>
          <p:nvPr/>
        </p:nvSpPr>
        <p:spPr bwMode="auto">
          <a:xfrm>
            <a:off x="4214813" y="5715000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physical memory</a:t>
            </a:r>
          </a:p>
        </p:txBody>
      </p:sp>
      <p:graphicFrame>
        <p:nvGraphicFramePr>
          <p:cNvPr id="39" name="Tabulka 38"/>
          <p:cNvGraphicFramePr>
            <a:graphicFrameLocks noGrp="1"/>
          </p:cNvGraphicFramePr>
          <p:nvPr/>
        </p:nvGraphicFramePr>
        <p:xfrm>
          <a:off x="2357438" y="2286000"/>
          <a:ext cx="1219200" cy="2194352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6400"/>
              </a:tblGrid>
              <a:tr h="27424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7" marB="4570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0624" name="TextovéPole 44"/>
          <p:cNvSpPr txBox="1">
            <a:spLocks noChangeArrowheads="1"/>
          </p:cNvSpPr>
          <p:nvPr/>
        </p:nvSpPr>
        <p:spPr bwMode="auto">
          <a:xfrm>
            <a:off x="2500313" y="4500563"/>
            <a:ext cx="1357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page table</a:t>
            </a:r>
          </a:p>
        </p:txBody>
      </p:sp>
      <p:sp>
        <p:nvSpPr>
          <p:cNvPr id="20625" name="TextovéPole 44"/>
          <p:cNvSpPr txBox="1">
            <a:spLocks noChangeArrowheads="1"/>
          </p:cNvSpPr>
          <p:nvPr/>
        </p:nvSpPr>
        <p:spPr bwMode="auto">
          <a:xfrm>
            <a:off x="1985963" y="1685925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frame</a:t>
            </a:r>
          </a:p>
        </p:txBody>
      </p:sp>
      <p:sp>
        <p:nvSpPr>
          <p:cNvPr id="20626" name="TextovéPole 44"/>
          <p:cNvSpPr txBox="1">
            <a:spLocks noChangeArrowheads="1"/>
          </p:cNvSpPr>
          <p:nvPr/>
        </p:nvSpPr>
        <p:spPr bwMode="auto">
          <a:xfrm>
            <a:off x="2928938" y="1357313"/>
            <a:ext cx="1214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valid-invalid bit</a:t>
            </a:r>
          </a:p>
        </p:txBody>
      </p:sp>
      <p:cxnSp>
        <p:nvCxnSpPr>
          <p:cNvPr id="20627" name="Přímá spojovací šipka 43"/>
          <p:cNvCxnSpPr>
            <a:cxnSpLocks noChangeShapeType="1"/>
            <a:stCxn id="20626" idx="2"/>
          </p:cNvCxnSpPr>
          <p:nvPr/>
        </p:nvCxnSpPr>
        <p:spPr bwMode="auto">
          <a:xfrm rot="5400000">
            <a:off x="3244057" y="1994694"/>
            <a:ext cx="404812" cy="1778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28" name="Přímá spojovací šipka 45"/>
          <p:cNvCxnSpPr>
            <a:cxnSpLocks noChangeShapeType="1"/>
          </p:cNvCxnSpPr>
          <p:nvPr/>
        </p:nvCxnSpPr>
        <p:spPr bwMode="auto">
          <a:xfrm>
            <a:off x="2767013" y="1928813"/>
            <a:ext cx="214312" cy="3460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Pokud </a:t>
            </a:r>
            <a:r>
              <a:rPr lang="en-US" sz="2600" dirty="0" smtClean="0"/>
              <a:t>se </a:t>
            </a:r>
            <a:r>
              <a:rPr lang="cs-CZ" sz="2600" dirty="0" smtClean="0"/>
              <a:t>stránka nenachází ve FAP je aktivován OS pomocí přerušení „</a:t>
            </a:r>
            <a:r>
              <a:rPr lang="cs-CZ" sz="2600" b="1" dirty="0" err="1" smtClean="0"/>
              <a:t>page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fault</a:t>
            </a:r>
            <a:r>
              <a:rPr lang="cs-CZ" sz="2600" dirty="0" smtClean="0"/>
              <a:t>“ (výpadek stránky)</a:t>
            </a:r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OS zjistí: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nelegální reference </a:t>
            </a:r>
            <a:r>
              <a:rPr lang="en-US" dirty="0" smtClean="0">
                <a:cs typeface="Arial" charset="0"/>
              </a:rPr>
              <a:t>→</a:t>
            </a:r>
            <a:r>
              <a:rPr lang="en-US" dirty="0" smtClean="0"/>
              <a:t> </a:t>
            </a:r>
            <a:r>
              <a:rPr lang="cs-CZ" dirty="0" smtClean="0"/>
              <a:t>procesu je informován (např. signál SIGSEGV)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legální reference, ale stránka chybí v paměti </a:t>
            </a:r>
            <a:r>
              <a:rPr lang="cs-CZ" dirty="0" smtClean="0">
                <a:cs typeface="Arial" charset="0"/>
              </a:rPr>
              <a:t>→</a:t>
            </a:r>
            <a:r>
              <a:rPr lang="cs-CZ" dirty="0" smtClean="0"/>
              <a:t> zavede ji</a:t>
            </a:r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Zavedení stránky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získání prázdného rámce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zavedení stránky do tohoto rámce</a:t>
            </a:r>
          </a:p>
          <a:p>
            <a:pPr marL="719138" lvl="1" eaLnBrk="1" hangingPunct="1">
              <a:lnSpc>
                <a:spcPct val="80000"/>
              </a:lnSpc>
              <a:defRPr/>
            </a:pPr>
            <a:r>
              <a:rPr lang="cs-CZ" dirty="0" smtClean="0"/>
              <a:t>úprava tabulky, nastaven bit </a:t>
            </a:r>
            <a:r>
              <a:rPr lang="cs-CZ" dirty="0" err="1" smtClean="0"/>
              <a:t>valid</a:t>
            </a:r>
            <a:r>
              <a:rPr lang="cs-CZ" dirty="0" smtClean="0"/>
              <a:t>/invalid na 1</a:t>
            </a:r>
          </a:p>
          <a:p>
            <a:pPr marL="395288" eaLnBrk="1" hangingPunct="1">
              <a:lnSpc>
                <a:spcPct val="80000"/>
              </a:lnSpc>
              <a:defRPr/>
            </a:pPr>
            <a:r>
              <a:rPr lang="cs-CZ" sz="2600" dirty="0" smtClean="0"/>
              <a:t>Pak se opakuje instrukce, která způsobila „</a:t>
            </a:r>
            <a:r>
              <a:rPr lang="cs-CZ" sz="2600" dirty="0" err="1" smtClean="0"/>
              <a:t>page</a:t>
            </a:r>
            <a:r>
              <a:rPr lang="cs-CZ" sz="2600" dirty="0" smtClean="0"/>
              <a:t> </a:t>
            </a:r>
            <a:r>
              <a:rPr lang="cs-CZ" sz="2600" dirty="0" err="1" smtClean="0"/>
              <a:t>fault</a:t>
            </a:r>
            <a:r>
              <a:rPr lang="cs-CZ" sz="2600" dirty="0" smtClean="0"/>
              <a:t>“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VÝPADEK STRÁNKY</a:t>
            </a:r>
            <a:endParaRPr lang="cs-CZ" dirty="0"/>
          </a:p>
        </p:txBody>
      </p:sp>
      <p:sp>
        <p:nvSpPr>
          <p:cNvPr id="2150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ZPRACOVÁNÍ VÝPADKU STRÁNKY</a:t>
            </a:r>
            <a:endParaRPr lang="cs-CZ" dirty="0"/>
          </a:p>
        </p:txBody>
      </p:sp>
      <p:sp>
        <p:nvSpPr>
          <p:cNvPr id="2253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22532" name="Vývojový diagram: magnetický disk 4"/>
          <p:cNvSpPr>
            <a:spLocks noChangeArrowheads="1"/>
          </p:cNvSpPr>
          <p:nvPr/>
        </p:nvSpPr>
        <p:spPr bwMode="auto">
          <a:xfrm>
            <a:off x="6643688" y="2178050"/>
            <a:ext cx="1857375" cy="3071813"/>
          </a:xfrm>
          <a:prstGeom prst="flowChartMagneticDisk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2533" name="Obdélník 5"/>
          <p:cNvSpPr>
            <a:spLocks noChangeArrowheads="1"/>
          </p:cNvSpPr>
          <p:nvPr/>
        </p:nvSpPr>
        <p:spPr bwMode="auto">
          <a:xfrm>
            <a:off x="7429500" y="3606800"/>
            <a:ext cx="285750" cy="2857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2534" name="Obdélník 6"/>
          <p:cNvSpPr>
            <a:spLocks noChangeArrowheads="1"/>
          </p:cNvSpPr>
          <p:nvPr/>
        </p:nvSpPr>
        <p:spPr bwMode="auto">
          <a:xfrm>
            <a:off x="4643438" y="3892550"/>
            <a:ext cx="857250" cy="2016125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2535" name="Obdélník 7"/>
          <p:cNvSpPr>
            <a:spLocks noChangeArrowheads="1"/>
          </p:cNvSpPr>
          <p:nvPr/>
        </p:nvSpPr>
        <p:spPr bwMode="auto">
          <a:xfrm>
            <a:off x="4643438" y="4464050"/>
            <a:ext cx="857250" cy="287338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cxnSp>
        <p:nvCxnSpPr>
          <p:cNvPr id="22536" name="Přímá spojovací čára 11"/>
          <p:cNvCxnSpPr>
            <a:cxnSpLocks noChangeShapeType="1"/>
          </p:cNvCxnSpPr>
          <p:nvPr/>
        </p:nvCxnSpPr>
        <p:spPr bwMode="auto">
          <a:xfrm rot="10800000" flipH="1">
            <a:off x="4643438" y="5035550"/>
            <a:ext cx="8572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Přímá spojovací čára 12"/>
          <p:cNvCxnSpPr>
            <a:cxnSpLocks noChangeShapeType="1"/>
          </p:cNvCxnSpPr>
          <p:nvPr/>
        </p:nvCxnSpPr>
        <p:spPr bwMode="auto">
          <a:xfrm rot="10800000" flipH="1">
            <a:off x="4643438" y="5321300"/>
            <a:ext cx="8572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Přímá spojovací čára 13"/>
          <p:cNvCxnSpPr>
            <a:cxnSpLocks noChangeShapeType="1"/>
          </p:cNvCxnSpPr>
          <p:nvPr/>
        </p:nvCxnSpPr>
        <p:spPr bwMode="auto">
          <a:xfrm rot="10800000" flipH="1">
            <a:off x="4643438" y="5607050"/>
            <a:ext cx="8572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Přímá spojovací čára 14"/>
          <p:cNvCxnSpPr>
            <a:cxnSpLocks noChangeShapeType="1"/>
          </p:cNvCxnSpPr>
          <p:nvPr/>
        </p:nvCxnSpPr>
        <p:spPr bwMode="auto">
          <a:xfrm rot="10800000" flipH="1">
            <a:off x="4643438" y="4178300"/>
            <a:ext cx="8572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Obdélník 15"/>
          <p:cNvSpPr>
            <a:spLocks noChangeArrowheads="1"/>
          </p:cNvSpPr>
          <p:nvPr/>
        </p:nvSpPr>
        <p:spPr bwMode="auto">
          <a:xfrm>
            <a:off x="642938" y="3392488"/>
            <a:ext cx="857250" cy="714375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2541" name="TextovéPole 44"/>
          <p:cNvSpPr txBox="1">
            <a:spLocks noChangeArrowheads="1"/>
          </p:cNvSpPr>
          <p:nvPr/>
        </p:nvSpPr>
        <p:spPr bwMode="auto">
          <a:xfrm>
            <a:off x="642938" y="3595688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load M</a:t>
            </a:r>
          </a:p>
        </p:txBody>
      </p:sp>
      <p:sp>
        <p:nvSpPr>
          <p:cNvPr id="22542" name="TextovéPole 44"/>
          <p:cNvSpPr txBox="1">
            <a:spLocks noChangeArrowheads="1"/>
          </p:cNvSpPr>
          <p:nvPr/>
        </p:nvSpPr>
        <p:spPr bwMode="auto">
          <a:xfrm>
            <a:off x="4572000" y="4464050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free frame</a:t>
            </a:r>
          </a:p>
        </p:txBody>
      </p:sp>
      <p:sp>
        <p:nvSpPr>
          <p:cNvPr id="22543" name="Obdélník 19"/>
          <p:cNvSpPr>
            <a:spLocks noChangeArrowheads="1"/>
          </p:cNvSpPr>
          <p:nvPr/>
        </p:nvSpPr>
        <p:spPr bwMode="auto">
          <a:xfrm>
            <a:off x="2857500" y="3178175"/>
            <a:ext cx="857250" cy="10795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2544" name="Obdélník 22"/>
          <p:cNvSpPr>
            <a:spLocks noChangeArrowheads="1"/>
          </p:cNvSpPr>
          <p:nvPr/>
        </p:nvSpPr>
        <p:spPr bwMode="auto">
          <a:xfrm>
            <a:off x="2857500" y="3535363"/>
            <a:ext cx="857250" cy="360362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2545" name="TextovéPole 44"/>
          <p:cNvSpPr txBox="1">
            <a:spLocks noChangeArrowheads="1"/>
          </p:cNvSpPr>
          <p:nvPr/>
        </p:nvSpPr>
        <p:spPr bwMode="auto">
          <a:xfrm>
            <a:off x="3429000" y="3576638"/>
            <a:ext cx="285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i</a:t>
            </a:r>
          </a:p>
        </p:txBody>
      </p:sp>
      <p:cxnSp>
        <p:nvCxnSpPr>
          <p:cNvPr id="22546" name="Přímá spojovací čára 25"/>
          <p:cNvCxnSpPr>
            <a:cxnSpLocks noChangeShapeType="1"/>
          </p:cNvCxnSpPr>
          <p:nvPr/>
        </p:nvCxnSpPr>
        <p:spPr bwMode="auto">
          <a:xfrm rot="16200000" flipH="1">
            <a:off x="3249613" y="3714750"/>
            <a:ext cx="360362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7" name="TextovéPole 44"/>
          <p:cNvSpPr txBox="1">
            <a:spLocks noChangeArrowheads="1"/>
          </p:cNvSpPr>
          <p:nvPr/>
        </p:nvSpPr>
        <p:spPr bwMode="auto">
          <a:xfrm>
            <a:off x="4238625" y="5907088"/>
            <a:ext cx="171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physical memory</a:t>
            </a:r>
          </a:p>
        </p:txBody>
      </p:sp>
      <p:sp>
        <p:nvSpPr>
          <p:cNvPr id="22548" name="Obdélník 27"/>
          <p:cNvSpPr>
            <a:spLocks noChangeArrowheads="1"/>
          </p:cNvSpPr>
          <p:nvPr/>
        </p:nvSpPr>
        <p:spPr bwMode="auto">
          <a:xfrm>
            <a:off x="2071688" y="1535113"/>
            <a:ext cx="857250" cy="10795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cxnSp>
        <p:nvCxnSpPr>
          <p:cNvPr id="22549" name="Přímá spojovací čára 28"/>
          <p:cNvCxnSpPr>
            <a:cxnSpLocks noChangeShapeType="1"/>
          </p:cNvCxnSpPr>
          <p:nvPr/>
        </p:nvCxnSpPr>
        <p:spPr bwMode="auto">
          <a:xfrm rot="16200000" flipH="1">
            <a:off x="-246062" y="3924300"/>
            <a:ext cx="1785938" cy="793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0" name="Přímá spojovací čára 30"/>
          <p:cNvCxnSpPr>
            <a:cxnSpLocks noChangeShapeType="1"/>
          </p:cNvCxnSpPr>
          <p:nvPr/>
        </p:nvCxnSpPr>
        <p:spPr bwMode="auto">
          <a:xfrm rot="16200000" flipH="1">
            <a:off x="611188" y="3924300"/>
            <a:ext cx="1785938" cy="793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1" name="Přímá spojovací šipka 34"/>
          <p:cNvCxnSpPr>
            <a:cxnSpLocks noChangeShapeType="1"/>
          </p:cNvCxnSpPr>
          <p:nvPr/>
        </p:nvCxnSpPr>
        <p:spPr bwMode="auto">
          <a:xfrm rot="10800000">
            <a:off x="1500188" y="3749675"/>
            <a:ext cx="1357312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2" name="Přímá spojovací čára 36"/>
          <p:cNvCxnSpPr>
            <a:cxnSpLocks noChangeShapeType="1"/>
          </p:cNvCxnSpPr>
          <p:nvPr/>
        </p:nvCxnSpPr>
        <p:spPr bwMode="auto">
          <a:xfrm>
            <a:off x="1500188" y="3463925"/>
            <a:ext cx="928687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3" name="Přímá spojovací šipka 38"/>
          <p:cNvCxnSpPr>
            <a:cxnSpLocks noChangeShapeType="1"/>
            <a:endCxn id="22544" idx="1"/>
          </p:cNvCxnSpPr>
          <p:nvPr/>
        </p:nvCxnSpPr>
        <p:spPr bwMode="auto">
          <a:xfrm>
            <a:off x="2428875" y="3463925"/>
            <a:ext cx="428625" cy="250825"/>
          </a:xfrm>
          <a:prstGeom prst="straightConnector1">
            <a:avLst/>
          </a:prstGeom>
          <a:noFill/>
          <a:ln w="38100" cap="rnd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4" name="Přímá spojovací čára 40"/>
          <p:cNvCxnSpPr>
            <a:cxnSpLocks noChangeShapeType="1"/>
          </p:cNvCxnSpPr>
          <p:nvPr/>
        </p:nvCxnSpPr>
        <p:spPr bwMode="auto">
          <a:xfrm rot="10800000">
            <a:off x="2500313" y="4606925"/>
            <a:ext cx="2143125" cy="79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5" name="Přímá spojovací čára 45"/>
          <p:cNvCxnSpPr>
            <a:cxnSpLocks noChangeShapeType="1"/>
          </p:cNvCxnSpPr>
          <p:nvPr/>
        </p:nvCxnSpPr>
        <p:spPr bwMode="auto">
          <a:xfrm rot="5400000" flipH="1" flipV="1">
            <a:off x="2249487" y="4357688"/>
            <a:ext cx="500063" cy="1588"/>
          </a:xfrm>
          <a:prstGeom prst="line">
            <a:avLst/>
          </a:prstGeom>
          <a:noFill/>
          <a:ln w="38100" cap="rnd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6" name="Přímá spojovací šipka 47"/>
          <p:cNvCxnSpPr>
            <a:cxnSpLocks noChangeShapeType="1"/>
          </p:cNvCxnSpPr>
          <p:nvPr/>
        </p:nvCxnSpPr>
        <p:spPr bwMode="auto">
          <a:xfrm flipV="1">
            <a:off x="2500313" y="3892550"/>
            <a:ext cx="357187" cy="2143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7" name="Pravoúhlá spojovací čára 49"/>
          <p:cNvCxnSpPr>
            <a:cxnSpLocks noChangeShapeType="1"/>
            <a:stCxn id="22545" idx="3"/>
            <a:endCxn id="22548" idx="3"/>
          </p:cNvCxnSpPr>
          <p:nvPr/>
        </p:nvCxnSpPr>
        <p:spPr bwMode="auto">
          <a:xfrm flipH="1" flipV="1">
            <a:off x="2928938" y="2074863"/>
            <a:ext cx="785812" cy="1639887"/>
          </a:xfrm>
          <a:prstGeom prst="bentConnector3">
            <a:avLst>
              <a:gd name="adj1" fmla="val -29093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8" name="Tvar 51"/>
          <p:cNvCxnSpPr>
            <a:cxnSpLocks noChangeShapeType="1"/>
            <a:stCxn id="22533" idx="2"/>
            <a:endCxn id="22534" idx="3"/>
          </p:cNvCxnSpPr>
          <p:nvPr/>
        </p:nvCxnSpPr>
        <p:spPr bwMode="auto">
          <a:xfrm rot="5400000">
            <a:off x="6176169" y="3217069"/>
            <a:ext cx="720725" cy="2071687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9" name="Přímá spojovací čára 53"/>
          <p:cNvCxnSpPr>
            <a:cxnSpLocks noChangeShapeType="1"/>
          </p:cNvCxnSpPr>
          <p:nvPr/>
        </p:nvCxnSpPr>
        <p:spPr bwMode="auto">
          <a:xfrm>
            <a:off x="2928938" y="1820863"/>
            <a:ext cx="2160587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Přímá spojovací šipka 55"/>
          <p:cNvCxnSpPr>
            <a:cxnSpLocks noChangeShapeType="1"/>
            <a:endCxn id="22533" idx="0"/>
          </p:cNvCxnSpPr>
          <p:nvPr/>
        </p:nvCxnSpPr>
        <p:spPr bwMode="auto">
          <a:xfrm>
            <a:off x="5072063" y="1820863"/>
            <a:ext cx="2500312" cy="17859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1" name="TextovéPole 44"/>
          <p:cNvSpPr txBox="1">
            <a:spLocks noChangeArrowheads="1"/>
          </p:cNvSpPr>
          <p:nvPr/>
        </p:nvSpPr>
        <p:spPr bwMode="auto">
          <a:xfrm>
            <a:off x="1643063" y="2606675"/>
            <a:ext cx="1785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operating system</a:t>
            </a:r>
          </a:p>
        </p:txBody>
      </p:sp>
      <p:sp>
        <p:nvSpPr>
          <p:cNvPr id="22562" name="TextovéPole 44"/>
          <p:cNvSpPr txBox="1">
            <a:spLocks noChangeArrowheads="1"/>
          </p:cNvSpPr>
          <p:nvPr/>
        </p:nvSpPr>
        <p:spPr bwMode="auto">
          <a:xfrm>
            <a:off x="2714625" y="4249738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page table</a:t>
            </a:r>
          </a:p>
        </p:txBody>
      </p:sp>
      <p:grpSp>
        <p:nvGrpSpPr>
          <p:cNvPr id="22563" name="Skupina 79"/>
          <p:cNvGrpSpPr>
            <a:grpSpLocks/>
          </p:cNvGrpSpPr>
          <p:nvPr/>
        </p:nvGrpSpPr>
        <p:grpSpPr bwMode="auto">
          <a:xfrm>
            <a:off x="1571625" y="3101975"/>
            <a:ext cx="285750" cy="285750"/>
            <a:chOff x="1714480" y="2730292"/>
            <a:chExt cx="285752" cy="285752"/>
          </a:xfrm>
        </p:grpSpPr>
        <p:sp>
          <p:nvSpPr>
            <p:cNvPr id="22585" name="Elipsa 59"/>
            <p:cNvSpPr>
              <a:spLocks noChangeArrowheads="1"/>
            </p:cNvSpPr>
            <p:nvPr/>
          </p:nvSpPr>
          <p:spPr bwMode="auto">
            <a:xfrm>
              <a:off x="1714480" y="2730292"/>
              <a:ext cx="285752" cy="285752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22586" name="TextovéPole 44"/>
            <p:cNvSpPr txBox="1">
              <a:spLocks noChangeArrowheads="1"/>
            </p:cNvSpPr>
            <p:nvPr/>
          </p:nvSpPr>
          <p:spPr bwMode="auto">
            <a:xfrm>
              <a:off x="1743055" y="2734669"/>
              <a:ext cx="2286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1</a:t>
              </a:r>
            </a:p>
          </p:txBody>
        </p:sp>
      </p:grpSp>
      <p:grpSp>
        <p:nvGrpSpPr>
          <p:cNvPr id="22564" name="Skupina 80"/>
          <p:cNvGrpSpPr>
            <a:grpSpLocks/>
          </p:cNvGrpSpPr>
          <p:nvPr/>
        </p:nvGrpSpPr>
        <p:grpSpPr bwMode="auto">
          <a:xfrm>
            <a:off x="1857375" y="3816350"/>
            <a:ext cx="285750" cy="285750"/>
            <a:chOff x="1971657" y="3567499"/>
            <a:chExt cx="285752" cy="285752"/>
          </a:xfrm>
        </p:grpSpPr>
        <p:sp>
          <p:nvSpPr>
            <p:cNvPr id="22583" name="Elipsa 64"/>
            <p:cNvSpPr>
              <a:spLocks noChangeArrowheads="1"/>
            </p:cNvSpPr>
            <p:nvPr/>
          </p:nvSpPr>
          <p:spPr bwMode="auto">
            <a:xfrm>
              <a:off x="1971657" y="3567499"/>
              <a:ext cx="285752" cy="285752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22584" name="TextovéPole 44"/>
            <p:cNvSpPr txBox="1">
              <a:spLocks noChangeArrowheads="1"/>
            </p:cNvSpPr>
            <p:nvPr/>
          </p:nvSpPr>
          <p:spPr bwMode="auto">
            <a:xfrm>
              <a:off x="2000232" y="3571876"/>
              <a:ext cx="2286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6</a:t>
              </a:r>
            </a:p>
          </p:txBody>
        </p:sp>
      </p:grpSp>
      <p:grpSp>
        <p:nvGrpSpPr>
          <p:cNvPr id="22565" name="Skupina 81"/>
          <p:cNvGrpSpPr>
            <a:grpSpLocks/>
          </p:cNvGrpSpPr>
          <p:nvPr/>
        </p:nvGrpSpPr>
        <p:grpSpPr bwMode="auto">
          <a:xfrm>
            <a:off x="3214688" y="4673600"/>
            <a:ext cx="285750" cy="285750"/>
            <a:chOff x="3257541" y="4424755"/>
            <a:chExt cx="285752" cy="285752"/>
          </a:xfrm>
        </p:grpSpPr>
        <p:sp>
          <p:nvSpPr>
            <p:cNvPr id="22581" name="Elipsa 66"/>
            <p:cNvSpPr>
              <a:spLocks noChangeArrowheads="1"/>
            </p:cNvSpPr>
            <p:nvPr/>
          </p:nvSpPr>
          <p:spPr bwMode="auto">
            <a:xfrm>
              <a:off x="3257541" y="4424755"/>
              <a:ext cx="285752" cy="285752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22582" name="TextovéPole 44"/>
            <p:cNvSpPr txBox="1">
              <a:spLocks noChangeArrowheads="1"/>
            </p:cNvSpPr>
            <p:nvPr/>
          </p:nvSpPr>
          <p:spPr bwMode="auto">
            <a:xfrm>
              <a:off x="3286116" y="4429132"/>
              <a:ext cx="2286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5</a:t>
              </a:r>
            </a:p>
          </p:txBody>
        </p:sp>
      </p:grpSp>
      <p:grpSp>
        <p:nvGrpSpPr>
          <p:cNvPr id="22566" name="Skupina 82"/>
          <p:cNvGrpSpPr>
            <a:grpSpLocks/>
          </p:cNvGrpSpPr>
          <p:nvPr/>
        </p:nvGrpSpPr>
        <p:grpSpPr bwMode="auto">
          <a:xfrm>
            <a:off x="6037263" y="4673600"/>
            <a:ext cx="285750" cy="285750"/>
            <a:chOff x="6186499" y="4496193"/>
            <a:chExt cx="285752" cy="285752"/>
          </a:xfrm>
        </p:grpSpPr>
        <p:sp>
          <p:nvSpPr>
            <p:cNvPr id="22579" name="Elipsa 68"/>
            <p:cNvSpPr>
              <a:spLocks noChangeArrowheads="1"/>
            </p:cNvSpPr>
            <p:nvPr/>
          </p:nvSpPr>
          <p:spPr bwMode="auto">
            <a:xfrm>
              <a:off x="6186499" y="4496193"/>
              <a:ext cx="285752" cy="285752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22580" name="TextovéPole 44"/>
            <p:cNvSpPr txBox="1">
              <a:spLocks noChangeArrowheads="1"/>
            </p:cNvSpPr>
            <p:nvPr/>
          </p:nvSpPr>
          <p:spPr bwMode="auto">
            <a:xfrm>
              <a:off x="6215074" y="4500570"/>
              <a:ext cx="2286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4</a:t>
              </a:r>
            </a:p>
          </p:txBody>
        </p:sp>
      </p:grpSp>
      <p:grpSp>
        <p:nvGrpSpPr>
          <p:cNvPr id="22567" name="Skupina 78"/>
          <p:cNvGrpSpPr>
            <a:grpSpLocks/>
          </p:cNvGrpSpPr>
          <p:nvPr/>
        </p:nvGrpSpPr>
        <p:grpSpPr bwMode="auto">
          <a:xfrm>
            <a:off x="4106863" y="2673350"/>
            <a:ext cx="285750" cy="285750"/>
            <a:chOff x="4186235" y="2424491"/>
            <a:chExt cx="285752" cy="285752"/>
          </a:xfrm>
        </p:grpSpPr>
        <p:sp>
          <p:nvSpPr>
            <p:cNvPr id="22577" name="Elipsa 70"/>
            <p:cNvSpPr>
              <a:spLocks noChangeArrowheads="1"/>
            </p:cNvSpPr>
            <p:nvPr/>
          </p:nvSpPr>
          <p:spPr bwMode="auto">
            <a:xfrm>
              <a:off x="4186235" y="2424491"/>
              <a:ext cx="285752" cy="285752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22578" name="TextovéPole 44"/>
            <p:cNvSpPr txBox="1">
              <a:spLocks noChangeArrowheads="1"/>
            </p:cNvSpPr>
            <p:nvPr/>
          </p:nvSpPr>
          <p:spPr bwMode="auto">
            <a:xfrm>
              <a:off x="4214810" y="2428868"/>
              <a:ext cx="2286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2</a:t>
              </a:r>
            </a:p>
          </p:txBody>
        </p:sp>
      </p:grpSp>
      <p:grpSp>
        <p:nvGrpSpPr>
          <p:cNvPr id="22568" name="Skupina 83"/>
          <p:cNvGrpSpPr>
            <a:grpSpLocks/>
          </p:cNvGrpSpPr>
          <p:nvPr/>
        </p:nvGrpSpPr>
        <p:grpSpPr bwMode="auto">
          <a:xfrm>
            <a:off x="3328988" y="1408113"/>
            <a:ext cx="285750" cy="285750"/>
            <a:chOff x="3757607" y="1210045"/>
            <a:chExt cx="285752" cy="285752"/>
          </a:xfrm>
        </p:grpSpPr>
        <p:sp>
          <p:nvSpPr>
            <p:cNvPr id="22575" name="Elipsa 72"/>
            <p:cNvSpPr>
              <a:spLocks noChangeArrowheads="1"/>
            </p:cNvSpPr>
            <p:nvPr/>
          </p:nvSpPr>
          <p:spPr bwMode="auto">
            <a:xfrm>
              <a:off x="3757607" y="1210045"/>
              <a:ext cx="285752" cy="285752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22576" name="TextovéPole 44"/>
            <p:cNvSpPr txBox="1">
              <a:spLocks noChangeArrowheads="1"/>
            </p:cNvSpPr>
            <p:nvPr/>
          </p:nvSpPr>
          <p:spPr bwMode="auto">
            <a:xfrm>
              <a:off x="3786182" y="1214422"/>
              <a:ext cx="2286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3</a:t>
              </a:r>
            </a:p>
          </p:txBody>
        </p:sp>
      </p:grpSp>
      <p:sp>
        <p:nvSpPr>
          <p:cNvPr id="22569" name="TextovéPole 44"/>
          <p:cNvSpPr txBox="1">
            <a:spLocks noChangeArrowheads="1"/>
          </p:cNvSpPr>
          <p:nvPr/>
        </p:nvSpPr>
        <p:spPr bwMode="auto">
          <a:xfrm>
            <a:off x="1500188" y="4106863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restart instruction</a:t>
            </a:r>
          </a:p>
        </p:txBody>
      </p:sp>
      <p:sp>
        <p:nvSpPr>
          <p:cNvPr id="22570" name="TextovéPole 44"/>
          <p:cNvSpPr txBox="1">
            <a:spLocks noChangeArrowheads="1"/>
          </p:cNvSpPr>
          <p:nvPr/>
        </p:nvSpPr>
        <p:spPr bwMode="auto">
          <a:xfrm>
            <a:off x="1819275" y="3106738"/>
            <a:ext cx="928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reference</a:t>
            </a:r>
          </a:p>
        </p:txBody>
      </p:sp>
      <p:sp>
        <p:nvSpPr>
          <p:cNvPr id="22571" name="TextovéPole 44"/>
          <p:cNvSpPr txBox="1">
            <a:spLocks noChangeArrowheads="1"/>
          </p:cNvSpPr>
          <p:nvPr/>
        </p:nvSpPr>
        <p:spPr bwMode="auto">
          <a:xfrm>
            <a:off x="2857500" y="4964113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reset page table</a:t>
            </a:r>
          </a:p>
        </p:txBody>
      </p:sp>
      <p:sp>
        <p:nvSpPr>
          <p:cNvPr id="22572" name="TextovéPole 44"/>
          <p:cNvSpPr txBox="1">
            <a:spLocks noChangeArrowheads="1"/>
          </p:cNvSpPr>
          <p:nvPr/>
        </p:nvSpPr>
        <p:spPr bwMode="auto">
          <a:xfrm>
            <a:off x="4000500" y="2963863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trap</a:t>
            </a:r>
          </a:p>
        </p:txBody>
      </p:sp>
      <p:sp>
        <p:nvSpPr>
          <p:cNvPr id="22573" name="TextovéPole 44"/>
          <p:cNvSpPr txBox="1">
            <a:spLocks noChangeArrowheads="1"/>
          </p:cNvSpPr>
          <p:nvPr/>
        </p:nvSpPr>
        <p:spPr bwMode="auto">
          <a:xfrm>
            <a:off x="3500438" y="1320800"/>
            <a:ext cx="135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page is on backing store</a:t>
            </a:r>
          </a:p>
        </p:txBody>
      </p:sp>
      <p:sp>
        <p:nvSpPr>
          <p:cNvPr id="22574" name="TextovéPole 44"/>
          <p:cNvSpPr txBox="1">
            <a:spLocks noChangeArrowheads="1"/>
          </p:cNvSpPr>
          <p:nvPr/>
        </p:nvSpPr>
        <p:spPr bwMode="auto">
          <a:xfrm>
            <a:off x="5572125" y="4964113"/>
            <a:ext cx="1214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bring in missing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pokud není žádný rámec aktuálně označen jako volný, musíme nějaký uvolnit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nalezneme se „oběť“ – nepotřebnou stránku ve FAP (nevíme, co je nepotřebné, můžeme pouze odhadovat)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je-li to nutné, před uvolněním stránky ji zapíšeme na disk</a:t>
            </a:r>
          </a:p>
          <a:p>
            <a:pPr marL="1079500" lvl="2" eaLnBrk="1" hangingPunct="1">
              <a:lnSpc>
                <a:spcPct val="80000"/>
              </a:lnSpc>
            </a:pPr>
            <a:r>
              <a:rPr lang="cs-CZ" sz="2000" smtClean="0"/>
              <a:t>pokud se do ní nezapsalo, její kopie na disku je aktuální</a:t>
            </a:r>
          </a:p>
          <a:p>
            <a:pPr marL="1079500" lvl="2" eaLnBrk="1" hangingPunct="1">
              <a:lnSpc>
                <a:spcPct val="80000"/>
              </a:lnSpc>
            </a:pPr>
            <a:r>
              <a:rPr lang="cs-CZ" sz="2000" smtClean="0"/>
              <a:t>zda se do stránky zapsalo zjistíme v bitu modify (dirty)</a:t>
            </a:r>
          </a:p>
          <a:p>
            <a:pPr marL="1079500" lvl="2" eaLnBrk="1" hangingPunct="1">
              <a:lnSpc>
                <a:spcPct val="80000"/>
              </a:lnSpc>
            </a:pPr>
            <a:r>
              <a:rPr lang="cs-CZ" sz="2000" smtClean="0"/>
              <a:t>bit modify nastavuje HW automaticky při zápisu do stránky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Potřebujeme algoritmu</a:t>
            </a:r>
            <a:r>
              <a:rPr lang="en-US" sz="2600" smtClean="0"/>
              <a:t>s</a:t>
            </a:r>
            <a:r>
              <a:rPr lang="cs-CZ" sz="2600" smtClean="0"/>
              <a:t> pro hledání „oběti“ a řešení náhrady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kritérium optimality algoritmu:  nejméně výpadků stránek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VOLNÝ RÁMEC</a:t>
            </a:r>
            <a:endParaRPr lang="cs-CZ" dirty="0"/>
          </a:p>
        </p:txBody>
      </p:sp>
      <p:sp>
        <p:nvSpPr>
          <p:cNvPr id="2355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Odkazy na instrukce programu a na dat mají tendenci tvořit shluky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Časová lokalita a prostorová lokalita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provádění programu je s výjimkou skoků a volání podprogramů sekvenční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programy mají tendenci zůstávat po jistou dobu v rámci nejvýše několika procedur (nelze jen něco volat a hned se vracet)</a:t>
            </a:r>
            <a:endParaRPr lang="en-US" sz="2000" smtClean="0"/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většina iterativních konstruktů představuje malý počet často opakovaných instrukcí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často zpracovávanou datovou strukturou je pole dat nebo posloupnost záznamů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100" smtClean="0">
                <a:cs typeface="Arial" charset="0"/>
              </a:rPr>
              <a:t>→ </a:t>
            </a:r>
            <a:r>
              <a:rPr lang="cs-CZ" sz="2100" smtClean="0"/>
              <a:t>lze dělat rozumné odhady o částech programu/dat potřebných v nejbližší budoucnosti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vnitřní paměť se může zaplnit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něco umístit do FAP pak znamená nejdříve něco odložit z FAP</a:t>
            </a:r>
          </a:p>
          <a:p>
            <a:pPr marL="719138" lvl="1" eaLnBrk="1" hangingPunct="1">
              <a:lnSpc>
                <a:spcPct val="80000"/>
              </a:lnSpc>
            </a:pPr>
            <a:endParaRPr lang="cs-CZ" sz="2000" smtClean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PRINCIP LOKALITY</a:t>
            </a:r>
            <a:endParaRPr lang="cs-CZ" dirty="0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NÁHRADA STRÁNKY</a:t>
            </a:r>
            <a:endParaRPr lang="cs-CZ" dirty="0"/>
          </a:p>
        </p:txBody>
      </p:sp>
      <p:sp>
        <p:nvSpPr>
          <p:cNvPr id="25603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grpSp>
        <p:nvGrpSpPr>
          <p:cNvPr id="25604" name="Skupina 6"/>
          <p:cNvGrpSpPr>
            <a:grpSpLocks/>
          </p:cNvGrpSpPr>
          <p:nvPr/>
        </p:nvGrpSpPr>
        <p:grpSpPr bwMode="auto">
          <a:xfrm>
            <a:off x="2214563" y="3571875"/>
            <a:ext cx="285750" cy="285750"/>
            <a:chOff x="6186499" y="4496193"/>
            <a:chExt cx="285752" cy="285752"/>
          </a:xfrm>
        </p:grpSpPr>
        <p:sp>
          <p:nvSpPr>
            <p:cNvPr id="25644" name="Elipsa 7"/>
            <p:cNvSpPr>
              <a:spLocks noChangeArrowheads="1"/>
            </p:cNvSpPr>
            <p:nvPr/>
          </p:nvSpPr>
          <p:spPr bwMode="auto">
            <a:xfrm>
              <a:off x="6186499" y="4496193"/>
              <a:ext cx="285752" cy="285752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25645" name="TextovéPole 44"/>
            <p:cNvSpPr txBox="1">
              <a:spLocks noChangeArrowheads="1"/>
            </p:cNvSpPr>
            <p:nvPr/>
          </p:nvSpPr>
          <p:spPr bwMode="auto">
            <a:xfrm>
              <a:off x="6215074" y="4500570"/>
              <a:ext cx="2286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4</a:t>
              </a:r>
            </a:p>
          </p:txBody>
        </p:sp>
      </p:grpSp>
      <p:sp>
        <p:nvSpPr>
          <p:cNvPr id="25605" name="Obdélník 9"/>
          <p:cNvSpPr>
            <a:spLocks noChangeArrowheads="1"/>
          </p:cNvSpPr>
          <p:nvPr/>
        </p:nvSpPr>
        <p:spPr bwMode="auto">
          <a:xfrm>
            <a:off x="4071938" y="1571625"/>
            <a:ext cx="857250" cy="40005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25606" name="Obdélník 10"/>
          <p:cNvSpPr>
            <a:spLocks noChangeArrowheads="1"/>
          </p:cNvSpPr>
          <p:nvPr/>
        </p:nvSpPr>
        <p:spPr bwMode="auto">
          <a:xfrm>
            <a:off x="4071938" y="3357563"/>
            <a:ext cx="857250" cy="428625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grpSp>
        <p:nvGrpSpPr>
          <p:cNvPr id="25607" name="Skupina 12"/>
          <p:cNvGrpSpPr>
            <a:grpSpLocks/>
          </p:cNvGrpSpPr>
          <p:nvPr/>
        </p:nvGrpSpPr>
        <p:grpSpPr bwMode="auto">
          <a:xfrm>
            <a:off x="6500813" y="1785938"/>
            <a:ext cx="1857375" cy="3071812"/>
            <a:chOff x="6500826" y="1928802"/>
            <a:chExt cx="1857388" cy="3071834"/>
          </a:xfrm>
        </p:grpSpPr>
        <p:sp>
          <p:nvSpPr>
            <p:cNvPr id="25641" name="Vývojový diagram: magnetický disk 4"/>
            <p:cNvSpPr>
              <a:spLocks noChangeArrowheads="1"/>
            </p:cNvSpPr>
            <p:nvPr/>
          </p:nvSpPr>
          <p:spPr bwMode="auto">
            <a:xfrm>
              <a:off x="6500826" y="1928802"/>
              <a:ext cx="1857388" cy="3071834"/>
            </a:xfrm>
            <a:prstGeom prst="flowChartMagneticDisk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25642" name="Obdélník 5"/>
            <p:cNvSpPr>
              <a:spLocks noChangeArrowheads="1"/>
            </p:cNvSpPr>
            <p:nvPr/>
          </p:nvSpPr>
          <p:spPr bwMode="auto">
            <a:xfrm>
              <a:off x="6929470" y="3143245"/>
              <a:ext cx="285752" cy="285752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25643" name="Obdélník 11"/>
            <p:cNvSpPr>
              <a:spLocks noChangeArrowheads="1"/>
            </p:cNvSpPr>
            <p:nvPr/>
          </p:nvSpPr>
          <p:spPr bwMode="auto">
            <a:xfrm>
              <a:off x="7858148" y="4143380"/>
              <a:ext cx="285752" cy="285752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</p:grpSp>
      <p:sp>
        <p:nvSpPr>
          <p:cNvPr id="25608" name="TextovéPole 44"/>
          <p:cNvSpPr txBox="1">
            <a:spLocks noChangeArrowheads="1"/>
          </p:cNvSpPr>
          <p:nvPr/>
        </p:nvSpPr>
        <p:spPr bwMode="auto">
          <a:xfrm>
            <a:off x="4071938" y="3433763"/>
            <a:ext cx="857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victim</a:t>
            </a:r>
          </a:p>
        </p:txBody>
      </p:sp>
      <p:sp>
        <p:nvSpPr>
          <p:cNvPr id="25609" name="TextovéPole 44"/>
          <p:cNvSpPr txBox="1">
            <a:spLocks noChangeArrowheads="1"/>
          </p:cNvSpPr>
          <p:nvPr/>
        </p:nvSpPr>
        <p:spPr bwMode="auto">
          <a:xfrm>
            <a:off x="3786188" y="3429000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f</a:t>
            </a:r>
          </a:p>
        </p:txBody>
      </p:sp>
      <p:sp>
        <p:nvSpPr>
          <p:cNvPr id="25610" name="TextovéPole 44"/>
          <p:cNvSpPr txBox="1">
            <a:spLocks noChangeArrowheads="1"/>
          </p:cNvSpPr>
          <p:nvPr/>
        </p:nvSpPr>
        <p:spPr bwMode="auto">
          <a:xfrm>
            <a:off x="3652838" y="5605463"/>
            <a:ext cx="1643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physical memory</a:t>
            </a:r>
          </a:p>
        </p:txBody>
      </p:sp>
      <p:sp>
        <p:nvSpPr>
          <p:cNvPr id="25611" name="Obdélník 16"/>
          <p:cNvSpPr>
            <a:spLocks noChangeArrowheads="1"/>
          </p:cNvSpPr>
          <p:nvPr/>
        </p:nvSpPr>
        <p:spPr bwMode="auto">
          <a:xfrm>
            <a:off x="1143000" y="2428875"/>
            <a:ext cx="857250" cy="2143125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cxnSp>
        <p:nvCxnSpPr>
          <p:cNvPr id="25612" name="Přímá spojovací šipka 18"/>
          <p:cNvCxnSpPr>
            <a:cxnSpLocks noChangeShapeType="1"/>
            <a:stCxn id="25608" idx="3"/>
            <a:endCxn id="25642" idx="1"/>
          </p:cNvCxnSpPr>
          <p:nvPr/>
        </p:nvCxnSpPr>
        <p:spPr bwMode="auto">
          <a:xfrm flipV="1">
            <a:off x="4929188" y="3143250"/>
            <a:ext cx="2000250" cy="4286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3" name="Přímá spojovací šipka 20"/>
          <p:cNvCxnSpPr>
            <a:cxnSpLocks noChangeShapeType="1"/>
            <a:stCxn id="25643" idx="1"/>
          </p:cNvCxnSpPr>
          <p:nvPr/>
        </p:nvCxnSpPr>
        <p:spPr bwMode="auto">
          <a:xfrm rot="10800000">
            <a:off x="4929188" y="3714750"/>
            <a:ext cx="2928937" cy="4286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614" name="Skupina 21"/>
          <p:cNvGrpSpPr>
            <a:grpSpLocks/>
          </p:cNvGrpSpPr>
          <p:nvPr/>
        </p:nvGrpSpPr>
        <p:grpSpPr bwMode="auto">
          <a:xfrm>
            <a:off x="5072063" y="3929063"/>
            <a:ext cx="285750" cy="285750"/>
            <a:chOff x="6186499" y="4496193"/>
            <a:chExt cx="285752" cy="285752"/>
          </a:xfrm>
        </p:grpSpPr>
        <p:sp>
          <p:nvSpPr>
            <p:cNvPr id="25639" name="Elipsa 22"/>
            <p:cNvSpPr>
              <a:spLocks noChangeArrowheads="1"/>
            </p:cNvSpPr>
            <p:nvPr/>
          </p:nvSpPr>
          <p:spPr bwMode="auto">
            <a:xfrm>
              <a:off x="6186499" y="4496193"/>
              <a:ext cx="285752" cy="285752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25640" name="TextovéPole 44"/>
            <p:cNvSpPr txBox="1">
              <a:spLocks noChangeArrowheads="1"/>
            </p:cNvSpPr>
            <p:nvPr/>
          </p:nvSpPr>
          <p:spPr bwMode="auto">
            <a:xfrm>
              <a:off x="6215074" y="4500570"/>
              <a:ext cx="2286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3</a:t>
              </a:r>
            </a:p>
          </p:txBody>
        </p:sp>
      </p:grpSp>
      <p:grpSp>
        <p:nvGrpSpPr>
          <p:cNvPr id="25615" name="Skupina 24"/>
          <p:cNvGrpSpPr>
            <a:grpSpLocks/>
          </p:cNvGrpSpPr>
          <p:nvPr/>
        </p:nvGrpSpPr>
        <p:grpSpPr bwMode="auto">
          <a:xfrm>
            <a:off x="5072063" y="3000375"/>
            <a:ext cx="285750" cy="285750"/>
            <a:chOff x="6186499" y="4496193"/>
            <a:chExt cx="285752" cy="285752"/>
          </a:xfrm>
        </p:grpSpPr>
        <p:sp>
          <p:nvSpPr>
            <p:cNvPr id="25637" name="Elipsa 25"/>
            <p:cNvSpPr>
              <a:spLocks noChangeArrowheads="1"/>
            </p:cNvSpPr>
            <p:nvPr/>
          </p:nvSpPr>
          <p:spPr bwMode="auto">
            <a:xfrm>
              <a:off x="6186499" y="4496193"/>
              <a:ext cx="285752" cy="285752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25638" name="TextovéPole 44"/>
            <p:cNvSpPr txBox="1">
              <a:spLocks noChangeArrowheads="1"/>
            </p:cNvSpPr>
            <p:nvPr/>
          </p:nvSpPr>
          <p:spPr bwMode="auto">
            <a:xfrm>
              <a:off x="6215074" y="4500570"/>
              <a:ext cx="2286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1</a:t>
              </a:r>
            </a:p>
          </p:txBody>
        </p:sp>
      </p:grpSp>
      <p:sp>
        <p:nvSpPr>
          <p:cNvPr id="25616" name="TextovéPole 44"/>
          <p:cNvSpPr txBox="1">
            <a:spLocks noChangeArrowheads="1"/>
          </p:cNvSpPr>
          <p:nvPr/>
        </p:nvSpPr>
        <p:spPr bwMode="auto">
          <a:xfrm>
            <a:off x="5219700" y="4000500"/>
            <a:ext cx="85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swap desired page in</a:t>
            </a:r>
          </a:p>
        </p:txBody>
      </p:sp>
      <p:sp>
        <p:nvSpPr>
          <p:cNvPr id="25617" name="TextovéPole 44"/>
          <p:cNvSpPr txBox="1">
            <a:spLocks noChangeArrowheads="1"/>
          </p:cNvSpPr>
          <p:nvPr/>
        </p:nvSpPr>
        <p:spPr bwMode="auto">
          <a:xfrm>
            <a:off x="5210175" y="2433638"/>
            <a:ext cx="857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swap out victim page</a:t>
            </a:r>
          </a:p>
        </p:txBody>
      </p:sp>
      <p:sp>
        <p:nvSpPr>
          <p:cNvPr id="25618" name="TextovéPole 44"/>
          <p:cNvSpPr txBox="1">
            <a:spLocks noChangeArrowheads="1"/>
          </p:cNvSpPr>
          <p:nvPr/>
        </p:nvSpPr>
        <p:spPr bwMode="auto">
          <a:xfrm>
            <a:off x="642938" y="1785938"/>
            <a:ext cx="785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frame</a:t>
            </a:r>
          </a:p>
        </p:txBody>
      </p:sp>
      <p:sp>
        <p:nvSpPr>
          <p:cNvPr id="25619" name="TextovéPole 44"/>
          <p:cNvSpPr txBox="1">
            <a:spLocks noChangeArrowheads="1"/>
          </p:cNvSpPr>
          <p:nvPr/>
        </p:nvSpPr>
        <p:spPr bwMode="auto">
          <a:xfrm>
            <a:off x="1643063" y="1785938"/>
            <a:ext cx="142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valid-invalid bit</a:t>
            </a:r>
          </a:p>
        </p:txBody>
      </p:sp>
      <p:sp>
        <p:nvSpPr>
          <p:cNvPr id="25620" name="TextovéPole 44"/>
          <p:cNvSpPr txBox="1">
            <a:spLocks noChangeArrowheads="1"/>
          </p:cNvSpPr>
          <p:nvPr/>
        </p:nvSpPr>
        <p:spPr bwMode="auto">
          <a:xfrm>
            <a:off x="857250" y="4643438"/>
            <a:ext cx="142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page table</a:t>
            </a:r>
          </a:p>
        </p:txBody>
      </p:sp>
      <p:grpSp>
        <p:nvGrpSpPr>
          <p:cNvPr id="25621" name="Skupina 32"/>
          <p:cNvGrpSpPr>
            <a:grpSpLocks/>
          </p:cNvGrpSpPr>
          <p:nvPr/>
        </p:nvGrpSpPr>
        <p:grpSpPr bwMode="auto">
          <a:xfrm>
            <a:off x="2214563" y="2928938"/>
            <a:ext cx="285750" cy="285750"/>
            <a:chOff x="6186499" y="4496193"/>
            <a:chExt cx="285752" cy="285752"/>
          </a:xfrm>
        </p:grpSpPr>
        <p:sp>
          <p:nvSpPr>
            <p:cNvPr id="25635" name="Elipsa 33"/>
            <p:cNvSpPr>
              <a:spLocks noChangeArrowheads="1"/>
            </p:cNvSpPr>
            <p:nvPr/>
          </p:nvSpPr>
          <p:spPr bwMode="auto">
            <a:xfrm>
              <a:off x="6186499" y="4496193"/>
              <a:ext cx="285752" cy="285752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25636" name="TextovéPole 44"/>
            <p:cNvSpPr txBox="1">
              <a:spLocks noChangeArrowheads="1"/>
            </p:cNvSpPr>
            <p:nvPr/>
          </p:nvSpPr>
          <p:spPr bwMode="auto">
            <a:xfrm>
              <a:off x="6215074" y="4500570"/>
              <a:ext cx="2286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200" b="1"/>
                <a:t>2</a:t>
              </a:r>
            </a:p>
          </p:txBody>
        </p:sp>
      </p:grpSp>
      <p:sp>
        <p:nvSpPr>
          <p:cNvPr id="25622" name="TextovéPole 44"/>
          <p:cNvSpPr txBox="1">
            <a:spLocks noChangeArrowheads="1"/>
          </p:cNvSpPr>
          <p:nvPr/>
        </p:nvSpPr>
        <p:spPr bwMode="auto">
          <a:xfrm>
            <a:off x="2333625" y="378618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reset page table for new page</a:t>
            </a:r>
          </a:p>
        </p:txBody>
      </p:sp>
      <p:sp>
        <p:nvSpPr>
          <p:cNvPr id="25623" name="TextovéPole 44"/>
          <p:cNvSpPr txBox="1">
            <a:spLocks noChangeArrowheads="1"/>
          </p:cNvSpPr>
          <p:nvPr/>
        </p:nvSpPr>
        <p:spPr bwMode="auto">
          <a:xfrm>
            <a:off x="2266950" y="256698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change to invalid</a:t>
            </a:r>
          </a:p>
        </p:txBody>
      </p:sp>
      <p:cxnSp>
        <p:nvCxnSpPr>
          <p:cNvPr id="25624" name="Přímá spojovací šipka 42"/>
          <p:cNvCxnSpPr>
            <a:cxnSpLocks noChangeShapeType="1"/>
          </p:cNvCxnSpPr>
          <p:nvPr/>
        </p:nvCxnSpPr>
        <p:spPr bwMode="auto">
          <a:xfrm rot="5400000">
            <a:off x="1750219" y="2107407"/>
            <a:ext cx="357187" cy="2857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5" name="Přímá spojovací šipka 44"/>
          <p:cNvCxnSpPr>
            <a:cxnSpLocks noChangeShapeType="1"/>
            <a:stCxn id="25618" idx="2"/>
          </p:cNvCxnSpPr>
          <p:nvPr/>
        </p:nvCxnSpPr>
        <p:spPr bwMode="auto">
          <a:xfrm rot="16200000" flipH="1">
            <a:off x="1012826" y="2084387"/>
            <a:ext cx="366712" cy="3222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6" name="Obdélník 48"/>
          <p:cNvSpPr>
            <a:spLocks noChangeArrowheads="1"/>
          </p:cNvSpPr>
          <p:nvPr/>
        </p:nvSpPr>
        <p:spPr bwMode="auto">
          <a:xfrm>
            <a:off x="1143000" y="3429000"/>
            <a:ext cx="857250" cy="574675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cxnSp>
        <p:nvCxnSpPr>
          <p:cNvPr id="25627" name="Přímá spojovací čára 50"/>
          <p:cNvCxnSpPr>
            <a:cxnSpLocks noChangeShapeType="1"/>
          </p:cNvCxnSpPr>
          <p:nvPr/>
        </p:nvCxnSpPr>
        <p:spPr bwMode="auto">
          <a:xfrm rot="10800000" flipH="1">
            <a:off x="1143000" y="4286250"/>
            <a:ext cx="8572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8" name="Přímá spojovací čára 51"/>
          <p:cNvCxnSpPr>
            <a:cxnSpLocks noChangeShapeType="1"/>
          </p:cNvCxnSpPr>
          <p:nvPr/>
        </p:nvCxnSpPr>
        <p:spPr bwMode="auto">
          <a:xfrm rot="10800000" flipH="1">
            <a:off x="1143000" y="4000500"/>
            <a:ext cx="8572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9" name="Přímá spojovací čára 52"/>
          <p:cNvCxnSpPr>
            <a:cxnSpLocks noChangeShapeType="1"/>
          </p:cNvCxnSpPr>
          <p:nvPr/>
        </p:nvCxnSpPr>
        <p:spPr bwMode="auto">
          <a:xfrm rot="10800000" flipH="1">
            <a:off x="1143000" y="3714750"/>
            <a:ext cx="8572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0" name="TextovéPole 44"/>
          <p:cNvSpPr txBox="1">
            <a:spLocks noChangeArrowheads="1"/>
          </p:cNvSpPr>
          <p:nvPr/>
        </p:nvSpPr>
        <p:spPr bwMode="auto">
          <a:xfrm>
            <a:off x="1143000" y="3429000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0</a:t>
            </a:r>
          </a:p>
        </p:txBody>
      </p:sp>
      <p:cxnSp>
        <p:nvCxnSpPr>
          <p:cNvPr id="25631" name="Přímá spojovací čára 56"/>
          <p:cNvCxnSpPr>
            <a:cxnSpLocks noChangeShapeType="1"/>
          </p:cNvCxnSpPr>
          <p:nvPr/>
        </p:nvCxnSpPr>
        <p:spPr bwMode="auto">
          <a:xfrm rot="16200000" flipH="1">
            <a:off x="572294" y="3499644"/>
            <a:ext cx="214312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2" name="TextovéPole 44"/>
          <p:cNvSpPr txBox="1">
            <a:spLocks noChangeArrowheads="1"/>
          </p:cNvSpPr>
          <p:nvPr/>
        </p:nvSpPr>
        <p:spPr bwMode="auto">
          <a:xfrm>
            <a:off x="1143000" y="3714750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f</a:t>
            </a:r>
          </a:p>
        </p:txBody>
      </p:sp>
      <p:sp>
        <p:nvSpPr>
          <p:cNvPr id="25633" name="TextovéPole 44"/>
          <p:cNvSpPr txBox="1">
            <a:spLocks noChangeArrowheads="1"/>
          </p:cNvSpPr>
          <p:nvPr/>
        </p:nvSpPr>
        <p:spPr bwMode="auto">
          <a:xfrm>
            <a:off x="1643063" y="3429000"/>
            <a:ext cx="35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i</a:t>
            </a:r>
          </a:p>
        </p:txBody>
      </p:sp>
      <p:sp>
        <p:nvSpPr>
          <p:cNvPr id="25634" name="TextovéPole 44"/>
          <p:cNvSpPr txBox="1">
            <a:spLocks noChangeArrowheads="1"/>
          </p:cNvSpPr>
          <p:nvPr/>
        </p:nvSpPr>
        <p:spPr bwMode="auto">
          <a:xfrm>
            <a:off x="1643063" y="3714750"/>
            <a:ext cx="35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1873250"/>
          </a:xfrm>
        </p:spPr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500" smtClean="0"/>
              <a:t>Kritérium optimality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nejmenší pravděpodobnost výpadku stránky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500" smtClean="0"/>
              <a:t>Čím více rámců máme, tím méně často dojde k výpadku stránky</a:t>
            </a:r>
          </a:p>
          <a:p>
            <a:pPr marL="395288" eaLnBrk="1" hangingPunct="1">
              <a:lnSpc>
                <a:spcPct val="90000"/>
              </a:lnSpc>
            </a:pPr>
            <a:endParaRPr lang="cs-CZ" sz="2500" smtClean="0"/>
          </a:p>
          <a:p>
            <a:pPr marL="395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smtClean="0"/>
              <a:t> </a:t>
            </a:r>
          </a:p>
          <a:p>
            <a:pPr marL="395288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500" smtClean="0"/>
          </a:p>
          <a:p>
            <a:pPr marL="395288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500" smtClean="0"/>
          </a:p>
          <a:p>
            <a:pPr marL="395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smtClean="0"/>
              <a:t>  </a:t>
            </a:r>
          </a:p>
          <a:p>
            <a:pPr marL="395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smtClean="0"/>
              <a:t> </a:t>
            </a:r>
          </a:p>
          <a:p>
            <a:pPr marL="395288" eaLnBrk="1" hangingPunct="1">
              <a:lnSpc>
                <a:spcPct val="90000"/>
              </a:lnSpc>
            </a:pPr>
            <a:endParaRPr lang="cs-CZ" sz="2500" smtClean="0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ALGORITMY URČENÍ OBĚTI</a:t>
            </a:r>
            <a:endParaRPr lang="cs-CZ" dirty="0"/>
          </a:p>
        </p:txBody>
      </p:sp>
      <p:sp>
        <p:nvSpPr>
          <p:cNvPr id="2662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cxnSp>
        <p:nvCxnSpPr>
          <p:cNvPr id="6" name="Přímá spojovací čára 5"/>
          <p:cNvCxnSpPr/>
          <p:nvPr/>
        </p:nvCxnSpPr>
        <p:spPr bwMode="auto">
          <a:xfrm rot="5400000">
            <a:off x="1589088" y="4564063"/>
            <a:ext cx="2490787" cy="1587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Přímá spojovací čára 6"/>
          <p:cNvCxnSpPr/>
          <p:nvPr/>
        </p:nvCxnSpPr>
        <p:spPr bwMode="auto">
          <a:xfrm rot="5400000">
            <a:off x="2330450" y="4564063"/>
            <a:ext cx="2490787" cy="1588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Přímá spojovací čára 7"/>
          <p:cNvCxnSpPr/>
          <p:nvPr/>
        </p:nvCxnSpPr>
        <p:spPr bwMode="auto">
          <a:xfrm rot="5400000">
            <a:off x="3033713" y="4564063"/>
            <a:ext cx="2490787" cy="1587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Přímá spojovací čára 8"/>
          <p:cNvCxnSpPr/>
          <p:nvPr/>
        </p:nvCxnSpPr>
        <p:spPr bwMode="auto">
          <a:xfrm rot="5400000">
            <a:off x="3746500" y="4564063"/>
            <a:ext cx="2490787" cy="1588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Přímá spojovací čára 9"/>
          <p:cNvCxnSpPr/>
          <p:nvPr/>
        </p:nvCxnSpPr>
        <p:spPr bwMode="auto">
          <a:xfrm rot="5400000">
            <a:off x="4430713" y="4564063"/>
            <a:ext cx="2490787" cy="1587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Přímá spojovací čára 10"/>
          <p:cNvCxnSpPr/>
          <p:nvPr/>
        </p:nvCxnSpPr>
        <p:spPr bwMode="auto">
          <a:xfrm rot="5400000">
            <a:off x="5133975" y="4564063"/>
            <a:ext cx="2490787" cy="1588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Přímá spojovací čára 12"/>
          <p:cNvCxnSpPr/>
          <p:nvPr/>
        </p:nvCxnSpPr>
        <p:spPr bwMode="auto">
          <a:xfrm>
            <a:off x="2109788" y="5561013"/>
            <a:ext cx="467995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Přímá spojovací čára 13"/>
          <p:cNvCxnSpPr/>
          <p:nvPr/>
        </p:nvCxnSpPr>
        <p:spPr bwMode="auto">
          <a:xfrm>
            <a:off x="2109788" y="5297488"/>
            <a:ext cx="46799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Přímá spojovací čára 14"/>
          <p:cNvCxnSpPr/>
          <p:nvPr/>
        </p:nvCxnSpPr>
        <p:spPr bwMode="auto">
          <a:xfrm>
            <a:off x="2109788" y="5041900"/>
            <a:ext cx="467995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Přímá spojovací čára 15"/>
          <p:cNvCxnSpPr/>
          <p:nvPr/>
        </p:nvCxnSpPr>
        <p:spPr bwMode="auto">
          <a:xfrm>
            <a:off x="2109788" y="4776788"/>
            <a:ext cx="467995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Přímá spojovací čára 16"/>
          <p:cNvCxnSpPr/>
          <p:nvPr/>
        </p:nvCxnSpPr>
        <p:spPr bwMode="auto">
          <a:xfrm>
            <a:off x="2109788" y="4522788"/>
            <a:ext cx="46799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Přímá spojovací čára 17"/>
          <p:cNvCxnSpPr/>
          <p:nvPr/>
        </p:nvCxnSpPr>
        <p:spPr bwMode="auto">
          <a:xfrm>
            <a:off x="2109788" y="4257675"/>
            <a:ext cx="467995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Přímá spojovací čára 18"/>
          <p:cNvCxnSpPr/>
          <p:nvPr/>
        </p:nvCxnSpPr>
        <p:spPr bwMode="auto">
          <a:xfrm>
            <a:off x="2109788" y="4011613"/>
            <a:ext cx="467995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Přímá spojovací čára 19"/>
          <p:cNvCxnSpPr/>
          <p:nvPr/>
        </p:nvCxnSpPr>
        <p:spPr bwMode="auto">
          <a:xfrm>
            <a:off x="2109788" y="3748088"/>
            <a:ext cx="46799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643" name="TextovéPole 73"/>
          <p:cNvSpPr txBox="1">
            <a:spLocks noChangeArrowheads="1"/>
          </p:cNvSpPr>
          <p:nvPr/>
        </p:nvSpPr>
        <p:spPr bwMode="auto">
          <a:xfrm>
            <a:off x="3132138" y="6081713"/>
            <a:ext cx="1931987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number of frames</a:t>
            </a:r>
          </a:p>
        </p:txBody>
      </p:sp>
      <p:cxnSp>
        <p:nvCxnSpPr>
          <p:cNvPr id="26644" name="Přímá spojovací čára 21"/>
          <p:cNvCxnSpPr>
            <a:cxnSpLocks noChangeShapeType="1"/>
          </p:cNvCxnSpPr>
          <p:nvPr/>
        </p:nvCxnSpPr>
        <p:spPr bwMode="auto">
          <a:xfrm rot="5400000">
            <a:off x="865188" y="4564063"/>
            <a:ext cx="2490787" cy="1587"/>
          </a:xfrm>
          <a:prstGeom prst="line">
            <a:avLst/>
          </a:prstGeom>
          <a:noFill/>
          <a:ln w="38100" cap="rnd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5" name="Přímá spojovací čára 22"/>
          <p:cNvCxnSpPr>
            <a:cxnSpLocks noChangeShapeType="1"/>
          </p:cNvCxnSpPr>
          <p:nvPr/>
        </p:nvCxnSpPr>
        <p:spPr bwMode="auto">
          <a:xfrm>
            <a:off x="2090738" y="5816600"/>
            <a:ext cx="46799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6" name="TextovéPole 73"/>
          <p:cNvSpPr txBox="1">
            <a:spLocks noChangeArrowheads="1"/>
          </p:cNvSpPr>
          <p:nvPr/>
        </p:nvSpPr>
        <p:spPr bwMode="auto">
          <a:xfrm rot="-5400000">
            <a:off x="375444" y="4267994"/>
            <a:ext cx="2239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number of page faults</a:t>
            </a:r>
          </a:p>
        </p:txBody>
      </p:sp>
      <p:sp>
        <p:nvSpPr>
          <p:cNvPr id="26647" name="TextovéPole 73"/>
          <p:cNvSpPr txBox="1">
            <a:spLocks noChangeArrowheads="1"/>
          </p:cNvSpPr>
          <p:nvPr/>
        </p:nvSpPr>
        <p:spPr bwMode="auto">
          <a:xfrm>
            <a:off x="2627313" y="5816600"/>
            <a:ext cx="4429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1</a:t>
            </a:r>
          </a:p>
        </p:txBody>
      </p:sp>
      <p:sp>
        <p:nvSpPr>
          <p:cNvPr id="26648" name="TextovéPole 73"/>
          <p:cNvSpPr txBox="1">
            <a:spLocks noChangeArrowheads="1"/>
          </p:cNvSpPr>
          <p:nvPr/>
        </p:nvSpPr>
        <p:spPr bwMode="auto">
          <a:xfrm>
            <a:off x="3365500" y="5816600"/>
            <a:ext cx="4429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2</a:t>
            </a:r>
          </a:p>
        </p:txBody>
      </p:sp>
      <p:sp>
        <p:nvSpPr>
          <p:cNvPr id="26649" name="TextovéPole 73"/>
          <p:cNvSpPr txBox="1">
            <a:spLocks noChangeArrowheads="1"/>
          </p:cNvSpPr>
          <p:nvPr/>
        </p:nvSpPr>
        <p:spPr bwMode="auto">
          <a:xfrm>
            <a:off x="4056063" y="5816600"/>
            <a:ext cx="4429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3</a:t>
            </a:r>
          </a:p>
        </p:txBody>
      </p:sp>
      <p:sp>
        <p:nvSpPr>
          <p:cNvPr id="26650" name="TextovéPole 73"/>
          <p:cNvSpPr txBox="1">
            <a:spLocks noChangeArrowheads="1"/>
          </p:cNvSpPr>
          <p:nvPr/>
        </p:nvSpPr>
        <p:spPr bwMode="auto">
          <a:xfrm>
            <a:off x="4775200" y="5816600"/>
            <a:ext cx="4429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4</a:t>
            </a:r>
          </a:p>
        </p:txBody>
      </p:sp>
      <p:sp>
        <p:nvSpPr>
          <p:cNvPr id="26651" name="TextovéPole 73"/>
          <p:cNvSpPr txBox="1">
            <a:spLocks noChangeArrowheads="1"/>
          </p:cNvSpPr>
          <p:nvPr/>
        </p:nvSpPr>
        <p:spPr bwMode="auto">
          <a:xfrm>
            <a:off x="5467350" y="5816600"/>
            <a:ext cx="4429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5</a:t>
            </a:r>
          </a:p>
        </p:txBody>
      </p:sp>
      <p:sp>
        <p:nvSpPr>
          <p:cNvPr id="26652" name="TextovéPole 73"/>
          <p:cNvSpPr txBox="1">
            <a:spLocks noChangeArrowheads="1"/>
          </p:cNvSpPr>
          <p:nvPr/>
        </p:nvSpPr>
        <p:spPr bwMode="auto">
          <a:xfrm>
            <a:off x="6176963" y="5816600"/>
            <a:ext cx="4429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6</a:t>
            </a:r>
          </a:p>
        </p:txBody>
      </p:sp>
      <p:sp>
        <p:nvSpPr>
          <p:cNvPr id="26653" name="TextovéPole 73"/>
          <p:cNvSpPr txBox="1">
            <a:spLocks noChangeArrowheads="1"/>
          </p:cNvSpPr>
          <p:nvPr/>
        </p:nvSpPr>
        <p:spPr bwMode="auto">
          <a:xfrm>
            <a:off x="1666875" y="5400675"/>
            <a:ext cx="4429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2</a:t>
            </a:r>
          </a:p>
        </p:txBody>
      </p:sp>
      <p:sp>
        <p:nvSpPr>
          <p:cNvPr id="26654" name="TextovéPole 73"/>
          <p:cNvSpPr txBox="1">
            <a:spLocks noChangeArrowheads="1"/>
          </p:cNvSpPr>
          <p:nvPr/>
        </p:nvSpPr>
        <p:spPr bwMode="auto">
          <a:xfrm>
            <a:off x="1666875" y="5192713"/>
            <a:ext cx="4429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4</a:t>
            </a:r>
          </a:p>
        </p:txBody>
      </p:sp>
      <p:sp>
        <p:nvSpPr>
          <p:cNvPr id="26655" name="TextovéPole 73"/>
          <p:cNvSpPr txBox="1">
            <a:spLocks noChangeArrowheads="1"/>
          </p:cNvSpPr>
          <p:nvPr/>
        </p:nvSpPr>
        <p:spPr bwMode="auto">
          <a:xfrm>
            <a:off x="1666875" y="4919663"/>
            <a:ext cx="44291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6</a:t>
            </a:r>
          </a:p>
        </p:txBody>
      </p:sp>
      <p:sp>
        <p:nvSpPr>
          <p:cNvPr id="26656" name="TextovéPole 73"/>
          <p:cNvSpPr txBox="1">
            <a:spLocks noChangeArrowheads="1"/>
          </p:cNvSpPr>
          <p:nvPr/>
        </p:nvSpPr>
        <p:spPr bwMode="auto">
          <a:xfrm>
            <a:off x="1666875" y="4645025"/>
            <a:ext cx="4429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8</a:t>
            </a:r>
          </a:p>
        </p:txBody>
      </p:sp>
      <p:sp>
        <p:nvSpPr>
          <p:cNvPr id="26657" name="TextovéPole 73"/>
          <p:cNvSpPr txBox="1">
            <a:spLocks noChangeArrowheads="1"/>
          </p:cNvSpPr>
          <p:nvPr/>
        </p:nvSpPr>
        <p:spPr bwMode="auto">
          <a:xfrm>
            <a:off x="1666875" y="4379913"/>
            <a:ext cx="44291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10</a:t>
            </a:r>
          </a:p>
        </p:txBody>
      </p:sp>
      <p:sp>
        <p:nvSpPr>
          <p:cNvPr id="26658" name="TextovéPole 73"/>
          <p:cNvSpPr txBox="1">
            <a:spLocks noChangeArrowheads="1"/>
          </p:cNvSpPr>
          <p:nvPr/>
        </p:nvSpPr>
        <p:spPr bwMode="auto">
          <a:xfrm>
            <a:off x="1666875" y="4114800"/>
            <a:ext cx="4429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12</a:t>
            </a:r>
          </a:p>
        </p:txBody>
      </p:sp>
      <p:sp>
        <p:nvSpPr>
          <p:cNvPr id="26659" name="TextovéPole 73"/>
          <p:cNvSpPr txBox="1">
            <a:spLocks noChangeArrowheads="1"/>
          </p:cNvSpPr>
          <p:nvPr/>
        </p:nvSpPr>
        <p:spPr bwMode="auto">
          <a:xfrm>
            <a:off x="1666875" y="3870325"/>
            <a:ext cx="4429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14</a:t>
            </a:r>
          </a:p>
        </p:txBody>
      </p:sp>
      <p:sp>
        <p:nvSpPr>
          <p:cNvPr id="26660" name="TextovéPole 73"/>
          <p:cNvSpPr txBox="1">
            <a:spLocks noChangeArrowheads="1"/>
          </p:cNvSpPr>
          <p:nvPr/>
        </p:nvSpPr>
        <p:spPr bwMode="auto">
          <a:xfrm>
            <a:off x="1666875" y="3614738"/>
            <a:ext cx="44291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16</a:t>
            </a:r>
          </a:p>
        </p:txBody>
      </p:sp>
      <p:sp>
        <p:nvSpPr>
          <p:cNvPr id="26661" name="Volný tvar 39"/>
          <p:cNvSpPr>
            <a:spLocks noChangeArrowheads="1"/>
          </p:cNvSpPr>
          <p:nvPr/>
        </p:nvSpPr>
        <p:spPr bwMode="auto">
          <a:xfrm>
            <a:off x="2781300" y="3783013"/>
            <a:ext cx="3270250" cy="1508125"/>
          </a:xfrm>
          <a:custGeom>
            <a:avLst/>
            <a:gdLst>
              <a:gd name="T0" fmla="*/ 0 w 2988303"/>
              <a:gd name="T1" fmla="*/ 0 h 1378350"/>
              <a:gd name="T2" fmla="*/ 834988 w 2988303"/>
              <a:gd name="T3" fmla="*/ 1389406 h 1378350"/>
              <a:gd name="T4" fmla="*/ 2460696 w 2988303"/>
              <a:gd name="T5" fmla="*/ 2006334 h 1378350"/>
              <a:gd name="T6" fmla="*/ 4690746 w 2988303"/>
              <a:gd name="T7" fmla="*/ 2155808 h 1378350"/>
              <a:gd name="T8" fmla="*/ 0 60000 65536"/>
              <a:gd name="T9" fmla="*/ 0 60000 65536"/>
              <a:gd name="T10" fmla="*/ 0 60000 65536"/>
              <a:gd name="T11" fmla="*/ 0 60000 65536"/>
              <a:gd name="T12" fmla="*/ 0 w 2988303"/>
              <a:gd name="T13" fmla="*/ 0 h 1378350"/>
              <a:gd name="T14" fmla="*/ 2988303 w 2988303"/>
              <a:gd name="T15" fmla="*/ 1378350 h 1378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88303" h="1378350">
                <a:moveTo>
                  <a:pt x="0" y="0"/>
                </a:moveTo>
                <a:cubicBezTo>
                  <a:pt x="80962" y="325437"/>
                  <a:pt x="227140" y="650831"/>
                  <a:pt x="531940" y="885781"/>
                </a:cubicBezTo>
                <a:cubicBezTo>
                  <a:pt x="974869" y="1215960"/>
                  <a:pt x="1158224" y="1197654"/>
                  <a:pt x="1567618" y="1279087"/>
                </a:cubicBezTo>
                <a:cubicBezTo>
                  <a:pt x="1977012" y="1360520"/>
                  <a:pt x="2482684" y="1378350"/>
                  <a:pt x="2988303" y="1374381"/>
                </a:cubicBezTo>
              </a:path>
            </a:pathLst>
          </a:custGeom>
          <a:noFill/>
          <a:ln w="3810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Virtuální paměť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en-US" smtClean="0"/>
              <a:t>s</a:t>
            </a:r>
            <a:r>
              <a:rPr lang="cs-CZ" smtClean="0"/>
              <a:t>eparace LAP a FAP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en-US" smtClean="0"/>
              <a:t>v</a:t>
            </a:r>
            <a:r>
              <a:rPr lang="cs-CZ" smtClean="0"/>
              <a:t>e FAP se </a:t>
            </a:r>
            <a:r>
              <a:rPr lang="en-US" smtClean="0"/>
              <a:t>mohou</a:t>
            </a:r>
            <a:r>
              <a:rPr lang="cs-CZ" smtClean="0"/>
              <a:t> nacházet pouze části programů </a:t>
            </a:r>
            <a:r>
              <a:rPr lang="en-US" smtClean="0"/>
              <a:t>nutn</a:t>
            </a:r>
            <a:r>
              <a:rPr lang="cs-CZ" smtClean="0"/>
              <a:t>é pro bezprostřední řízení procesů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LAP může být větší než FAP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adresové prostory lze sdílet mezi jednotlivými procesy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lze efektivněji vytvářet procesy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Techniky implementace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Stránkování na žádost, Demand Paging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Segmentování na žádost, Demand Segmentation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ZÁKLADNÍ PRINCIPY</a:t>
            </a:r>
            <a:endParaRPr lang="cs-CZ" dirty="0"/>
          </a:p>
        </p:txBody>
      </p:sp>
      <p:sp>
        <p:nvSpPr>
          <p:cNvPr id="922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200" smtClean="0"/>
              <a:t>Pouze základní typy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existují desítky variant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smtClean="0"/>
              <a:t>Optimální algoritmus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příští odkazy na oběť je nejpozdější ze všech následných odkazů na stránky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generuje nejmenší počet výpadků stránek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neimplementovatelný, neboť neznáme budoucnost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používá se jen pro srovnání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smtClean="0"/>
              <a:t>Algoritmus LRU (</a:t>
            </a:r>
            <a:r>
              <a:rPr lang="en-US" sz="2200" smtClean="0"/>
              <a:t>Least Recently Used</a:t>
            </a:r>
            <a:r>
              <a:rPr lang="cs-CZ" sz="220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oběť = nejdéle neodkazovaná stránka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/>
              <a:t>Algoritmus FIFO (First-In-First-Out)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oběť = stránka nejdéle zobrazená ve FAP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/>
              <a:t>Algoritmus poslední šance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FIFO + vynechávání z výběru těch stránek, na které od posledního výběru bylo odkázáno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ALGORITMY URČENÍ OBĚTI</a:t>
            </a:r>
            <a:endParaRPr lang="cs-CZ" dirty="0"/>
          </a:p>
        </p:txBody>
      </p:sp>
      <p:sp>
        <p:nvSpPr>
          <p:cNvPr id="27653" name="Zástupný symbol pro zápatí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4960937" cy="4824413"/>
          </a:xfrm>
        </p:spPr>
        <p:txBody>
          <a:bodyPr>
            <a:normAutofit fontScale="92500" lnSpcReduction="10000"/>
          </a:bodyPr>
          <a:lstStyle/>
          <a:p>
            <a:pPr marL="395288" eaLnBrk="1" hangingPunct="1">
              <a:defRPr/>
            </a:pPr>
            <a:r>
              <a:rPr lang="cs-CZ" sz="2600" dirty="0" smtClean="0">
                <a:cs typeface="Arial" pitchFamily="34" charset="0"/>
              </a:rPr>
              <a:t>Posloupnost odkazů stránek:</a:t>
            </a:r>
          </a:p>
          <a:p>
            <a:pPr marL="395288" eaLnBrk="1" hangingPunct="1">
              <a:buFont typeface="Wingdings" pitchFamily="2" charset="2"/>
              <a:buNone/>
              <a:defRPr/>
            </a:pPr>
            <a:r>
              <a:rPr lang="cs-CZ" sz="2600" dirty="0" smtClean="0">
                <a:cs typeface="Arial" pitchFamily="34" charset="0"/>
              </a:rPr>
              <a:t>	1</a:t>
            </a:r>
            <a:r>
              <a:rPr lang="en-US" sz="2600" dirty="0" smtClean="0">
                <a:cs typeface="Arial" pitchFamily="34" charset="0"/>
              </a:rPr>
              <a:t>, 2, 3, 4, 1, 2, 5, 1, 2, 3, 4, 5</a:t>
            </a:r>
            <a:endParaRPr lang="cs-CZ" sz="2600" dirty="0" smtClean="0">
              <a:cs typeface="Arial" pitchFamily="34" charset="0"/>
            </a:endParaRPr>
          </a:p>
          <a:p>
            <a:pPr marL="395288" eaLnBrk="1" hangingPunct="1">
              <a:buFont typeface="Wingdings" pitchFamily="2" charset="2"/>
              <a:buNone/>
              <a:defRPr/>
            </a:pPr>
            <a:endParaRPr lang="en-US" sz="1400" dirty="0" smtClean="0">
              <a:cs typeface="Arial" pitchFamily="34" charset="0"/>
            </a:endParaRPr>
          </a:p>
          <a:p>
            <a:pPr marL="395288" eaLnBrk="1" hangingPunct="1">
              <a:defRPr/>
            </a:pPr>
            <a:r>
              <a:rPr lang="cs-CZ" sz="2600" dirty="0" smtClean="0">
                <a:cs typeface="Arial" pitchFamily="34" charset="0"/>
              </a:rPr>
              <a:t>5 stránek</a:t>
            </a:r>
          </a:p>
          <a:p>
            <a:pPr marL="395288" eaLnBrk="1" hangingPunct="1">
              <a:defRPr/>
            </a:pPr>
            <a:r>
              <a:rPr lang="cs-CZ" sz="2600" dirty="0" smtClean="0">
                <a:cs typeface="Arial" pitchFamily="34" charset="0"/>
              </a:rPr>
              <a:t>3 rámce (3 stránky mohou být ve FAP)</a:t>
            </a:r>
          </a:p>
          <a:p>
            <a:pPr marL="395288" eaLnBrk="1" hangingPunct="1">
              <a:defRPr/>
            </a:pPr>
            <a:endParaRPr lang="cs-CZ" sz="2600" dirty="0" smtClean="0">
              <a:cs typeface="Arial" pitchFamily="34" charset="0"/>
            </a:endParaRPr>
          </a:p>
          <a:p>
            <a:pPr marL="395288" eaLnBrk="1" hangingPunct="1">
              <a:defRPr/>
            </a:pPr>
            <a:r>
              <a:rPr lang="cs-CZ" sz="2600" dirty="0" smtClean="0">
                <a:cs typeface="Arial" pitchFamily="34" charset="0"/>
              </a:rPr>
              <a:t>4 rámce</a:t>
            </a:r>
          </a:p>
          <a:p>
            <a:pPr marL="719138" lvl="1" eaLnBrk="1" hangingPunct="1">
              <a:defRPr/>
            </a:pPr>
            <a:r>
              <a:rPr lang="cs-CZ" dirty="0" err="1" smtClean="0">
                <a:cs typeface="Arial" pitchFamily="34" charset="0"/>
              </a:rPr>
              <a:t>Beladyho</a:t>
            </a:r>
            <a:r>
              <a:rPr lang="cs-CZ" dirty="0" smtClean="0">
                <a:cs typeface="Arial" pitchFamily="34" charset="0"/>
              </a:rPr>
              <a:t> </a:t>
            </a:r>
            <a:r>
              <a:rPr lang="cs-CZ" i="1" dirty="0" smtClean="0">
                <a:cs typeface="Arial" pitchFamily="34" charset="0"/>
              </a:rPr>
              <a:t>anomálie</a:t>
            </a:r>
          </a:p>
          <a:p>
            <a:pPr marL="719138" lvl="1" eaLnBrk="1" hangingPunct="1">
              <a:defRPr/>
            </a:pPr>
            <a:r>
              <a:rPr lang="cs-CZ" dirty="0" smtClean="0">
                <a:cs typeface="Arial" pitchFamily="34" charset="0"/>
              </a:rPr>
              <a:t>více rámců </a:t>
            </a:r>
            <a:r>
              <a:rPr lang="en-US" dirty="0" smtClean="0">
                <a:cs typeface="Arial" pitchFamily="34" charset="0"/>
              </a:rPr>
              <a:t>→</a:t>
            </a:r>
            <a:r>
              <a:rPr lang="cs-CZ" dirty="0" smtClean="0">
                <a:cs typeface="Arial" pitchFamily="34" charset="0"/>
              </a:rPr>
              <a:t> více výpadků 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cs typeface="Arial" pitchFamily="34" charset="0"/>
              </a:rPr>
              <a:t>ALGORITMUS FIRST-IN-FIRST-OUT</a:t>
            </a:r>
            <a:endParaRPr lang="cs-CZ" dirty="0">
              <a:cs typeface="Arial" pitchFamily="34" charset="0"/>
            </a:endParaRPr>
          </a:p>
        </p:txBody>
      </p:sp>
      <p:sp>
        <p:nvSpPr>
          <p:cNvPr id="2867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  <a:cs typeface="Arial" charset="0"/>
              </a:rPr>
              <a:t>PB 153 OPERAČNÍ SYSTÉMY A JEJICH ROZHRANÍ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62663" y="2000250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1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062663" y="2457450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2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062663" y="2914650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3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675313" y="20335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1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675313" y="2476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2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675313" y="29527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3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519863" y="2071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4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519863" y="2514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1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519863" y="2990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2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900863" y="2071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5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900863" y="2514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3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6900863" y="2990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4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489825" y="2514600"/>
            <a:ext cx="1227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cs typeface="Arial" charset="0"/>
              </a:rPr>
              <a:t>9 </a:t>
            </a:r>
            <a:r>
              <a:rPr lang="cs-CZ">
                <a:cs typeface="Arial" charset="0"/>
              </a:rPr>
              <a:t>výpadků</a:t>
            </a:r>
            <a:endParaRPr lang="en-US">
              <a:cs typeface="Arial" charset="0"/>
            </a:endParaRPr>
          </a:p>
        </p:txBody>
      </p:sp>
      <p:sp>
        <p:nvSpPr>
          <p:cNvPr id="28690" name="Rectangle 19"/>
          <p:cNvSpPr>
            <a:spLocks noChangeArrowheads="1"/>
          </p:cNvSpPr>
          <p:nvPr/>
        </p:nvSpPr>
        <p:spPr bwMode="auto">
          <a:xfrm>
            <a:off x="6030913" y="4143375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1</a:t>
            </a:r>
          </a:p>
        </p:txBody>
      </p:sp>
      <p:sp>
        <p:nvSpPr>
          <p:cNvPr id="28691" name="Rectangle 20"/>
          <p:cNvSpPr>
            <a:spLocks noChangeArrowheads="1"/>
          </p:cNvSpPr>
          <p:nvPr/>
        </p:nvSpPr>
        <p:spPr bwMode="auto">
          <a:xfrm>
            <a:off x="6030913" y="4600575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2</a:t>
            </a:r>
          </a:p>
        </p:txBody>
      </p:sp>
      <p:sp>
        <p:nvSpPr>
          <p:cNvPr id="28692" name="Rectangle 21"/>
          <p:cNvSpPr>
            <a:spLocks noChangeArrowheads="1"/>
          </p:cNvSpPr>
          <p:nvPr/>
        </p:nvSpPr>
        <p:spPr bwMode="auto">
          <a:xfrm>
            <a:off x="6030913" y="5057775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3</a:t>
            </a: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5643563" y="4176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1</a:t>
            </a:r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5643563" y="46196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2</a:t>
            </a:r>
          </a:p>
        </p:txBody>
      </p:sp>
      <p:sp>
        <p:nvSpPr>
          <p:cNvPr id="28695" name="Text Box 24"/>
          <p:cNvSpPr txBox="1">
            <a:spLocks noChangeArrowheads="1"/>
          </p:cNvSpPr>
          <p:nvPr/>
        </p:nvSpPr>
        <p:spPr bwMode="auto">
          <a:xfrm>
            <a:off x="5643563" y="50958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3</a:t>
            </a:r>
          </a:p>
        </p:txBody>
      </p:sp>
      <p:sp>
        <p:nvSpPr>
          <p:cNvPr id="28696" name="Text Box 25"/>
          <p:cNvSpPr txBox="1">
            <a:spLocks noChangeArrowheads="1"/>
          </p:cNvSpPr>
          <p:nvPr/>
        </p:nvSpPr>
        <p:spPr bwMode="auto">
          <a:xfrm>
            <a:off x="6488113" y="421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5</a:t>
            </a:r>
          </a:p>
        </p:txBody>
      </p:sp>
      <p:sp>
        <p:nvSpPr>
          <p:cNvPr id="28697" name="Text Box 26"/>
          <p:cNvSpPr txBox="1">
            <a:spLocks noChangeArrowheads="1"/>
          </p:cNvSpPr>
          <p:nvPr/>
        </p:nvSpPr>
        <p:spPr bwMode="auto">
          <a:xfrm>
            <a:off x="6488113" y="46577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1</a:t>
            </a:r>
          </a:p>
        </p:txBody>
      </p:sp>
      <p:sp>
        <p:nvSpPr>
          <p:cNvPr id="28698" name="Text Box 27"/>
          <p:cNvSpPr txBox="1">
            <a:spLocks noChangeArrowheads="1"/>
          </p:cNvSpPr>
          <p:nvPr/>
        </p:nvSpPr>
        <p:spPr bwMode="auto">
          <a:xfrm>
            <a:off x="6488113" y="51339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2</a:t>
            </a:r>
          </a:p>
        </p:txBody>
      </p:sp>
      <p:sp>
        <p:nvSpPr>
          <p:cNvPr id="28699" name="Text Box 28"/>
          <p:cNvSpPr txBox="1">
            <a:spLocks noChangeArrowheads="1"/>
          </p:cNvSpPr>
          <p:nvPr/>
        </p:nvSpPr>
        <p:spPr bwMode="auto">
          <a:xfrm>
            <a:off x="6869113" y="421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4</a:t>
            </a:r>
          </a:p>
        </p:txBody>
      </p:sp>
      <p:sp>
        <p:nvSpPr>
          <p:cNvPr id="28700" name="Text Box 29"/>
          <p:cNvSpPr txBox="1">
            <a:spLocks noChangeArrowheads="1"/>
          </p:cNvSpPr>
          <p:nvPr/>
        </p:nvSpPr>
        <p:spPr bwMode="auto">
          <a:xfrm>
            <a:off x="6869113" y="46767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5</a:t>
            </a:r>
          </a:p>
        </p:txBody>
      </p:sp>
      <p:sp>
        <p:nvSpPr>
          <p:cNvPr id="28701" name="Text Box 30"/>
          <p:cNvSpPr txBox="1">
            <a:spLocks noChangeArrowheads="1"/>
          </p:cNvSpPr>
          <p:nvPr/>
        </p:nvSpPr>
        <p:spPr bwMode="auto">
          <a:xfrm>
            <a:off x="7394575" y="4657725"/>
            <a:ext cx="1354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cs typeface="Arial" charset="0"/>
              </a:rPr>
              <a:t>10 </a:t>
            </a:r>
            <a:r>
              <a:rPr lang="cs-CZ">
                <a:cs typeface="Arial" charset="0"/>
              </a:rPr>
              <a:t>výpadků</a:t>
            </a:r>
            <a:endParaRPr lang="en-US">
              <a:cs typeface="Arial" charset="0"/>
            </a:endParaRPr>
          </a:p>
        </p:txBody>
      </p:sp>
      <p:sp>
        <p:nvSpPr>
          <p:cNvPr id="28702" name="Rectangle 31"/>
          <p:cNvSpPr>
            <a:spLocks noChangeArrowheads="1"/>
          </p:cNvSpPr>
          <p:nvPr/>
        </p:nvSpPr>
        <p:spPr bwMode="auto">
          <a:xfrm>
            <a:off x="6030913" y="5514975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4</a:t>
            </a:r>
          </a:p>
        </p:txBody>
      </p:sp>
      <p:sp>
        <p:nvSpPr>
          <p:cNvPr id="28703" name="Text Box 32"/>
          <p:cNvSpPr txBox="1">
            <a:spLocks noChangeArrowheads="1"/>
          </p:cNvSpPr>
          <p:nvPr/>
        </p:nvSpPr>
        <p:spPr bwMode="auto">
          <a:xfrm>
            <a:off x="5649913" y="55911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4</a:t>
            </a:r>
          </a:p>
        </p:txBody>
      </p:sp>
      <p:sp>
        <p:nvSpPr>
          <p:cNvPr id="28704" name="Text Box 33"/>
          <p:cNvSpPr txBox="1">
            <a:spLocks noChangeArrowheads="1"/>
          </p:cNvSpPr>
          <p:nvPr/>
        </p:nvSpPr>
        <p:spPr bwMode="auto">
          <a:xfrm>
            <a:off x="6488113" y="55911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Přímá spojovací čára 75"/>
          <p:cNvCxnSpPr/>
          <p:nvPr/>
        </p:nvCxnSpPr>
        <p:spPr bwMode="auto">
          <a:xfrm rot="5400000">
            <a:off x="1277144" y="3498057"/>
            <a:ext cx="3419475" cy="1587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Přímá spojovací čára 76"/>
          <p:cNvCxnSpPr/>
          <p:nvPr/>
        </p:nvCxnSpPr>
        <p:spPr bwMode="auto">
          <a:xfrm rot="5400000">
            <a:off x="1994694" y="3498057"/>
            <a:ext cx="3419475" cy="1587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Přímá spojovací čára 80"/>
          <p:cNvCxnSpPr/>
          <p:nvPr/>
        </p:nvCxnSpPr>
        <p:spPr bwMode="auto">
          <a:xfrm rot="5400000">
            <a:off x="2712244" y="3498057"/>
            <a:ext cx="3419475" cy="1587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Přímá spojovací čára 81"/>
          <p:cNvCxnSpPr/>
          <p:nvPr/>
        </p:nvCxnSpPr>
        <p:spPr bwMode="auto">
          <a:xfrm rot="5400000">
            <a:off x="3428206" y="3498057"/>
            <a:ext cx="3419475" cy="1588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Přímá spojovací čára 82"/>
          <p:cNvCxnSpPr/>
          <p:nvPr/>
        </p:nvCxnSpPr>
        <p:spPr bwMode="auto">
          <a:xfrm rot="5400000">
            <a:off x="4145756" y="3498057"/>
            <a:ext cx="3419475" cy="1588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Přímá spojovací čára 83"/>
          <p:cNvCxnSpPr/>
          <p:nvPr/>
        </p:nvCxnSpPr>
        <p:spPr bwMode="auto">
          <a:xfrm rot="5400000">
            <a:off x="4863306" y="3498057"/>
            <a:ext cx="3419475" cy="1588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Přímá spojovací čára 84"/>
          <p:cNvCxnSpPr/>
          <p:nvPr/>
        </p:nvCxnSpPr>
        <p:spPr bwMode="auto">
          <a:xfrm rot="5400000">
            <a:off x="5577681" y="3498057"/>
            <a:ext cx="3419475" cy="1588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Přímá spojovací čára 85"/>
          <p:cNvCxnSpPr/>
          <p:nvPr/>
        </p:nvCxnSpPr>
        <p:spPr bwMode="auto">
          <a:xfrm>
            <a:off x="2286000" y="4789488"/>
            <a:ext cx="500380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Přímá spojovací čára 86"/>
          <p:cNvCxnSpPr/>
          <p:nvPr/>
        </p:nvCxnSpPr>
        <p:spPr bwMode="auto">
          <a:xfrm>
            <a:off x="2286000" y="4360863"/>
            <a:ext cx="500380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Přímá spojovací čára 87"/>
          <p:cNvCxnSpPr/>
          <p:nvPr/>
        </p:nvCxnSpPr>
        <p:spPr bwMode="auto">
          <a:xfrm>
            <a:off x="2286000" y="3932238"/>
            <a:ext cx="500380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Přímá spojovací čára 88"/>
          <p:cNvCxnSpPr/>
          <p:nvPr/>
        </p:nvCxnSpPr>
        <p:spPr bwMode="auto">
          <a:xfrm>
            <a:off x="2286000" y="3503613"/>
            <a:ext cx="500380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Přímá spojovací čára 89"/>
          <p:cNvCxnSpPr/>
          <p:nvPr/>
        </p:nvCxnSpPr>
        <p:spPr bwMode="auto">
          <a:xfrm>
            <a:off x="2286000" y="3074988"/>
            <a:ext cx="500380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Přímá spojovací čára 90"/>
          <p:cNvCxnSpPr/>
          <p:nvPr/>
        </p:nvCxnSpPr>
        <p:spPr bwMode="auto">
          <a:xfrm>
            <a:off x="2286000" y="2646363"/>
            <a:ext cx="500380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Přímá spojovací čára 91"/>
          <p:cNvCxnSpPr/>
          <p:nvPr/>
        </p:nvCxnSpPr>
        <p:spPr bwMode="auto">
          <a:xfrm>
            <a:off x="2286000" y="2217738"/>
            <a:ext cx="500380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Přímá spojovací čára 92"/>
          <p:cNvCxnSpPr/>
          <p:nvPr/>
        </p:nvCxnSpPr>
        <p:spPr bwMode="auto">
          <a:xfrm>
            <a:off x="2286000" y="1789113"/>
            <a:ext cx="5003800" cy="15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BELADYHO ANOMÁLIE</a:t>
            </a:r>
            <a:endParaRPr lang="cs-CZ" dirty="0"/>
          </a:p>
        </p:txBody>
      </p:sp>
      <p:sp>
        <p:nvSpPr>
          <p:cNvPr id="2971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29715" name="TextovéPole 73"/>
          <p:cNvSpPr txBox="1">
            <a:spLocks noChangeArrowheads="1"/>
          </p:cNvSpPr>
          <p:nvPr/>
        </p:nvSpPr>
        <p:spPr bwMode="auto">
          <a:xfrm>
            <a:off x="3275013" y="5581650"/>
            <a:ext cx="1868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number of frames</a:t>
            </a:r>
          </a:p>
        </p:txBody>
      </p:sp>
      <p:cxnSp>
        <p:nvCxnSpPr>
          <p:cNvPr id="29716" name="Přímá spojovací čára 66"/>
          <p:cNvCxnSpPr>
            <a:cxnSpLocks noChangeShapeType="1"/>
          </p:cNvCxnSpPr>
          <p:nvPr/>
        </p:nvCxnSpPr>
        <p:spPr bwMode="auto">
          <a:xfrm rot="5400000">
            <a:off x="577056" y="3498057"/>
            <a:ext cx="3419475" cy="1588"/>
          </a:xfrm>
          <a:prstGeom prst="line">
            <a:avLst/>
          </a:prstGeom>
          <a:noFill/>
          <a:ln w="38100" cap="rnd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Přímá spojovací čára 68"/>
          <p:cNvCxnSpPr>
            <a:cxnSpLocks noChangeShapeType="1"/>
          </p:cNvCxnSpPr>
          <p:nvPr/>
        </p:nvCxnSpPr>
        <p:spPr bwMode="auto">
          <a:xfrm>
            <a:off x="2266950" y="5218113"/>
            <a:ext cx="5040313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8" name="TextovéPole 73"/>
          <p:cNvSpPr txBox="1">
            <a:spLocks noChangeArrowheads="1"/>
          </p:cNvSpPr>
          <p:nvPr/>
        </p:nvSpPr>
        <p:spPr bwMode="auto">
          <a:xfrm rot="-5400000">
            <a:off x="346869" y="3156744"/>
            <a:ext cx="1868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number of page faults</a:t>
            </a:r>
          </a:p>
        </p:txBody>
      </p:sp>
      <p:sp>
        <p:nvSpPr>
          <p:cNvPr id="29719" name="TextovéPole 73"/>
          <p:cNvSpPr txBox="1">
            <a:spLocks noChangeArrowheads="1"/>
          </p:cNvSpPr>
          <p:nvPr/>
        </p:nvSpPr>
        <p:spPr bwMode="auto">
          <a:xfrm>
            <a:off x="2786063" y="5218113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1</a:t>
            </a:r>
          </a:p>
        </p:txBody>
      </p:sp>
      <p:sp>
        <p:nvSpPr>
          <p:cNvPr id="29720" name="TextovéPole 73"/>
          <p:cNvSpPr txBox="1">
            <a:spLocks noChangeArrowheads="1"/>
          </p:cNvSpPr>
          <p:nvPr/>
        </p:nvSpPr>
        <p:spPr bwMode="auto">
          <a:xfrm>
            <a:off x="3500438" y="5218113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2</a:t>
            </a:r>
          </a:p>
        </p:txBody>
      </p:sp>
      <p:sp>
        <p:nvSpPr>
          <p:cNvPr id="29721" name="TextovéPole 73"/>
          <p:cNvSpPr txBox="1">
            <a:spLocks noChangeArrowheads="1"/>
          </p:cNvSpPr>
          <p:nvPr/>
        </p:nvSpPr>
        <p:spPr bwMode="auto">
          <a:xfrm>
            <a:off x="4214813" y="5218113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3</a:t>
            </a:r>
          </a:p>
        </p:txBody>
      </p:sp>
      <p:sp>
        <p:nvSpPr>
          <p:cNvPr id="29722" name="TextovéPole 73"/>
          <p:cNvSpPr txBox="1">
            <a:spLocks noChangeArrowheads="1"/>
          </p:cNvSpPr>
          <p:nvPr/>
        </p:nvSpPr>
        <p:spPr bwMode="auto">
          <a:xfrm>
            <a:off x="4929188" y="5218113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4</a:t>
            </a:r>
          </a:p>
        </p:txBody>
      </p:sp>
      <p:sp>
        <p:nvSpPr>
          <p:cNvPr id="29723" name="TextovéPole 73"/>
          <p:cNvSpPr txBox="1">
            <a:spLocks noChangeArrowheads="1"/>
          </p:cNvSpPr>
          <p:nvPr/>
        </p:nvSpPr>
        <p:spPr bwMode="auto">
          <a:xfrm>
            <a:off x="5643563" y="5218113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5</a:t>
            </a:r>
          </a:p>
        </p:txBody>
      </p:sp>
      <p:sp>
        <p:nvSpPr>
          <p:cNvPr id="29724" name="TextovéPole 73"/>
          <p:cNvSpPr txBox="1">
            <a:spLocks noChangeArrowheads="1"/>
          </p:cNvSpPr>
          <p:nvPr/>
        </p:nvSpPr>
        <p:spPr bwMode="auto">
          <a:xfrm>
            <a:off x="6357938" y="5218113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6</a:t>
            </a:r>
          </a:p>
        </p:txBody>
      </p:sp>
      <p:sp>
        <p:nvSpPr>
          <p:cNvPr id="29725" name="TextovéPole 73"/>
          <p:cNvSpPr txBox="1">
            <a:spLocks noChangeArrowheads="1"/>
          </p:cNvSpPr>
          <p:nvPr/>
        </p:nvSpPr>
        <p:spPr bwMode="auto">
          <a:xfrm>
            <a:off x="7072313" y="5218113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7</a:t>
            </a:r>
          </a:p>
        </p:txBody>
      </p:sp>
      <p:sp>
        <p:nvSpPr>
          <p:cNvPr id="29726" name="TextovéPole 73"/>
          <p:cNvSpPr txBox="1">
            <a:spLocks noChangeArrowheads="1"/>
          </p:cNvSpPr>
          <p:nvPr/>
        </p:nvSpPr>
        <p:spPr bwMode="auto">
          <a:xfrm>
            <a:off x="1857375" y="4646613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2</a:t>
            </a:r>
          </a:p>
        </p:txBody>
      </p:sp>
      <p:sp>
        <p:nvSpPr>
          <p:cNvPr id="29727" name="TextovéPole 73"/>
          <p:cNvSpPr txBox="1">
            <a:spLocks noChangeArrowheads="1"/>
          </p:cNvSpPr>
          <p:nvPr/>
        </p:nvSpPr>
        <p:spPr bwMode="auto">
          <a:xfrm>
            <a:off x="1857375" y="4217988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4</a:t>
            </a:r>
          </a:p>
        </p:txBody>
      </p:sp>
      <p:sp>
        <p:nvSpPr>
          <p:cNvPr id="29728" name="TextovéPole 73"/>
          <p:cNvSpPr txBox="1">
            <a:spLocks noChangeArrowheads="1"/>
          </p:cNvSpPr>
          <p:nvPr/>
        </p:nvSpPr>
        <p:spPr bwMode="auto">
          <a:xfrm>
            <a:off x="1857375" y="3789363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6</a:t>
            </a:r>
          </a:p>
        </p:txBody>
      </p:sp>
      <p:sp>
        <p:nvSpPr>
          <p:cNvPr id="29729" name="TextovéPole 73"/>
          <p:cNvSpPr txBox="1">
            <a:spLocks noChangeArrowheads="1"/>
          </p:cNvSpPr>
          <p:nvPr/>
        </p:nvSpPr>
        <p:spPr bwMode="auto">
          <a:xfrm>
            <a:off x="1857375" y="3360738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8</a:t>
            </a:r>
          </a:p>
        </p:txBody>
      </p:sp>
      <p:sp>
        <p:nvSpPr>
          <p:cNvPr id="29730" name="TextovéPole 73"/>
          <p:cNvSpPr txBox="1">
            <a:spLocks noChangeArrowheads="1"/>
          </p:cNvSpPr>
          <p:nvPr/>
        </p:nvSpPr>
        <p:spPr bwMode="auto">
          <a:xfrm>
            <a:off x="1857375" y="2932113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10</a:t>
            </a:r>
          </a:p>
        </p:txBody>
      </p:sp>
      <p:sp>
        <p:nvSpPr>
          <p:cNvPr id="29731" name="TextovéPole 73"/>
          <p:cNvSpPr txBox="1">
            <a:spLocks noChangeArrowheads="1"/>
          </p:cNvSpPr>
          <p:nvPr/>
        </p:nvSpPr>
        <p:spPr bwMode="auto">
          <a:xfrm>
            <a:off x="1857375" y="2503488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12</a:t>
            </a:r>
          </a:p>
        </p:txBody>
      </p:sp>
      <p:sp>
        <p:nvSpPr>
          <p:cNvPr id="29732" name="TextovéPole 73"/>
          <p:cNvSpPr txBox="1">
            <a:spLocks noChangeArrowheads="1"/>
          </p:cNvSpPr>
          <p:nvPr/>
        </p:nvSpPr>
        <p:spPr bwMode="auto">
          <a:xfrm>
            <a:off x="1857375" y="2074863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14</a:t>
            </a:r>
          </a:p>
        </p:txBody>
      </p:sp>
      <p:sp>
        <p:nvSpPr>
          <p:cNvPr id="29733" name="TextovéPole 73"/>
          <p:cNvSpPr txBox="1">
            <a:spLocks noChangeArrowheads="1"/>
          </p:cNvSpPr>
          <p:nvPr/>
        </p:nvSpPr>
        <p:spPr bwMode="auto">
          <a:xfrm>
            <a:off x="1857375" y="1646238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 b="1"/>
              <a:t>16</a:t>
            </a:r>
          </a:p>
        </p:txBody>
      </p:sp>
      <p:grpSp>
        <p:nvGrpSpPr>
          <p:cNvPr id="29734" name="Skupina 120"/>
          <p:cNvGrpSpPr>
            <a:grpSpLocks/>
          </p:cNvGrpSpPr>
          <p:nvPr/>
        </p:nvGrpSpPr>
        <p:grpSpPr bwMode="auto">
          <a:xfrm>
            <a:off x="3000375" y="2646363"/>
            <a:ext cx="4286250" cy="1501775"/>
            <a:chOff x="2786050" y="3071810"/>
            <a:chExt cx="4286280" cy="1501786"/>
          </a:xfrm>
        </p:grpSpPr>
        <p:cxnSp>
          <p:nvCxnSpPr>
            <p:cNvPr id="29735" name="Přímá spojovací čára 111"/>
            <p:cNvCxnSpPr>
              <a:cxnSpLocks noChangeShapeType="1"/>
            </p:cNvCxnSpPr>
            <p:nvPr/>
          </p:nvCxnSpPr>
          <p:spPr bwMode="auto">
            <a:xfrm>
              <a:off x="2786050" y="3071810"/>
              <a:ext cx="714380" cy="1588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6" name="Přímá spojovací čára 113"/>
            <p:cNvCxnSpPr>
              <a:cxnSpLocks noChangeShapeType="1"/>
            </p:cNvCxnSpPr>
            <p:nvPr/>
          </p:nvCxnSpPr>
          <p:spPr bwMode="auto">
            <a:xfrm>
              <a:off x="3500430" y="3071810"/>
              <a:ext cx="714380" cy="642942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7" name="Přímá spojovací čára 115"/>
            <p:cNvCxnSpPr>
              <a:cxnSpLocks noChangeShapeType="1"/>
            </p:cNvCxnSpPr>
            <p:nvPr/>
          </p:nvCxnSpPr>
          <p:spPr bwMode="auto">
            <a:xfrm flipV="1">
              <a:off x="4214810" y="3500438"/>
              <a:ext cx="714380" cy="214314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8" name="Přímá spojovací čára 117"/>
            <p:cNvCxnSpPr>
              <a:cxnSpLocks noChangeShapeType="1"/>
            </p:cNvCxnSpPr>
            <p:nvPr/>
          </p:nvCxnSpPr>
          <p:spPr bwMode="auto">
            <a:xfrm rot="16200000" flipH="1">
              <a:off x="4750595" y="3679033"/>
              <a:ext cx="1071570" cy="714380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9" name="Přímá spojovací čára 119"/>
            <p:cNvCxnSpPr>
              <a:cxnSpLocks noChangeShapeType="1"/>
            </p:cNvCxnSpPr>
            <p:nvPr/>
          </p:nvCxnSpPr>
          <p:spPr bwMode="auto">
            <a:xfrm>
              <a:off x="5643570" y="4572008"/>
              <a:ext cx="1428760" cy="1588"/>
            </a:xfrm>
            <a:prstGeom prst="line">
              <a:avLst/>
            </a:prstGeom>
            <a:noFill/>
            <a:ln w="38100" cap="rnd" algn="ctr">
              <a:solidFill>
                <a:srgbClr val="0066FF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2873375"/>
          </a:xfrm>
        </p:spPr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Hodnocení FIFO strategie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často používané stránky jsou </a:t>
            </a:r>
            <a:r>
              <a:rPr lang="en-US" smtClean="0"/>
              <a:t>v mnoha p</a:t>
            </a:r>
            <a:r>
              <a:rPr lang="cs-CZ" smtClean="0"/>
              <a:t>ří</a:t>
            </a:r>
            <a:r>
              <a:rPr lang="en-US" smtClean="0"/>
              <a:t>padech</a:t>
            </a:r>
            <a:r>
              <a:rPr lang="cs-CZ" smtClean="0"/>
              <a:t> právě ty nejstarší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z="2000" smtClean="0"/>
              <a:t>pravděpodobnost výpadku takové stránky je vysoká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z="2000" smtClean="0"/>
              <a:t>tj. algoritmus zbytečně odkládá často používané stránky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jednoduchá implementace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z="2000" smtClean="0"/>
              <a:t>stačí udržovat ukazatelem vazbu do cyklického pořadí</a:t>
            </a: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ALGORITMUS FIRST-IN-FIRST-OUT</a:t>
            </a:r>
            <a:endParaRPr lang="cs-CZ" dirty="0"/>
          </a:p>
        </p:txBody>
      </p:sp>
      <p:sp>
        <p:nvSpPr>
          <p:cNvPr id="3072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grpSp>
        <p:nvGrpSpPr>
          <p:cNvPr id="30725" name="Skupina 16"/>
          <p:cNvGrpSpPr>
            <a:grpSpLocks/>
          </p:cNvGrpSpPr>
          <p:nvPr/>
        </p:nvGrpSpPr>
        <p:grpSpPr bwMode="auto">
          <a:xfrm>
            <a:off x="571500" y="4714875"/>
            <a:ext cx="290513" cy="971550"/>
            <a:chOff x="1354909" y="5072074"/>
            <a:chExt cx="290381" cy="972000"/>
          </a:xfrm>
        </p:grpSpPr>
        <p:sp>
          <p:nvSpPr>
            <p:cNvPr id="30805" name="Obdélník 5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0806" name="TextovéPole 8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sz="1400" b="1"/>
            </a:p>
          </p:txBody>
        </p:sp>
        <p:sp>
          <p:nvSpPr>
            <p:cNvPr id="30807" name="TextovéPole 9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sz="1400" b="1"/>
            </a:p>
          </p:txBody>
        </p:sp>
        <p:sp>
          <p:nvSpPr>
            <p:cNvPr id="30808" name="TextovéPole 10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7</a:t>
              </a:r>
            </a:p>
          </p:txBody>
        </p:sp>
        <p:cxnSp>
          <p:nvCxnSpPr>
            <p:cNvPr id="30809" name="Přímá spojovací čára 14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0" name="Přímá spojovací čára 15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26" name="TextovéPole 44"/>
          <p:cNvSpPr txBox="1">
            <a:spLocks noChangeArrowheads="1"/>
          </p:cNvSpPr>
          <p:nvPr/>
        </p:nvSpPr>
        <p:spPr bwMode="auto">
          <a:xfrm>
            <a:off x="285750" y="4000500"/>
            <a:ext cx="1571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b="1"/>
              <a:t>reference string</a:t>
            </a:r>
          </a:p>
        </p:txBody>
      </p:sp>
      <p:sp>
        <p:nvSpPr>
          <p:cNvPr id="30727" name="TextovéPole 44"/>
          <p:cNvSpPr txBox="1">
            <a:spLocks noChangeArrowheads="1"/>
          </p:cNvSpPr>
          <p:nvPr/>
        </p:nvSpPr>
        <p:spPr bwMode="auto">
          <a:xfrm>
            <a:off x="285750" y="5786438"/>
            <a:ext cx="1571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b="1"/>
              <a:t>page frames</a:t>
            </a:r>
          </a:p>
        </p:txBody>
      </p:sp>
      <p:grpSp>
        <p:nvGrpSpPr>
          <p:cNvPr id="30728" name="Skupina 19"/>
          <p:cNvGrpSpPr>
            <a:grpSpLocks/>
          </p:cNvGrpSpPr>
          <p:nvPr/>
        </p:nvGrpSpPr>
        <p:grpSpPr bwMode="auto">
          <a:xfrm>
            <a:off x="1000125" y="4714875"/>
            <a:ext cx="290513" cy="971550"/>
            <a:chOff x="1354909" y="5072074"/>
            <a:chExt cx="290381" cy="972000"/>
          </a:xfrm>
        </p:grpSpPr>
        <p:sp>
          <p:nvSpPr>
            <p:cNvPr id="30799" name="Obdélník 20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0800" name="TextovéPole 21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sz="1400" b="1"/>
            </a:p>
          </p:txBody>
        </p:sp>
        <p:sp>
          <p:nvSpPr>
            <p:cNvPr id="30801" name="TextovéPole 22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0</a:t>
              </a:r>
            </a:p>
          </p:txBody>
        </p:sp>
        <p:sp>
          <p:nvSpPr>
            <p:cNvPr id="30802" name="TextovéPole 23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7</a:t>
              </a:r>
            </a:p>
          </p:txBody>
        </p:sp>
        <p:cxnSp>
          <p:nvCxnSpPr>
            <p:cNvPr id="30803" name="Přímá spojovací čára 24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4" name="Přímá spojovací čára 25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29" name="Skupina 26"/>
          <p:cNvGrpSpPr>
            <a:grpSpLocks/>
          </p:cNvGrpSpPr>
          <p:nvPr/>
        </p:nvGrpSpPr>
        <p:grpSpPr bwMode="auto">
          <a:xfrm>
            <a:off x="1428750" y="4714875"/>
            <a:ext cx="290513" cy="971550"/>
            <a:chOff x="1354909" y="5072074"/>
            <a:chExt cx="290381" cy="972000"/>
          </a:xfrm>
        </p:grpSpPr>
        <p:sp>
          <p:nvSpPr>
            <p:cNvPr id="30793" name="Obdélník 27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0794" name="TextovéPole 28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1</a:t>
              </a:r>
            </a:p>
          </p:txBody>
        </p:sp>
        <p:sp>
          <p:nvSpPr>
            <p:cNvPr id="30795" name="TextovéPole 29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0</a:t>
              </a:r>
            </a:p>
          </p:txBody>
        </p:sp>
        <p:sp>
          <p:nvSpPr>
            <p:cNvPr id="30796" name="TextovéPole 30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7</a:t>
              </a:r>
            </a:p>
          </p:txBody>
        </p:sp>
        <p:cxnSp>
          <p:nvCxnSpPr>
            <p:cNvPr id="30797" name="Přímá spojovací čára 31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8" name="Přímá spojovací čára 32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30" name="Skupina 33"/>
          <p:cNvGrpSpPr>
            <a:grpSpLocks/>
          </p:cNvGrpSpPr>
          <p:nvPr/>
        </p:nvGrpSpPr>
        <p:grpSpPr bwMode="auto">
          <a:xfrm>
            <a:off x="2714625" y="4714875"/>
            <a:ext cx="290513" cy="971550"/>
            <a:chOff x="1354909" y="5072074"/>
            <a:chExt cx="290381" cy="972000"/>
          </a:xfrm>
        </p:grpSpPr>
        <p:sp>
          <p:nvSpPr>
            <p:cNvPr id="30787" name="Obdélník 34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0788" name="TextovéPole 35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3</a:t>
              </a:r>
            </a:p>
          </p:txBody>
        </p:sp>
        <p:sp>
          <p:nvSpPr>
            <p:cNvPr id="30789" name="TextovéPole 36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0</a:t>
              </a:r>
            </a:p>
          </p:txBody>
        </p:sp>
        <p:sp>
          <p:nvSpPr>
            <p:cNvPr id="30790" name="TextovéPole 37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2</a:t>
              </a:r>
            </a:p>
          </p:txBody>
        </p:sp>
        <p:cxnSp>
          <p:nvCxnSpPr>
            <p:cNvPr id="30791" name="Přímá spojovací čára 38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2" name="Přímá spojovací čára 39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31" name="Skupina 40"/>
          <p:cNvGrpSpPr>
            <a:grpSpLocks/>
          </p:cNvGrpSpPr>
          <p:nvPr/>
        </p:nvGrpSpPr>
        <p:grpSpPr bwMode="auto">
          <a:xfrm>
            <a:off x="3643313" y="4714875"/>
            <a:ext cx="290512" cy="971550"/>
            <a:chOff x="1354909" y="5072074"/>
            <a:chExt cx="290381" cy="972000"/>
          </a:xfrm>
        </p:grpSpPr>
        <p:sp>
          <p:nvSpPr>
            <p:cNvPr id="30781" name="Obdélník 41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0782" name="TextovéPole 42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3</a:t>
              </a:r>
            </a:p>
          </p:txBody>
        </p:sp>
        <p:sp>
          <p:nvSpPr>
            <p:cNvPr id="30783" name="TextovéPole 43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4</a:t>
              </a:r>
            </a:p>
          </p:txBody>
        </p:sp>
        <p:sp>
          <p:nvSpPr>
            <p:cNvPr id="30784" name="TextovéPole 44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2</a:t>
              </a:r>
            </a:p>
          </p:txBody>
        </p:sp>
        <p:cxnSp>
          <p:nvCxnSpPr>
            <p:cNvPr id="30785" name="Přímá spojovací čára 45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6" name="Přímá spojovací čára 46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32" name="Skupina 47"/>
          <p:cNvGrpSpPr>
            <a:grpSpLocks/>
          </p:cNvGrpSpPr>
          <p:nvPr/>
        </p:nvGrpSpPr>
        <p:grpSpPr bwMode="auto">
          <a:xfrm>
            <a:off x="1857375" y="4714875"/>
            <a:ext cx="290513" cy="971550"/>
            <a:chOff x="1354909" y="5072074"/>
            <a:chExt cx="290381" cy="972000"/>
          </a:xfrm>
        </p:grpSpPr>
        <p:sp>
          <p:nvSpPr>
            <p:cNvPr id="30775" name="Obdélník 48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0776" name="TextovéPole 49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1</a:t>
              </a:r>
            </a:p>
          </p:txBody>
        </p:sp>
        <p:sp>
          <p:nvSpPr>
            <p:cNvPr id="30777" name="TextovéPole 50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0</a:t>
              </a:r>
            </a:p>
          </p:txBody>
        </p:sp>
        <p:sp>
          <p:nvSpPr>
            <p:cNvPr id="30778" name="TextovéPole 51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2</a:t>
              </a:r>
            </a:p>
          </p:txBody>
        </p:sp>
        <p:cxnSp>
          <p:nvCxnSpPr>
            <p:cNvPr id="30779" name="Přímá spojovací čára 52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0" name="Přímá spojovací čára 53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33" name="Skupina 54"/>
          <p:cNvGrpSpPr>
            <a:grpSpLocks/>
          </p:cNvGrpSpPr>
          <p:nvPr/>
        </p:nvGrpSpPr>
        <p:grpSpPr bwMode="auto">
          <a:xfrm>
            <a:off x="6215063" y="4714875"/>
            <a:ext cx="290512" cy="971550"/>
            <a:chOff x="1354909" y="5072074"/>
            <a:chExt cx="290381" cy="972000"/>
          </a:xfrm>
        </p:grpSpPr>
        <p:sp>
          <p:nvSpPr>
            <p:cNvPr id="30769" name="Obdélník 55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0770" name="TextovéPole 56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1</a:t>
              </a:r>
            </a:p>
          </p:txBody>
        </p:sp>
        <p:sp>
          <p:nvSpPr>
            <p:cNvPr id="30771" name="TextovéPole 57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0</a:t>
              </a:r>
            </a:p>
          </p:txBody>
        </p:sp>
        <p:sp>
          <p:nvSpPr>
            <p:cNvPr id="30772" name="TextovéPole 58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2</a:t>
              </a:r>
            </a:p>
          </p:txBody>
        </p:sp>
        <p:cxnSp>
          <p:nvCxnSpPr>
            <p:cNvPr id="30773" name="Přímá spojovací čára 59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4" name="Přímá spojovací čára 60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34" name="Skupina 61"/>
          <p:cNvGrpSpPr>
            <a:grpSpLocks/>
          </p:cNvGrpSpPr>
          <p:nvPr/>
        </p:nvGrpSpPr>
        <p:grpSpPr bwMode="auto">
          <a:xfrm>
            <a:off x="4929188" y="4714875"/>
            <a:ext cx="290512" cy="971550"/>
            <a:chOff x="1354909" y="5072074"/>
            <a:chExt cx="290381" cy="972000"/>
          </a:xfrm>
        </p:grpSpPr>
        <p:sp>
          <p:nvSpPr>
            <p:cNvPr id="30763" name="Obdélník 62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0764" name="TextovéPole 63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3</a:t>
              </a:r>
            </a:p>
          </p:txBody>
        </p:sp>
        <p:sp>
          <p:nvSpPr>
            <p:cNvPr id="30765" name="TextovéPole 64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0</a:t>
              </a:r>
            </a:p>
          </p:txBody>
        </p:sp>
        <p:sp>
          <p:nvSpPr>
            <p:cNvPr id="30766" name="TextovéPole 65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2</a:t>
              </a:r>
            </a:p>
          </p:txBody>
        </p:sp>
        <p:cxnSp>
          <p:nvCxnSpPr>
            <p:cNvPr id="30767" name="Přímá spojovací čára 66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68" name="Přímá spojovací čára 67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35" name="Skupina 68"/>
          <p:cNvGrpSpPr>
            <a:grpSpLocks/>
          </p:cNvGrpSpPr>
          <p:nvPr/>
        </p:nvGrpSpPr>
        <p:grpSpPr bwMode="auto">
          <a:xfrm>
            <a:off x="7929563" y="4714875"/>
            <a:ext cx="290512" cy="971550"/>
            <a:chOff x="1354909" y="5072074"/>
            <a:chExt cx="290381" cy="972000"/>
          </a:xfrm>
        </p:grpSpPr>
        <p:sp>
          <p:nvSpPr>
            <p:cNvPr id="30757" name="Obdélník 69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0758" name="TextovéPole 70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1</a:t>
              </a:r>
            </a:p>
          </p:txBody>
        </p:sp>
        <p:sp>
          <p:nvSpPr>
            <p:cNvPr id="30759" name="TextovéPole 71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0</a:t>
              </a:r>
            </a:p>
          </p:txBody>
        </p:sp>
        <p:sp>
          <p:nvSpPr>
            <p:cNvPr id="30760" name="TextovéPole 72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400" b="1"/>
                <a:t>7</a:t>
              </a:r>
            </a:p>
          </p:txBody>
        </p:sp>
        <p:cxnSp>
          <p:nvCxnSpPr>
            <p:cNvPr id="30761" name="Přímá spojovací čára 73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62" name="Přímá spojovací čára 74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77" name="Tabulka 76"/>
          <p:cNvGraphicFramePr>
            <a:graphicFrameLocks noGrp="1"/>
          </p:cNvGraphicFramePr>
          <p:nvPr/>
        </p:nvGraphicFramePr>
        <p:xfrm>
          <a:off x="285750" y="4357688"/>
          <a:ext cx="8640760" cy="218109"/>
        </p:xfrm>
        <a:graphic>
          <a:graphicData uri="http://schemas.openxmlformats.org/drawingml/2006/table">
            <a:tbl>
              <a:tblPr/>
              <a:tblGrid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</a:tblGrid>
              <a:tr h="217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500" smtClean="0">
                <a:cs typeface="Arial" charset="0"/>
              </a:rPr>
              <a:t>Obětí je nejpozdější ze všech následných odkazů na stránky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500" smtClean="0">
                <a:cs typeface="Arial" charset="0"/>
              </a:rPr>
              <a:t>Potřebuje znát budoucí posloupnost referencí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500" smtClean="0">
                <a:cs typeface="Arial" charset="0"/>
              </a:rPr>
              <a:t>Příklad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>
                <a:cs typeface="Arial" charset="0"/>
              </a:rPr>
              <a:t>proces s 5 stránkami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>
                <a:cs typeface="Arial" charset="0"/>
              </a:rPr>
              <a:t>k dispozici máme </a:t>
            </a:r>
            <a:r>
              <a:rPr lang="en-US" smtClean="0">
                <a:cs typeface="Arial" charset="0"/>
              </a:rPr>
              <a:t>4</a:t>
            </a:r>
            <a:r>
              <a:rPr lang="cs-CZ" smtClean="0">
                <a:cs typeface="Arial" charset="0"/>
              </a:rPr>
              <a:t> rámce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>
                <a:cs typeface="Arial" charset="0"/>
              </a:rPr>
              <a:t>Posloupnost přístupů:</a:t>
            </a:r>
            <a:br>
              <a:rPr lang="cs-CZ" smtClean="0">
                <a:cs typeface="Arial" charset="0"/>
              </a:rPr>
            </a:br>
            <a:r>
              <a:rPr lang="en-US" smtClean="0">
                <a:cs typeface="Arial" charset="0"/>
              </a:rPr>
              <a:t>1, 2, 3, 4, 1, 2, 5, 1, 2, 3, 4, 5</a:t>
            </a:r>
            <a:br>
              <a:rPr lang="en-US" smtClean="0">
                <a:cs typeface="Arial" charset="0"/>
              </a:rPr>
            </a:br>
            <a:endParaRPr lang="cs-CZ" smtClean="0">
              <a:cs typeface="Arial" charset="0"/>
            </a:endParaRP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>
                <a:cs typeface="Arial" charset="0"/>
              </a:rPr>
              <a:t>celkem 6 výpadků stránky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cs typeface="Arial" pitchFamily="34" charset="0"/>
              </a:rPr>
              <a:t>OPTIMÁLNÍ ALGORITMUS</a:t>
            </a:r>
            <a:endParaRPr lang="cs-CZ" dirty="0">
              <a:cs typeface="Arial" pitchFamily="34" charset="0"/>
            </a:endParaRPr>
          </a:p>
        </p:txBody>
      </p:sp>
      <p:sp>
        <p:nvSpPr>
          <p:cNvPr id="3174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  <a:cs typeface="Arial" charset="0"/>
              </a:rPr>
              <a:t>PB 153 OPERAČNÍ SYSTÉMY A JEJICH ROZHRANÍ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6000750" y="3657600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1</a:t>
            </a: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6000750" y="4114800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2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6000750" y="4572000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3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6737350" y="37290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4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6000750" y="5029200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4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6457950" y="5105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873125"/>
          </a:xfrm>
        </p:spPr>
        <p:txBody>
          <a:bodyPr/>
          <a:lstStyle/>
          <a:p>
            <a:pPr marL="395288" eaLnBrk="1" hangingPunct="1"/>
            <a:r>
              <a:rPr lang="cs-CZ" smtClean="0"/>
              <a:t>Další příklad: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OPTIMÁLNÍ ALGORITMUS</a:t>
            </a:r>
            <a:endParaRPr lang="cs-CZ" dirty="0"/>
          </a:p>
        </p:txBody>
      </p:sp>
      <p:sp>
        <p:nvSpPr>
          <p:cNvPr id="3277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grpSp>
        <p:nvGrpSpPr>
          <p:cNvPr id="32773" name="Skupina 5"/>
          <p:cNvGrpSpPr>
            <a:grpSpLocks/>
          </p:cNvGrpSpPr>
          <p:nvPr/>
        </p:nvGrpSpPr>
        <p:grpSpPr bwMode="auto">
          <a:xfrm>
            <a:off x="642938" y="3429000"/>
            <a:ext cx="290512" cy="981075"/>
            <a:chOff x="1354909" y="5072074"/>
            <a:chExt cx="290381" cy="981496"/>
          </a:xfrm>
        </p:grpSpPr>
        <p:sp>
          <p:nvSpPr>
            <p:cNvPr id="32853" name="Obdélník 6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2854" name="TextovéPole 7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sz="1600" b="1"/>
            </a:p>
          </p:txBody>
        </p:sp>
        <p:sp>
          <p:nvSpPr>
            <p:cNvPr id="32855" name="TextovéPole 8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sz="1600" b="1"/>
            </a:p>
          </p:txBody>
        </p:sp>
        <p:sp>
          <p:nvSpPr>
            <p:cNvPr id="32856" name="TextovéPole 9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7</a:t>
              </a:r>
            </a:p>
          </p:txBody>
        </p:sp>
        <p:cxnSp>
          <p:nvCxnSpPr>
            <p:cNvPr id="32857" name="Přímá spojovací čára 10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58" name="Přímá spojovací čára 11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774" name="TextovéPole 44"/>
          <p:cNvSpPr txBox="1">
            <a:spLocks noChangeArrowheads="1"/>
          </p:cNvSpPr>
          <p:nvPr/>
        </p:nvSpPr>
        <p:spPr bwMode="auto">
          <a:xfrm>
            <a:off x="357188" y="2500313"/>
            <a:ext cx="1928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 b="1"/>
              <a:t>reference string</a:t>
            </a:r>
          </a:p>
        </p:txBody>
      </p:sp>
      <p:sp>
        <p:nvSpPr>
          <p:cNvPr id="32775" name="TextovéPole 44"/>
          <p:cNvSpPr txBox="1">
            <a:spLocks noChangeArrowheads="1"/>
          </p:cNvSpPr>
          <p:nvPr/>
        </p:nvSpPr>
        <p:spPr bwMode="auto">
          <a:xfrm>
            <a:off x="357188" y="4786313"/>
            <a:ext cx="1571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 b="1"/>
              <a:t>page frames</a:t>
            </a:r>
          </a:p>
        </p:txBody>
      </p:sp>
      <p:grpSp>
        <p:nvGrpSpPr>
          <p:cNvPr id="32776" name="Skupina 14"/>
          <p:cNvGrpSpPr>
            <a:grpSpLocks/>
          </p:cNvGrpSpPr>
          <p:nvPr/>
        </p:nvGrpSpPr>
        <p:grpSpPr bwMode="auto">
          <a:xfrm>
            <a:off x="1071563" y="3429000"/>
            <a:ext cx="290512" cy="981075"/>
            <a:chOff x="1354909" y="5072074"/>
            <a:chExt cx="290381" cy="981496"/>
          </a:xfrm>
        </p:grpSpPr>
        <p:sp>
          <p:nvSpPr>
            <p:cNvPr id="32847" name="Obdélník 15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2848" name="TextovéPole 16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sz="1600" b="1"/>
            </a:p>
          </p:txBody>
        </p:sp>
        <p:sp>
          <p:nvSpPr>
            <p:cNvPr id="32849" name="TextovéPole 17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2850" name="TextovéPole 18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7</a:t>
              </a:r>
            </a:p>
          </p:txBody>
        </p:sp>
        <p:cxnSp>
          <p:nvCxnSpPr>
            <p:cNvPr id="32851" name="Přímá spojovací čára 19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52" name="Přímá spojovací čára 20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77" name="Skupina 21"/>
          <p:cNvGrpSpPr>
            <a:grpSpLocks/>
          </p:cNvGrpSpPr>
          <p:nvPr/>
        </p:nvGrpSpPr>
        <p:grpSpPr bwMode="auto">
          <a:xfrm>
            <a:off x="1500188" y="3429000"/>
            <a:ext cx="290512" cy="981075"/>
            <a:chOff x="1354909" y="5072074"/>
            <a:chExt cx="290381" cy="981496"/>
          </a:xfrm>
        </p:grpSpPr>
        <p:sp>
          <p:nvSpPr>
            <p:cNvPr id="32841" name="Obdélník 22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2842" name="TextovéPole 23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1</a:t>
              </a:r>
            </a:p>
          </p:txBody>
        </p:sp>
        <p:sp>
          <p:nvSpPr>
            <p:cNvPr id="32843" name="TextovéPole 24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2844" name="TextovéPole 25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7</a:t>
              </a:r>
            </a:p>
          </p:txBody>
        </p:sp>
        <p:cxnSp>
          <p:nvCxnSpPr>
            <p:cNvPr id="32845" name="Přímá spojovací čára 26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46" name="Přímá spojovací čára 27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78" name="Skupina 28"/>
          <p:cNvGrpSpPr>
            <a:grpSpLocks/>
          </p:cNvGrpSpPr>
          <p:nvPr/>
        </p:nvGrpSpPr>
        <p:grpSpPr bwMode="auto">
          <a:xfrm>
            <a:off x="2786063" y="3429000"/>
            <a:ext cx="290512" cy="981075"/>
            <a:chOff x="1354909" y="5072074"/>
            <a:chExt cx="290381" cy="981496"/>
          </a:xfrm>
        </p:grpSpPr>
        <p:sp>
          <p:nvSpPr>
            <p:cNvPr id="32835" name="Obdélník 29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2836" name="TextovéPole 30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3</a:t>
              </a:r>
            </a:p>
          </p:txBody>
        </p:sp>
        <p:sp>
          <p:nvSpPr>
            <p:cNvPr id="32837" name="TextovéPole 31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2838" name="TextovéPole 32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2</a:t>
              </a:r>
            </a:p>
          </p:txBody>
        </p:sp>
        <p:cxnSp>
          <p:nvCxnSpPr>
            <p:cNvPr id="32839" name="Přímá spojovací čára 33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40" name="Přímá spojovací čára 34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79" name="Skupina 35"/>
          <p:cNvGrpSpPr>
            <a:grpSpLocks/>
          </p:cNvGrpSpPr>
          <p:nvPr/>
        </p:nvGrpSpPr>
        <p:grpSpPr bwMode="auto">
          <a:xfrm>
            <a:off x="3714750" y="3429000"/>
            <a:ext cx="290513" cy="981075"/>
            <a:chOff x="1354909" y="5072074"/>
            <a:chExt cx="290381" cy="981496"/>
          </a:xfrm>
        </p:grpSpPr>
        <p:sp>
          <p:nvSpPr>
            <p:cNvPr id="32829" name="Obdélník 36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2830" name="TextovéPole 37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3</a:t>
              </a:r>
            </a:p>
          </p:txBody>
        </p:sp>
        <p:sp>
          <p:nvSpPr>
            <p:cNvPr id="32831" name="TextovéPole 38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4</a:t>
              </a:r>
            </a:p>
          </p:txBody>
        </p:sp>
        <p:sp>
          <p:nvSpPr>
            <p:cNvPr id="32832" name="TextovéPole 39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2</a:t>
              </a:r>
            </a:p>
          </p:txBody>
        </p:sp>
        <p:cxnSp>
          <p:nvCxnSpPr>
            <p:cNvPr id="32833" name="Přímá spojovací čára 40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34" name="Přímá spojovací čára 41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80" name="Skupina 42"/>
          <p:cNvGrpSpPr>
            <a:grpSpLocks/>
          </p:cNvGrpSpPr>
          <p:nvPr/>
        </p:nvGrpSpPr>
        <p:grpSpPr bwMode="auto">
          <a:xfrm>
            <a:off x="1928813" y="3429000"/>
            <a:ext cx="290512" cy="981075"/>
            <a:chOff x="1354909" y="5072074"/>
            <a:chExt cx="290381" cy="981496"/>
          </a:xfrm>
        </p:grpSpPr>
        <p:sp>
          <p:nvSpPr>
            <p:cNvPr id="32823" name="Obdélník 43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2824" name="TextovéPole 44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1</a:t>
              </a:r>
            </a:p>
          </p:txBody>
        </p:sp>
        <p:sp>
          <p:nvSpPr>
            <p:cNvPr id="32825" name="TextovéPole 45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2826" name="TextovéPole 46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2</a:t>
              </a:r>
            </a:p>
          </p:txBody>
        </p:sp>
        <p:cxnSp>
          <p:nvCxnSpPr>
            <p:cNvPr id="32827" name="Přímá spojovací čára 47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28" name="Přímá spojovací čára 48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81" name="Skupina 49"/>
          <p:cNvGrpSpPr>
            <a:grpSpLocks/>
          </p:cNvGrpSpPr>
          <p:nvPr/>
        </p:nvGrpSpPr>
        <p:grpSpPr bwMode="auto">
          <a:xfrm>
            <a:off x="6286500" y="3429000"/>
            <a:ext cx="290513" cy="981075"/>
            <a:chOff x="1354909" y="5072074"/>
            <a:chExt cx="290381" cy="981496"/>
          </a:xfrm>
        </p:grpSpPr>
        <p:sp>
          <p:nvSpPr>
            <p:cNvPr id="32817" name="Obdélník 50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2818" name="TextovéPole 51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1</a:t>
              </a:r>
            </a:p>
          </p:txBody>
        </p:sp>
        <p:sp>
          <p:nvSpPr>
            <p:cNvPr id="32819" name="TextovéPole 52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2820" name="TextovéPole 53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2</a:t>
              </a:r>
            </a:p>
          </p:txBody>
        </p:sp>
        <p:cxnSp>
          <p:nvCxnSpPr>
            <p:cNvPr id="32821" name="Přímá spojovací čára 54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22" name="Přímá spojovací čára 55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82" name="Skupina 56"/>
          <p:cNvGrpSpPr>
            <a:grpSpLocks/>
          </p:cNvGrpSpPr>
          <p:nvPr/>
        </p:nvGrpSpPr>
        <p:grpSpPr bwMode="auto">
          <a:xfrm>
            <a:off x="5000625" y="3429000"/>
            <a:ext cx="290513" cy="981075"/>
            <a:chOff x="1354909" y="5072074"/>
            <a:chExt cx="290381" cy="981496"/>
          </a:xfrm>
        </p:grpSpPr>
        <p:sp>
          <p:nvSpPr>
            <p:cNvPr id="32811" name="Obdélník 57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2812" name="TextovéPole 58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3</a:t>
              </a:r>
            </a:p>
          </p:txBody>
        </p:sp>
        <p:sp>
          <p:nvSpPr>
            <p:cNvPr id="32813" name="TextovéPole 59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2814" name="TextovéPole 60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2</a:t>
              </a:r>
            </a:p>
          </p:txBody>
        </p:sp>
        <p:cxnSp>
          <p:nvCxnSpPr>
            <p:cNvPr id="32815" name="Přímá spojovací čára 61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16" name="Přímá spojovací čára 62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83" name="Skupina 63"/>
          <p:cNvGrpSpPr>
            <a:grpSpLocks/>
          </p:cNvGrpSpPr>
          <p:nvPr/>
        </p:nvGrpSpPr>
        <p:grpSpPr bwMode="auto">
          <a:xfrm>
            <a:off x="8001000" y="3429000"/>
            <a:ext cx="290513" cy="981075"/>
            <a:chOff x="1354909" y="5072074"/>
            <a:chExt cx="290381" cy="981496"/>
          </a:xfrm>
        </p:grpSpPr>
        <p:sp>
          <p:nvSpPr>
            <p:cNvPr id="32805" name="Obdélník 64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2806" name="TextovéPole 65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1</a:t>
              </a:r>
            </a:p>
          </p:txBody>
        </p:sp>
        <p:sp>
          <p:nvSpPr>
            <p:cNvPr id="32807" name="TextovéPole 66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2808" name="TextovéPole 67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7</a:t>
              </a:r>
            </a:p>
          </p:txBody>
        </p:sp>
        <p:cxnSp>
          <p:nvCxnSpPr>
            <p:cNvPr id="32809" name="Přímá spojovací čára 68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10" name="Přímá spojovací čára 69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71" name="Tabulka 70"/>
          <p:cNvGraphicFramePr>
            <a:graphicFrameLocks noGrp="1"/>
          </p:cNvGraphicFramePr>
          <p:nvPr/>
        </p:nvGraphicFramePr>
        <p:xfrm>
          <a:off x="357188" y="3071813"/>
          <a:ext cx="8640760" cy="249237"/>
        </p:xfrm>
        <a:graphic>
          <a:graphicData uri="http://schemas.openxmlformats.org/drawingml/2006/table">
            <a:tbl>
              <a:tblPr/>
              <a:tblGrid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</a:tblGrid>
              <a:tr h="249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ANIMACE: OPTIMÁLNÍ ALGORITMUS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  <a:endParaRPr lang="cs-CZ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ShockwaveFlash1" r:id="rId2" imgW="6095238" imgH="4858428"/>
        </mc:Choice>
        <mc:Fallback>
          <p:control name="ShockwaveFlash1" r:id="rId2" imgW="6095238" imgH="4858428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308100"/>
                  <a:ext cx="6096000" cy="4857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732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2944813"/>
          </a:xfrm>
        </p:spPr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Obětí je nejdéle neodkazovaná stránka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en-US" smtClean="0"/>
              <a:t>p</a:t>
            </a:r>
            <a:r>
              <a:rPr lang="cs-CZ" smtClean="0"/>
              <a:t>rincip lokality říká, že pravděpodobnost jejího </a:t>
            </a:r>
            <a:r>
              <a:rPr lang="en-US" smtClean="0"/>
              <a:t>brzk</a:t>
            </a:r>
            <a:r>
              <a:rPr lang="cs-CZ" smtClean="0"/>
              <a:t>ého použití je velmi malá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výkon blízký optimální strategii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600" smtClean="0"/>
              <a:t>Příklad: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proces s 5 stránkami, k dispozici </a:t>
            </a:r>
            <a:r>
              <a:rPr lang="en-US" smtClean="0"/>
              <a:t>4</a:t>
            </a:r>
            <a:r>
              <a:rPr lang="cs-CZ" smtClean="0"/>
              <a:t> rámce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en-US" smtClean="0"/>
              <a:t>1, 2, 3, 4, 1, 2, </a:t>
            </a:r>
            <a:r>
              <a:rPr lang="en-US" b="1" smtClean="0">
                <a:solidFill>
                  <a:srgbClr val="FF0000"/>
                </a:solidFill>
              </a:rPr>
              <a:t>5</a:t>
            </a:r>
            <a:r>
              <a:rPr lang="en-US" smtClean="0"/>
              <a:t>, 1, 2, </a:t>
            </a:r>
            <a:r>
              <a:rPr lang="en-US" b="1" smtClean="0">
                <a:solidFill>
                  <a:srgbClr val="0000CC"/>
                </a:solidFill>
              </a:rPr>
              <a:t>3</a:t>
            </a:r>
            <a:r>
              <a:rPr lang="en-US" smtClean="0"/>
              <a:t>, </a:t>
            </a:r>
            <a:r>
              <a:rPr lang="en-US" b="1" smtClean="0">
                <a:solidFill>
                  <a:srgbClr val="663300"/>
                </a:solidFill>
              </a:rPr>
              <a:t>4</a:t>
            </a:r>
            <a:r>
              <a:rPr lang="en-US" smtClean="0"/>
              <a:t>, </a:t>
            </a:r>
            <a:r>
              <a:rPr lang="en-US" b="1" smtClean="0">
                <a:solidFill>
                  <a:srgbClr val="009900"/>
                </a:solidFill>
              </a:rPr>
              <a:t>5</a:t>
            </a:r>
            <a:endParaRPr lang="cs-CZ" b="1" smtClean="0">
              <a:solidFill>
                <a:srgbClr val="009900"/>
              </a:solidFill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ALGORITMUS LRU</a:t>
            </a:r>
            <a:endParaRPr lang="cs-CZ" dirty="0"/>
          </a:p>
        </p:txBody>
      </p:sp>
      <p:sp>
        <p:nvSpPr>
          <p:cNvPr id="3379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943475" y="4265613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9900"/>
                </a:solidFill>
                <a:cs typeface="Arial" charset="0"/>
              </a:rPr>
              <a:t>5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943475" y="4722813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2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943475" y="5180013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4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943475" y="5637213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3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925763" y="4264025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1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925763" y="4721225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2925763" y="5178425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3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925763" y="5635625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4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3429000" y="4271963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429000" y="4729163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2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3429000" y="5186363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  <a:cs typeface="Arial" charset="0"/>
              </a:rPr>
              <a:t>5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3429000" y="5643563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4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3948113" y="4251325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1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3948113" y="4708525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2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3948113" y="5165725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5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948113" y="5622925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CC"/>
                </a:solidFill>
                <a:cs typeface="Arial" charset="0"/>
              </a:rPr>
              <a:t>3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4451350" y="4259263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1</a:t>
            </a: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4451350" y="4716463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2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451350" y="5173663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663300"/>
                </a:solidFill>
                <a:cs typeface="Arial" charset="0"/>
              </a:rPr>
              <a:t>4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4451350" y="5630863"/>
            <a:ext cx="381000" cy="457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cs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587375"/>
          </a:xfrm>
        </p:spPr>
        <p:txBody>
          <a:bodyPr/>
          <a:lstStyle/>
          <a:p>
            <a:pPr marL="395288" eaLnBrk="1" hangingPunct="1"/>
            <a:r>
              <a:rPr lang="cs-CZ" smtClean="0"/>
              <a:t>Další příklad:</a:t>
            </a:r>
          </a:p>
          <a:p>
            <a:pPr marL="395288" eaLnBrk="1" hangingPunct="1"/>
            <a:endParaRPr lang="cs-CZ" smtClean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ALGORITMUS LRU</a:t>
            </a:r>
            <a:endParaRPr lang="cs-CZ" dirty="0"/>
          </a:p>
        </p:txBody>
      </p:sp>
      <p:sp>
        <p:nvSpPr>
          <p:cNvPr id="3482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grpSp>
        <p:nvGrpSpPr>
          <p:cNvPr id="34821" name="Skupina 203"/>
          <p:cNvGrpSpPr>
            <a:grpSpLocks/>
          </p:cNvGrpSpPr>
          <p:nvPr/>
        </p:nvGrpSpPr>
        <p:grpSpPr bwMode="auto">
          <a:xfrm>
            <a:off x="642938" y="3429000"/>
            <a:ext cx="290512" cy="981075"/>
            <a:chOff x="1354909" y="5072074"/>
            <a:chExt cx="290381" cy="981496"/>
          </a:xfrm>
        </p:grpSpPr>
        <p:sp>
          <p:nvSpPr>
            <p:cNvPr id="34922" name="Obdélník 204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4923" name="TextovéPole 205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sz="1600" b="1"/>
            </a:p>
          </p:txBody>
        </p:sp>
        <p:sp>
          <p:nvSpPr>
            <p:cNvPr id="34924" name="TextovéPole 206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sz="1600" b="1"/>
            </a:p>
          </p:txBody>
        </p:sp>
        <p:sp>
          <p:nvSpPr>
            <p:cNvPr id="34925" name="TextovéPole 207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7</a:t>
              </a:r>
            </a:p>
          </p:txBody>
        </p:sp>
        <p:cxnSp>
          <p:nvCxnSpPr>
            <p:cNvPr id="34926" name="Přímá spojovací čára 208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927" name="Přímá spojovací čára 209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822" name="TextovéPole 44"/>
          <p:cNvSpPr txBox="1">
            <a:spLocks noChangeArrowheads="1"/>
          </p:cNvSpPr>
          <p:nvPr/>
        </p:nvSpPr>
        <p:spPr bwMode="auto">
          <a:xfrm>
            <a:off x="357188" y="2500313"/>
            <a:ext cx="1928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 b="1"/>
              <a:t>reference string</a:t>
            </a:r>
          </a:p>
        </p:txBody>
      </p:sp>
      <p:sp>
        <p:nvSpPr>
          <p:cNvPr id="34823" name="TextovéPole 44"/>
          <p:cNvSpPr txBox="1">
            <a:spLocks noChangeArrowheads="1"/>
          </p:cNvSpPr>
          <p:nvPr/>
        </p:nvSpPr>
        <p:spPr bwMode="auto">
          <a:xfrm>
            <a:off x="357188" y="4786313"/>
            <a:ext cx="1571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 b="1"/>
              <a:t>page frames</a:t>
            </a:r>
          </a:p>
        </p:txBody>
      </p:sp>
      <p:grpSp>
        <p:nvGrpSpPr>
          <p:cNvPr id="34824" name="Skupina 212"/>
          <p:cNvGrpSpPr>
            <a:grpSpLocks/>
          </p:cNvGrpSpPr>
          <p:nvPr/>
        </p:nvGrpSpPr>
        <p:grpSpPr bwMode="auto">
          <a:xfrm>
            <a:off x="1071563" y="3429000"/>
            <a:ext cx="290512" cy="981075"/>
            <a:chOff x="1354909" y="5072074"/>
            <a:chExt cx="290381" cy="981496"/>
          </a:xfrm>
        </p:grpSpPr>
        <p:sp>
          <p:nvSpPr>
            <p:cNvPr id="34916" name="Obdélník 213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4917" name="TextovéPole 214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sz="1600" b="1"/>
            </a:p>
          </p:txBody>
        </p:sp>
        <p:sp>
          <p:nvSpPr>
            <p:cNvPr id="34918" name="TextovéPole 215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4919" name="TextovéPole 216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7</a:t>
              </a:r>
            </a:p>
          </p:txBody>
        </p:sp>
        <p:cxnSp>
          <p:nvCxnSpPr>
            <p:cNvPr id="34920" name="Přímá spojovací čára 217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921" name="Přímá spojovací čára 218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825" name="Skupina 219"/>
          <p:cNvGrpSpPr>
            <a:grpSpLocks/>
          </p:cNvGrpSpPr>
          <p:nvPr/>
        </p:nvGrpSpPr>
        <p:grpSpPr bwMode="auto">
          <a:xfrm>
            <a:off x="1500188" y="3429000"/>
            <a:ext cx="290512" cy="981075"/>
            <a:chOff x="1354909" y="5072074"/>
            <a:chExt cx="290381" cy="981496"/>
          </a:xfrm>
        </p:grpSpPr>
        <p:sp>
          <p:nvSpPr>
            <p:cNvPr id="34910" name="Obdélník 220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4911" name="TextovéPole 221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1</a:t>
              </a:r>
            </a:p>
          </p:txBody>
        </p:sp>
        <p:sp>
          <p:nvSpPr>
            <p:cNvPr id="34912" name="TextovéPole 222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4913" name="TextovéPole 223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7</a:t>
              </a:r>
            </a:p>
          </p:txBody>
        </p:sp>
        <p:cxnSp>
          <p:nvCxnSpPr>
            <p:cNvPr id="34914" name="Přímá spojovací čára 224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915" name="Přímá spojovací čára 225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826" name="Skupina 226"/>
          <p:cNvGrpSpPr>
            <a:grpSpLocks/>
          </p:cNvGrpSpPr>
          <p:nvPr/>
        </p:nvGrpSpPr>
        <p:grpSpPr bwMode="auto">
          <a:xfrm>
            <a:off x="2786063" y="3429000"/>
            <a:ext cx="290512" cy="981075"/>
            <a:chOff x="1354909" y="5072074"/>
            <a:chExt cx="290381" cy="981496"/>
          </a:xfrm>
        </p:grpSpPr>
        <p:sp>
          <p:nvSpPr>
            <p:cNvPr id="34904" name="Obdélník 227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4905" name="TextovéPole 228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3</a:t>
              </a:r>
            </a:p>
          </p:txBody>
        </p:sp>
        <p:sp>
          <p:nvSpPr>
            <p:cNvPr id="34906" name="TextovéPole 229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4907" name="TextovéPole 230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2</a:t>
              </a:r>
            </a:p>
          </p:txBody>
        </p:sp>
        <p:cxnSp>
          <p:nvCxnSpPr>
            <p:cNvPr id="34908" name="Přímá spojovací čára 231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909" name="Přímá spojovací čára 232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827" name="Skupina 233"/>
          <p:cNvGrpSpPr>
            <a:grpSpLocks/>
          </p:cNvGrpSpPr>
          <p:nvPr/>
        </p:nvGrpSpPr>
        <p:grpSpPr bwMode="auto">
          <a:xfrm>
            <a:off x="3714750" y="3429000"/>
            <a:ext cx="290513" cy="981075"/>
            <a:chOff x="1354909" y="5072074"/>
            <a:chExt cx="290381" cy="981496"/>
          </a:xfrm>
        </p:grpSpPr>
        <p:sp>
          <p:nvSpPr>
            <p:cNvPr id="34898" name="Obdélník 234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4899" name="TextovéPole 235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3</a:t>
              </a:r>
            </a:p>
          </p:txBody>
        </p:sp>
        <p:sp>
          <p:nvSpPr>
            <p:cNvPr id="34900" name="TextovéPole 236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4901" name="TextovéPole 237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4</a:t>
              </a:r>
            </a:p>
          </p:txBody>
        </p:sp>
        <p:cxnSp>
          <p:nvCxnSpPr>
            <p:cNvPr id="34902" name="Přímá spojovací čára 238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903" name="Přímá spojovací čára 239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828" name="Skupina 240"/>
          <p:cNvGrpSpPr>
            <a:grpSpLocks/>
          </p:cNvGrpSpPr>
          <p:nvPr/>
        </p:nvGrpSpPr>
        <p:grpSpPr bwMode="auto">
          <a:xfrm>
            <a:off x="1928813" y="3429000"/>
            <a:ext cx="290512" cy="981075"/>
            <a:chOff x="1354909" y="5072074"/>
            <a:chExt cx="290381" cy="981496"/>
          </a:xfrm>
        </p:grpSpPr>
        <p:sp>
          <p:nvSpPr>
            <p:cNvPr id="34892" name="Obdélník 241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4893" name="TextovéPole 242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1</a:t>
              </a:r>
            </a:p>
          </p:txBody>
        </p:sp>
        <p:sp>
          <p:nvSpPr>
            <p:cNvPr id="34894" name="TextovéPole 243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4895" name="TextovéPole 244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2</a:t>
              </a:r>
            </a:p>
          </p:txBody>
        </p:sp>
        <p:cxnSp>
          <p:nvCxnSpPr>
            <p:cNvPr id="34896" name="Přímá spojovací čára 245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97" name="Přímá spojovací čára 246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829" name="Skupina 247"/>
          <p:cNvGrpSpPr>
            <a:grpSpLocks/>
          </p:cNvGrpSpPr>
          <p:nvPr/>
        </p:nvGrpSpPr>
        <p:grpSpPr bwMode="auto">
          <a:xfrm>
            <a:off x="6286500" y="3429000"/>
            <a:ext cx="290513" cy="981075"/>
            <a:chOff x="1354909" y="5072074"/>
            <a:chExt cx="290381" cy="981496"/>
          </a:xfrm>
        </p:grpSpPr>
        <p:sp>
          <p:nvSpPr>
            <p:cNvPr id="34886" name="Obdélník 248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4887" name="TextovéPole 249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2</a:t>
              </a:r>
            </a:p>
          </p:txBody>
        </p:sp>
        <p:sp>
          <p:nvSpPr>
            <p:cNvPr id="34888" name="TextovéPole 250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3</a:t>
              </a:r>
            </a:p>
          </p:txBody>
        </p:sp>
        <p:sp>
          <p:nvSpPr>
            <p:cNvPr id="34889" name="TextovéPole 251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1</a:t>
              </a:r>
            </a:p>
          </p:txBody>
        </p:sp>
        <p:cxnSp>
          <p:nvCxnSpPr>
            <p:cNvPr id="34890" name="Přímá spojovací čára 252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91" name="Přímá spojovací čára 253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830" name="Skupina 254"/>
          <p:cNvGrpSpPr>
            <a:grpSpLocks/>
          </p:cNvGrpSpPr>
          <p:nvPr/>
        </p:nvGrpSpPr>
        <p:grpSpPr bwMode="auto">
          <a:xfrm>
            <a:off x="5000625" y="3429000"/>
            <a:ext cx="290513" cy="981075"/>
            <a:chOff x="1354909" y="5072074"/>
            <a:chExt cx="290381" cy="981496"/>
          </a:xfrm>
        </p:grpSpPr>
        <p:sp>
          <p:nvSpPr>
            <p:cNvPr id="34880" name="Obdélník 255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4881" name="TextovéPole 256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2</a:t>
              </a:r>
            </a:p>
          </p:txBody>
        </p:sp>
        <p:sp>
          <p:nvSpPr>
            <p:cNvPr id="34882" name="TextovéPole 257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3</a:t>
              </a:r>
            </a:p>
          </p:txBody>
        </p:sp>
        <p:sp>
          <p:nvSpPr>
            <p:cNvPr id="34883" name="TextovéPole 258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cxnSp>
          <p:nvCxnSpPr>
            <p:cNvPr id="34884" name="Přímá spojovací čára 259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85" name="Přímá spojovací čára 260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831" name="Skupina 261"/>
          <p:cNvGrpSpPr>
            <a:grpSpLocks/>
          </p:cNvGrpSpPr>
          <p:nvPr/>
        </p:nvGrpSpPr>
        <p:grpSpPr bwMode="auto">
          <a:xfrm>
            <a:off x="8001000" y="3429000"/>
            <a:ext cx="290513" cy="981075"/>
            <a:chOff x="1354909" y="5072074"/>
            <a:chExt cx="290381" cy="981496"/>
          </a:xfrm>
        </p:grpSpPr>
        <p:sp>
          <p:nvSpPr>
            <p:cNvPr id="34874" name="Obdélník 262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4875" name="TextovéPole 263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7</a:t>
              </a:r>
            </a:p>
          </p:txBody>
        </p:sp>
        <p:sp>
          <p:nvSpPr>
            <p:cNvPr id="34876" name="TextovéPole 264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4877" name="TextovéPole 265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1</a:t>
              </a:r>
            </a:p>
          </p:txBody>
        </p:sp>
        <p:cxnSp>
          <p:nvCxnSpPr>
            <p:cNvPr id="34878" name="Přímá spojovací čára 266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79" name="Přímá spojovací čára 267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69" name="Tabulka 268"/>
          <p:cNvGraphicFramePr>
            <a:graphicFrameLocks noGrp="1"/>
          </p:cNvGraphicFramePr>
          <p:nvPr/>
        </p:nvGraphicFramePr>
        <p:xfrm>
          <a:off x="357188" y="3071813"/>
          <a:ext cx="8640760" cy="249237"/>
        </p:xfrm>
        <a:graphic>
          <a:graphicData uri="http://schemas.openxmlformats.org/drawingml/2006/table">
            <a:tbl>
              <a:tblPr/>
              <a:tblGrid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</a:tblGrid>
              <a:tr h="249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34853" name="Skupina 269"/>
          <p:cNvGrpSpPr>
            <a:grpSpLocks/>
          </p:cNvGrpSpPr>
          <p:nvPr/>
        </p:nvGrpSpPr>
        <p:grpSpPr bwMode="auto">
          <a:xfrm>
            <a:off x="4138613" y="3429000"/>
            <a:ext cx="290512" cy="981075"/>
            <a:chOff x="1354909" y="5072074"/>
            <a:chExt cx="290381" cy="981496"/>
          </a:xfrm>
        </p:grpSpPr>
        <p:sp>
          <p:nvSpPr>
            <p:cNvPr id="34868" name="Obdélník 270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4869" name="TextovéPole 271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2</a:t>
              </a:r>
            </a:p>
          </p:txBody>
        </p:sp>
        <p:sp>
          <p:nvSpPr>
            <p:cNvPr id="34870" name="TextovéPole 272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4871" name="TextovéPole 273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4</a:t>
              </a:r>
            </a:p>
          </p:txBody>
        </p:sp>
        <p:cxnSp>
          <p:nvCxnSpPr>
            <p:cNvPr id="34872" name="Přímá spojovací čára 274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73" name="Přímá spojovací čára 275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854" name="Skupina 290"/>
          <p:cNvGrpSpPr>
            <a:grpSpLocks/>
          </p:cNvGrpSpPr>
          <p:nvPr/>
        </p:nvGrpSpPr>
        <p:grpSpPr bwMode="auto">
          <a:xfrm>
            <a:off x="4568825" y="3429000"/>
            <a:ext cx="288925" cy="981075"/>
            <a:chOff x="1354909" y="5072074"/>
            <a:chExt cx="290381" cy="981496"/>
          </a:xfrm>
        </p:grpSpPr>
        <p:sp>
          <p:nvSpPr>
            <p:cNvPr id="34862" name="Obdélník 291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4863" name="TextovéPole 292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2</a:t>
              </a:r>
            </a:p>
          </p:txBody>
        </p:sp>
        <p:sp>
          <p:nvSpPr>
            <p:cNvPr id="34864" name="TextovéPole 293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3</a:t>
              </a:r>
            </a:p>
          </p:txBody>
        </p:sp>
        <p:sp>
          <p:nvSpPr>
            <p:cNvPr id="34865" name="TextovéPole 294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4</a:t>
              </a:r>
            </a:p>
          </p:txBody>
        </p:sp>
        <p:cxnSp>
          <p:nvCxnSpPr>
            <p:cNvPr id="34866" name="Přímá spojovací čára 295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67" name="Přímá spojovací čára 296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855" name="Skupina 297"/>
          <p:cNvGrpSpPr>
            <a:grpSpLocks/>
          </p:cNvGrpSpPr>
          <p:nvPr/>
        </p:nvGrpSpPr>
        <p:grpSpPr bwMode="auto">
          <a:xfrm>
            <a:off x="7140575" y="3429000"/>
            <a:ext cx="288925" cy="981075"/>
            <a:chOff x="1354909" y="5072074"/>
            <a:chExt cx="290381" cy="981496"/>
          </a:xfrm>
        </p:grpSpPr>
        <p:sp>
          <p:nvSpPr>
            <p:cNvPr id="34856" name="Obdélník 298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4857" name="TextovéPole 299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2</a:t>
              </a:r>
            </a:p>
          </p:txBody>
        </p:sp>
        <p:sp>
          <p:nvSpPr>
            <p:cNvPr id="34858" name="TextovéPole 300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4859" name="TextovéPole 301"/>
            <p:cNvSpPr txBox="1">
              <a:spLocks noChangeArrowheads="1"/>
            </p:cNvSpPr>
            <p:nvPr/>
          </p:nvSpPr>
          <p:spPr bwMode="auto">
            <a:xfrm>
              <a:off x="1357290" y="5072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1</a:t>
              </a:r>
            </a:p>
          </p:txBody>
        </p:sp>
        <p:cxnSp>
          <p:nvCxnSpPr>
            <p:cNvPr id="34860" name="Přímá spojovací čára 302"/>
            <p:cNvCxnSpPr>
              <a:cxnSpLocks noChangeShapeType="1"/>
            </p:cNvCxnSpPr>
            <p:nvPr/>
          </p:nvCxnSpPr>
          <p:spPr bwMode="auto">
            <a:xfrm rot="10800000" flipH="1">
              <a:off x="1357290" y="5715016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61" name="Přímá spojovací čára 303"/>
            <p:cNvCxnSpPr>
              <a:cxnSpLocks noChangeShapeType="1"/>
            </p:cNvCxnSpPr>
            <p:nvPr/>
          </p:nvCxnSpPr>
          <p:spPr bwMode="auto">
            <a:xfrm rot="10800000" flipH="1">
              <a:off x="1354909" y="538640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ANIMACE: ALGORITMUS LRU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  <a:endParaRPr lang="cs-CZ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8" name="ShockwaveFlash1" r:id="rId2" imgW="6095238" imgH="4858428"/>
        </mc:Choice>
        <mc:Fallback>
          <p:control name="ShockwaveFlash1" r:id="rId2" imgW="6095238" imgH="4858428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308100"/>
                  <a:ext cx="6096000" cy="4857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608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5288" eaLnBrk="1" hangingPunct="1">
              <a:lnSpc>
                <a:spcPct val="90000"/>
              </a:lnSpc>
              <a:defRPr/>
            </a:pPr>
            <a:r>
              <a:rPr lang="cs-CZ" sz="2100" dirty="0" smtClean="0"/>
              <a:t>Část procesu umístěnou ve FAP nazýváme „rezidentní množinou“ (resident set)</a:t>
            </a:r>
          </a:p>
          <a:p>
            <a:pPr marL="395288" eaLnBrk="1" hangingPunct="1">
              <a:lnSpc>
                <a:spcPct val="90000"/>
              </a:lnSpc>
              <a:defRPr/>
            </a:pPr>
            <a:r>
              <a:rPr lang="cs-CZ" sz="2100" dirty="0" smtClean="0"/>
              <a:t>Odkaz mimo rezidentní množinu způsobuje přerušení výpadek stránky (</a:t>
            </a:r>
            <a:r>
              <a:rPr lang="cs-CZ" sz="2100" dirty="0" err="1" smtClean="0"/>
              <a:t>page</a:t>
            </a:r>
            <a:r>
              <a:rPr lang="cs-CZ" sz="2100" dirty="0" smtClean="0"/>
              <a:t> </a:t>
            </a:r>
            <a:r>
              <a:rPr lang="cs-CZ" sz="2100" dirty="0" err="1" smtClean="0"/>
              <a:t>fault</a:t>
            </a:r>
            <a:r>
              <a:rPr lang="cs-CZ" sz="2100" dirty="0" smtClean="0"/>
              <a:t>)</a:t>
            </a:r>
          </a:p>
          <a:p>
            <a:pPr marL="395288" eaLnBrk="1" hangingPunct="1">
              <a:lnSpc>
                <a:spcPct val="90000"/>
              </a:lnSpc>
              <a:defRPr/>
            </a:pPr>
            <a:r>
              <a:rPr lang="cs-CZ" sz="2100" dirty="0" smtClean="0"/>
              <a:t>OS označí proces za „čekající“</a:t>
            </a:r>
          </a:p>
          <a:p>
            <a:pPr marL="395288" eaLnBrk="1" hangingPunct="1">
              <a:lnSpc>
                <a:spcPct val="90000"/>
              </a:lnSpc>
              <a:defRPr/>
            </a:pPr>
            <a:r>
              <a:rPr lang="cs-CZ" sz="2100" dirty="0" smtClean="0"/>
              <a:t>OS spustí I/O operace a provede nutnou správu paměti pro zavedení odkazované části do FAP</a:t>
            </a:r>
          </a:p>
          <a:p>
            <a:pPr marL="395288" eaLnBrk="1" hangingPunct="1">
              <a:lnSpc>
                <a:spcPct val="90000"/>
              </a:lnSpc>
              <a:defRPr/>
            </a:pPr>
            <a:r>
              <a:rPr lang="cs-CZ" sz="2100" dirty="0" smtClean="0"/>
              <a:t>Mezitím běží jiný proces (jiné procesy)</a:t>
            </a:r>
          </a:p>
          <a:p>
            <a:pPr marL="395288" eaLnBrk="1" hangingPunct="1">
              <a:lnSpc>
                <a:spcPct val="90000"/>
              </a:lnSpc>
              <a:defRPr/>
            </a:pPr>
            <a:r>
              <a:rPr lang="cs-CZ" sz="2100" dirty="0" smtClean="0"/>
              <a:t>Po zavedení odkazované části se generuje I/O přerušení</a:t>
            </a:r>
          </a:p>
          <a:p>
            <a:pPr marL="719138" lvl="1" eaLnBrk="1" hangingPunct="1">
              <a:lnSpc>
                <a:spcPct val="90000"/>
              </a:lnSpc>
              <a:defRPr/>
            </a:pPr>
            <a:r>
              <a:rPr lang="cs-CZ" sz="2000" dirty="0" smtClean="0"/>
              <a:t>OS příslušný proces umístí mezi připravené procesy</a:t>
            </a:r>
          </a:p>
          <a:p>
            <a:pPr marL="395288" eaLnBrk="1" hangingPunct="1">
              <a:lnSpc>
                <a:spcPct val="90000"/>
              </a:lnSpc>
              <a:defRPr/>
            </a:pPr>
            <a:r>
              <a:rPr lang="cs-CZ" sz="2100" dirty="0" smtClean="0"/>
              <a:t>Překlad adresy LAP na adresu FAP se dělá indexováním tabulky PT/ST pomocí hardware CPU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BĚH PROCESŮ VE VIRTUÁLNÍ PAMĚTI</a:t>
            </a:r>
            <a:endParaRPr lang="cs-CZ" dirty="0"/>
          </a:p>
        </p:txBody>
      </p:sp>
      <p:sp>
        <p:nvSpPr>
          <p:cNvPr id="1024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4960937" cy="4824413"/>
          </a:xfrm>
        </p:spPr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V položkách PT se udržuje (HW) čítač (sekvenční číslo nebo logický čas) posledního přístupu ke stránce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čítač má konečnou kapacitu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problém jeho přečtení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Zásobník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zásobník čísel stránek, při přístupu ke stránce je položka odstraněna ze zásobníku a přemístěna na vrchol (na spodu je „oběť“)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100" smtClean="0"/>
              <a:t>Aproximace: iniciálně je bit nastaven na 0, při každém přístupu je nastaven bit přístupu na 1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neznáme pořadí přístupu ke stránkám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z="2000" smtClean="0"/>
              <a:t>víme jen které stránky byly použity</a:t>
            </a:r>
          </a:p>
          <a:p>
            <a:pPr marL="395288" eaLnBrk="1" hangingPunct="1">
              <a:lnSpc>
                <a:spcPct val="80000"/>
              </a:lnSpc>
            </a:pPr>
            <a:endParaRPr lang="cs-CZ" sz="2100" smtClean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IMPLEMENTACE POLITIKY LRU</a:t>
            </a:r>
            <a:endParaRPr lang="cs-CZ" dirty="0"/>
          </a:p>
        </p:txBody>
      </p:sp>
      <p:sp>
        <p:nvSpPr>
          <p:cNvPr id="3584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35845" name="TextovéPole 44"/>
          <p:cNvSpPr txBox="1">
            <a:spLocks noChangeArrowheads="1"/>
          </p:cNvSpPr>
          <p:nvPr/>
        </p:nvSpPr>
        <p:spPr bwMode="auto">
          <a:xfrm>
            <a:off x="5357813" y="1500188"/>
            <a:ext cx="1928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/>
              <a:t>reference string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357813" y="1857375"/>
          <a:ext cx="3714750" cy="218109"/>
        </p:xfrm>
        <a:graphic>
          <a:graphicData uri="http://schemas.openxmlformats.org/drawingml/2006/table">
            <a:tbl>
              <a:tblPr/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" marR="4763" marT="4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35860" name="Skupina 7"/>
          <p:cNvGrpSpPr>
            <a:grpSpLocks/>
          </p:cNvGrpSpPr>
          <p:nvPr/>
        </p:nvGrpSpPr>
        <p:grpSpPr bwMode="auto">
          <a:xfrm>
            <a:off x="5786438" y="2143125"/>
            <a:ext cx="290512" cy="1800225"/>
            <a:chOff x="1354909" y="5072074"/>
            <a:chExt cx="290381" cy="981496"/>
          </a:xfrm>
        </p:grpSpPr>
        <p:sp>
          <p:nvSpPr>
            <p:cNvPr id="35880" name="Obdélník 8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5881" name="TextovéPole 9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sz="1600" b="1"/>
            </a:p>
          </p:txBody>
        </p:sp>
        <p:sp>
          <p:nvSpPr>
            <p:cNvPr id="35882" name="TextovéPole 10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sz="1600" b="1"/>
            </a:p>
          </p:txBody>
        </p:sp>
        <p:sp>
          <p:nvSpPr>
            <p:cNvPr id="35883" name="TextovéPole 11"/>
            <p:cNvSpPr txBox="1">
              <a:spLocks noChangeArrowheads="1"/>
            </p:cNvSpPr>
            <p:nvPr/>
          </p:nvSpPr>
          <p:spPr bwMode="auto">
            <a:xfrm>
              <a:off x="1354909" y="5072074"/>
              <a:ext cx="288000" cy="18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2</a:t>
              </a:r>
            </a:p>
          </p:txBody>
        </p:sp>
        <p:cxnSp>
          <p:nvCxnSpPr>
            <p:cNvPr id="35884" name="Přímá spojovací čára 12"/>
            <p:cNvCxnSpPr>
              <a:cxnSpLocks noChangeShapeType="1"/>
            </p:cNvCxnSpPr>
            <p:nvPr/>
          </p:nvCxnSpPr>
          <p:spPr bwMode="auto">
            <a:xfrm rot="10800000" flipH="1">
              <a:off x="1354909" y="5461608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5" name="Přímá spojovací čára 13"/>
            <p:cNvCxnSpPr>
              <a:cxnSpLocks noChangeShapeType="1"/>
            </p:cNvCxnSpPr>
            <p:nvPr/>
          </p:nvCxnSpPr>
          <p:spPr bwMode="auto">
            <a:xfrm rot="10800000" flipH="1">
              <a:off x="1354909" y="526684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6" name="Přímá spojovací čára 14"/>
            <p:cNvCxnSpPr>
              <a:cxnSpLocks noChangeShapeType="1"/>
            </p:cNvCxnSpPr>
            <p:nvPr/>
          </p:nvCxnSpPr>
          <p:spPr bwMode="auto">
            <a:xfrm rot="10800000" flipH="1">
              <a:off x="1354909" y="5656375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87" name="Přímá spojovací čára 15"/>
            <p:cNvCxnSpPr>
              <a:cxnSpLocks noChangeShapeType="1"/>
            </p:cNvCxnSpPr>
            <p:nvPr/>
          </p:nvCxnSpPr>
          <p:spPr bwMode="auto">
            <a:xfrm rot="10800000" flipH="1">
              <a:off x="1354909" y="5851142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88" name="TextovéPole 16"/>
            <p:cNvSpPr txBox="1">
              <a:spLocks noChangeArrowheads="1"/>
            </p:cNvSpPr>
            <p:nvPr/>
          </p:nvSpPr>
          <p:spPr bwMode="auto">
            <a:xfrm>
              <a:off x="1354909" y="5266841"/>
              <a:ext cx="288000" cy="18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1</a:t>
              </a:r>
            </a:p>
          </p:txBody>
        </p:sp>
        <p:sp>
          <p:nvSpPr>
            <p:cNvPr id="35889" name="TextovéPole 17"/>
            <p:cNvSpPr txBox="1">
              <a:spLocks noChangeArrowheads="1"/>
            </p:cNvSpPr>
            <p:nvPr/>
          </p:nvSpPr>
          <p:spPr bwMode="auto">
            <a:xfrm>
              <a:off x="1354909" y="5461608"/>
              <a:ext cx="288000" cy="18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5890" name="TextovéPole 18"/>
            <p:cNvSpPr txBox="1">
              <a:spLocks noChangeArrowheads="1"/>
            </p:cNvSpPr>
            <p:nvPr/>
          </p:nvSpPr>
          <p:spPr bwMode="auto">
            <a:xfrm>
              <a:off x="1354909" y="5656375"/>
              <a:ext cx="288000" cy="18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7</a:t>
              </a:r>
            </a:p>
          </p:txBody>
        </p:sp>
        <p:sp>
          <p:nvSpPr>
            <p:cNvPr id="35891" name="TextovéPole 19"/>
            <p:cNvSpPr txBox="1">
              <a:spLocks noChangeArrowheads="1"/>
            </p:cNvSpPr>
            <p:nvPr/>
          </p:nvSpPr>
          <p:spPr bwMode="auto">
            <a:xfrm>
              <a:off x="1354909" y="5851142"/>
              <a:ext cx="288000" cy="18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4</a:t>
              </a:r>
            </a:p>
          </p:txBody>
        </p:sp>
      </p:grpSp>
      <p:grpSp>
        <p:nvGrpSpPr>
          <p:cNvPr id="35861" name="Skupina 20"/>
          <p:cNvGrpSpPr>
            <a:grpSpLocks/>
          </p:cNvGrpSpPr>
          <p:nvPr/>
        </p:nvGrpSpPr>
        <p:grpSpPr bwMode="auto">
          <a:xfrm>
            <a:off x="7215188" y="2143125"/>
            <a:ext cx="290512" cy="1800225"/>
            <a:chOff x="1354909" y="5072074"/>
            <a:chExt cx="290381" cy="981496"/>
          </a:xfrm>
        </p:grpSpPr>
        <p:sp>
          <p:nvSpPr>
            <p:cNvPr id="35868" name="Obdélník 21"/>
            <p:cNvSpPr>
              <a:spLocks noChangeArrowheads="1"/>
            </p:cNvSpPr>
            <p:nvPr/>
          </p:nvSpPr>
          <p:spPr bwMode="auto">
            <a:xfrm>
              <a:off x="1357290" y="5072074"/>
              <a:ext cx="288000" cy="972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1600" b="1">
                <a:cs typeface="Arial" charset="0"/>
              </a:endParaRPr>
            </a:p>
          </p:txBody>
        </p:sp>
        <p:sp>
          <p:nvSpPr>
            <p:cNvPr id="35869" name="TextovéPole 22"/>
            <p:cNvSpPr txBox="1">
              <a:spLocks noChangeArrowheads="1"/>
            </p:cNvSpPr>
            <p:nvPr/>
          </p:nvSpPr>
          <p:spPr bwMode="auto">
            <a:xfrm>
              <a:off x="1357290" y="5715016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sz="1600" b="1"/>
            </a:p>
          </p:txBody>
        </p:sp>
        <p:sp>
          <p:nvSpPr>
            <p:cNvPr id="35870" name="TextovéPole 23"/>
            <p:cNvSpPr txBox="1">
              <a:spLocks noChangeArrowheads="1"/>
            </p:cNvSpPr>
            <p:nvPr/>
          </p:nvSpPr>
          <p:spPr bwMode="auto">
            <a:xfrm>
              <a:off x="1357290" y="5396074"/>
              <a:ext cx="288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cs-CZ" sz="1600" b="1"/>
            </a:p>
          </p:txBody>
        </p:sp>
        <p:sp>
          <p:nvSpPr>
            <p:cNvPr id="35871" name="TextovéPole 24"/>
            <p:cNvSpPr txBox="1">
              <a:spLocks noChangeArrowheads="1"/>
            </p:cNvSpPr>
            <p:nvPr/>
          </p:nvSpPr>
          <p:spPr bwMode="auto">
            <a:xfrm>
              <a:off x="1354909" y="5072074"/>
              <a:ext cx="288000" cy="18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7</a:t>
              </a:r>
            </a:p>
          </p:txBody>
        </p:sp>
        <p:cxnSp>
          <p:nvCxnSpPr>
            <p:cNvPr id="35872" name="Přímá spojovací čára 25"/>
            <p:cNvCxnSpPr>
              <a:cxnSpLocks noChangeShapeType="1"/>
            </p:cNvCxnSpPr>
            <p:nvPr/>
          </p:nvCxnSpPr>
          <p:spPr bwMode="auto">
            <a:xfrm rot="10800000" flipH="1">
              <a:off x="1354909" y="5461608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3" name="Přímá spojovací čára 26"/>
            <p:cNvCxnSpPr>
              <a:cxnSpLocks noChangeShapeType="1"/>
            </p:cNvCxnSpPr>
            <p:nvPr/>
          </p:nvCxnSpPr>
          <p:spPr bwMode="auto">
            <a:xfrm rot="10800000" flipH="1">
              <a:off x="1354909" y="5266841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4" name="Přímá spojovací čára 27"/>
            <p:cNvCxnSpPr>
              <a:cxnSpLocks noChangeShapeType="1"/>
            </p:cNvCxnSpPr>
            <p:nvPr/>
          </p:nvCxnSpPr>
          <p:spPr bwMode="auto">
            <a:xfrm rot="10800000" flipH="1">
              <a:off x="1354909" y="5656375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5" name="Přímá spojovací čára 28"/>
            <p:cNvCxnSpPr>
              <a:cxnSpLocks noChangeShapeType="1"/>
            </p:cNvCxnSpPr>
            <p:nvPr/>
          </p:nvCxnSpPr>
          <p:spPr bwMode="auto">
            <a:xfrm rot="10800000" flipH="1">
              <a:off x="1354909" y="5851142"/>
              <a:ext cx="28800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76" name="TextovéPole 29"/>
            <p:cNvSpPr txBox="1">
              <a:spLocks noChangeArrowheads="1"/>
            </p:cNvSpPr>
            <p:nvPr/>
          </p:nvSpPr>
          <p:spPr bwMode="auto">
            <a:xfrm>
              <a:off x="1354909" y="5266841"/>
              <a:ext cx="288000" cy="18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2</a:t>
              </a:r>
            </a:p>
          </p:txBody>
        </p:sp>
        <p:sp>
          <p:nvSpPr>
            <p:cNvPr id="35877" name="TextovéPole 30"/>
            <p:cNvSpPr txBox="1">
              <a:spLocks noChangeArrowheads="1"/>
            </p:cNvSpPr>
            <p:nvPr/>
          </p:nvSpPr>
          <p:spPr bwMode="auto">
            <a:xfrm>
              <a:off x="1354909" y="5461608"/>
              <a:ext cx="288000" cy="18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1</a:t>
              </a:r>
            </a:p>
          </p:txBody>
        </p:sp>
        <p:sp>
          <p:nvSpPr>
            <p:cNvPr id="35878" name="TextovéPole 31"/>
            <p:cNvSpPr txBox="1">
              <a:spLocks noChangeArrowheads="1"/>
            </p:cNvSpPr>
            <p:nvPr/>
          </p:nvSpPr>
          <p:spPr bwMode="auto">
            <a:xfrm>
              <a:off x="1354909" y="5656375"/>
              <a:ext cx="288000" cy="18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0</a:t>
              </a:r>
            </a:p>
          </p:txBody>
        </p:sp>
        <p:sp>
          <p:nvSpPr>
            <p:cNvPr id="35879" name="TextovéPole 32"/>
            <p:cNvSpPr txBox="1">
              <a:spLocks noChangeArrowheads="1"/>
            </p:cNvSpPr>
            <p:nvPr/>
          </p:nvSpPr>
          <p:spPr bwMode="auto">
            <a:xfrm>
              <a:off x="1354909" y="5851142"/>
              <a:ext cx="288000" cy="18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4</a:t>
              </a:r>
            </a:p>
          </p:txBody>
        </p:sp>
      </p:grpSp>
      <p:sp>
        <p:nvSpPr>
          <p:cNvPr id="35862" name="TextovéPole 44"/>
          <p:cNvSpPr txBox="1">
            <a:spLocks noChangeArrowheads="1"/>
          </p:cNvSpPr>
          <p:nvPr/>
        </p:nvSpPr>
        <p:spPr bwMode="auto">
          <a:xfrm>
            <a:off x="5429250" y="3929063"/>
            <a:ext cx="10001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stack </a:t>
            </a:r>
          </a:p>
          <a:p>
            <a:pPr algn="ctr" eaLnBrk="1" hangingPunct="1"/>
            <a:r>
              <a:rPr lang="cs-CZ" sz="1400" b="1"/>
              <a:t>before</a:t>
            </a:r>
          </a:p>
          <a:p>
            <a:pPr algn="ctr" eaLnBrk="1" hangingPunct="1"/>
            <a:r>
              <a:rPr lang="cs-CZ" sz="1400" b="1"/>
              <a:t>a</a:t>
            </a:r>
          </a:p>
        </p:txBody>
      </p:sp>
      <p:sp>
        <p:nvSpPr>
          <p:cNvPr id="35863" name="TextovéPole 44"/>
          <p:cNvSpPr txBox="1">
            <a:spLocks noChangeArrowheads="1"/>
          </p:cNvSpPr>
          <p:nvPr/>
        </p:nvSpPr>
        <p:spPr bwMode="auto">
          <a:xfrm>
            <a:off x="6858000" y="3929063"/>
            <a:ext cx="10001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stack </a:t>
            </a:r>
          </a:p>
          <a:p>
            <a:pPr algn="ctr" eaLnBrk="1" hangingPunct="1"/>
            <a:r>
              <a:rPr lang="cs-CZ" sz="1400" b="1"/>
              <a:t>after</a:t>
            </a:r>
          </a:p>
          <a:p>
            <a:pPr algn="ctr" eaLnBrk="1" hangingPunct="1"/>
            <a:r>
              <a:rPr lang="cs-CZ" sz="1400" b="1"/>
              <a:t>b</a:t>
            </a:r>
          </a:p>
        </p:txBody>
      </p:sp>
      <p:sp>
        <p:nvSpPr>
          <p:cNvPr id="35864" name="TextovéPole 44"/>
          <p:cNvSpPr txBox="1">
            <a:spLocks noChangeArrowheads="1"/>
          </p:cNvSpPr>
          <p:nvPr/>
        </p:nvSpPr>
        <p:spPr bwMode="auto">
          <a:xfrm>
            <a:off x="8001000" y="2428875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a</a:t>
            </a:r>
          </a:p>
        </p:txBody>
      </p:sp>
      <p:sp>
        <p:nvSpPr>
          <p:cNvPr id="35865" name="TextovéPole 44"/>
          <p:cNvSpPr txBox="1">
            <a:spLocks noChangeArrowheads="1"/>
          </p:cNvSpPr>
          <p:nvPr/>
        </p:nvSpPr>
        <p:spPr bwMode="auto">
          <a:xfrm>
            <a:off x="8286750" y="2428875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b</a:t>
            </a:r>
          </a:p>
        </p:txBody>
      </p:sp>
      <p:cxnSp>
        <p:nvCxnSpPr>
          <p:cNvPr id="35866" name="Přímá spojovací šipka 38"/>
          <p:cNvCxnSpPr>
            <a:cxnSpLocks noChangeShapeType="1"/>
            <a:stCxn id="35864" idx="0"/>
          </p:cNvCxnSpPr>
          <p:nvPr/>
        </p:nvCxnSpPr>
        <p:spPr bwMode="auto">
          <a:xfrm rot="5400000" flipH="1" flipV="1">
            <a:off x="8001794" y="2213769"/>
            <a:ext cx="428625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7" name="Přímá spojovací šipka 39"/>
          <p:cNvCxnSpPr>
            <a:cxnSpLocks noChangeShapeType="1"/>
          </p:cNvCxnSpPr>
          <p:nvPr/>
        </p:nvCxnSpPr>
        <p:spPr bwMode="auto">
          <a:xfrm rot="5400000" flipH="1" flipV="1">
            <a:off x="8287544" y="2213769"/>
            <a:ext cx="428625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ANIMACE: IMPLEMENTACE POLITIKY LRU</a:t>
            </a:r>
            <a:endParaRPr lang="cs-CZ" sz="320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PB 153 OPERAČNÍ SYSTÉMY A JEJICH ROZHRANÍ</a:t>
            </a:r>
            <a:endParaRPr lang="cs-CZ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1" name="ShockwaveFlash1" r:id="rId2" imgW="6095238" imgH="4858428"/>
        </mc:Choice>
        <mc:Fallback>
          <p:control name="ShockwaveFlash1" r:id="rId2" imgW="6095238" imgH="4858428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308100"/>
                  <a:ext cx="6096000" cy="4857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624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Také nazývané „Máš ještě šanci“</a:t>
            </a:r>
          </a:p>
          <a:p>
            <a:pPr marL="395288" eaLnBrk="1" hangingPunct="1"/>
            <a:r>
              <a:rPr lang="cs-CZ" sz="2600" smtClean="0"/>
              <a:t>Výběr oběti – cyklické procházení </a:t>
            </a:r>
            <a:br>
              <a:rPr lang="cs-CZ" sz="2600" smtClean="0"/>
            </a:br>
            <a:r>
              <a:rPr lang="cs-CZ" sz="2600" smtClean="0"/>
              <a:t>(podobně jako FIFO)</a:t>
            </a:r>
          </a:p>
          <a:p>
            <a:pPr marL="395288" eaLnBrk="1" hangingPunct="1"/>
            <a:r>
              <a:rPr lang="cs-CZ" sz="2600" smtClean="0"/>
              <a:t>Odkazem na stránku stránka se nastaví příznak</a:t>
            </a:r>
          </a:p>
          <a:p>
            <a:pPr marL="719138" lvl="1" eaLnBrk="1" hangingPunct="1"/>
            <a:r>
              <a:rPr lang="cs-CZ" smtClean="0"/>
              <a:t>ani násobné odkazy příznak nezvyšují, jen nastavují</a:t>
            </a:r>
          </a:p>
          <a:p>
            <a:pPr marL="395288" eaLnBrk="1" hangingPunct="1"/>
            <a:r>
              <a:rPr lang="cs-CZ" sz="2600" smtClean="0"/>
              <a:t>Oběť, která nemá nastaven příznak a je na řadě </a:t>
            </a:r>
            <a:br>
              <a:rPr lang="cs-CZ" sz="2600" smtClean="0"/>
            </a:br>
            <a:r>
              <a:rPr lang="cs-CZ" sz="2600" smtClean="0"/>
              <a:t>při kruhovém procházení je nahrazovaná</a:t>
            </a:r>
          </a:p>
          <a:p>
            <a:pPr marL="395288" eaLnBrk="1" hangingPunct="1"/>
            <a:r>
              <a:rPr lang="cs-CZ" sz="2600" smtClean="0"/>
              <a:t>Experimenty ukazují, že optimalita algoritmu se blíží skutečnému LRU</a:t>
            </a:r>
          </a:p>
          <a:p>
            <a:pPr marL="395288" eaLnBrk="1" hangingPunct="1"/>
            <a:endParaRPr lang="cs-CZ" sz="2600" smtClean="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DRUHÁ ŠANCE</a:t>
            </a:r>
            <a:endParaRPr lang="cs-CZ" dirty="0"/>
          </a:p>
        </p:txBody>
      </p:sp>
      <p:sp>
        <p:nvSpPr>
          <p:cNvPr id="3686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600" smtClean="0"/>
              <a:t>Implementace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Množina rámců kandidujících na nahrazení je organizována jako cyklický buffer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Když se stránka nahradí, ukazatel se posune na příští rámec v bufferu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Pro každý rámec se nastavuje „use bit“ </a:t>
            </a:r>
            <a:r>
              <a:rPr lang="en-US" smtClean="0"/>
              <a:t>na</a:t>
            </a:r>
            <a:r>
              <a:rPr lang="cs-CZ" smtClean="0"/>
              <a:t> 1 když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z="2000" smtClean="0"/>
              <a:t>se do rámce zavede stránka poprvé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z="2000" smtClean="0"/>
              <a:t>kdykoliv se odpovídající stránka referencuje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Když se má nalézt oběť, nahradí se stránka v prvním rámci s „use bit“ nastaveným na 0.</a:t>
            </a:r>
          </a:p>
          <a:p>
            <a:pPr marL="1079500" lvl="2" eaLnBrk="1" hangingPunct="1">
              <a:lnSpc>
                <a:spcPct val="90000"/>
              </a:lnSpc>
            </a:pPr>
            <a:r>
              <a:rPr lang="cs-CZ" sz="2000" smtClean="0"/>
              <a:t>Při hledání kandidáta na nahrazení se každý „use bit“ nastavený na 1 nastavuje na 0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DRUHÁ ŠANCE (2)</a:t>
            </a:r>
            <a:endParaRPr lang="cs-CZ" dirty="0"/>
          </a:p>
        </p:txBody>
      </p:sp>
      <p:sp>
        <p:nvSpPr>
          <p:cNvPr id="3789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DRUHÁ ŠANCE (3)</a:t>
            </a:r>
            <a:endParaRPr lang="cs-CZ" dirty="0"/>
          </a:p>
        </p:txBody>
      </p:sp>
      <p:sp>
        <p:nvSpPr>
          <p:cNvPr id="38915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grpSp>
        <p:nvGrpSpPr>
          <p:cNvPr id="38916" name="Skupina 7"/>
          <p:cNvGrpSpPr>
            <a:grpSpLocks/>
          </p:cNvGrpSpPr>
          <p:nvPr/>
        </p:nvGrpSpPr>
        <p:grpSpPr bwMode="auto">
          <a:xfrm>
            <a:off x="1493838" y="1643063"/>
            <a:ext cx="285750" cy="285750"/>
            <a:chOff x="2857488" y="1928802"/>
            <a:chExt cx="285752" cy="285752"/>
          </a:xfrm>
        </p:grpSpPr>
        <p:sp>
          <p:nvSpPr>
            <p:cNvPr id="38995" name="Obdélník 4"/>
            <p:cNvSpPr>
              <a:spLocks noChangeArrowheads="1"/>
            </p:cNvSpPr>
            <p:nvPr/>
          </p:nvSpPr>
          <p:spPr bwMode="auto">
            <a:xfrm>
              <a:off x="2857488" y="1928802"/>
              <a:ext cx="285752" cy="28575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996" name="TextovéPole 5"/>
            <p:cNvSpPr txBox="1">
              <a:spLocks noChangeArrowheads="1"/>
            </p:cNvSpPr>
            <p:nvPr/>
          </p:nvSpPr>
          <p:spPr bwMode="auto">
            <a:xfrm>
              <a:off x="2857488" y="1928802"/>
              <a:ext cx="2857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/>
                <a:t>0</a:t>
              </a:r>
            </a:p>
          </p:txBody>
        </p:sp>
      </p:grpSp>
      <p:grpSp>
        <p:nvGrpSpPr>
          <p:cNvPr id="38917" name="Skupina 8"/>
          <p:cNvGrpSpPr>
            <a:grpSpLocks/>
          </p:cNvGrpSpPr>
          <p:nvPr/>
        </p:nvGrpSpPr>
        <p:grpSpPr bwMode="auto">
          <a:xfrm>
            <a:off x="1493838" y="2214563"/>
            <a:ext cx="285750" cy="285750"/>
            <a:chOff x="2857488" y="1928802"/>
            <a:chExt cx="285752" cy="285752"/>
          </a:xfrm>
        </p:grpSpPr>
        <p:sp>
          <p:nvSpPr>
            <p:cNvPr id="38993" name="Obdélník 9"/>
            <p:cNvSpPr>
              <a:spLocks noChangeArrowheads="1"/>
            </p:cNvSpPr>
            <p:nvPr/>
          </p:nvSpPr>
          <p:spPr bwMode="auto">
            <a:xfrm>
              <a:off x="2857488" y="1928802"/>
              <a:ext cx="285752" cy="28575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994" name="TextovéPole 10"/>
            <p:cNvSpPr txBox="1">
              <a:spLocks noChangeArrowheads="1"/>
            </p:cNvSpPr>
            <p:nvPr/>
          </p:nvSpPr>
          <p:spPr bwMode="auto">
            <a:xfrm>
              <a:off x="2857488" y="1928802"/>
              <a:ext cx="2857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/>
                <a:t>0</a:t>
              </a:r>
            </a:p>
          </p:txBody>
        </p:sp>
      </p:grpSp>
      <p:grpSp>
        <p:nvGrpSpPr>
          <p:cNvPr id="38918" name="Skupina 11"/>
          <p:cNvGrpSpPr>
            <a:grpSpLocks/>
          </p:cNvGrpSpPr>
          <p:nvPr/>
        </p:nvGrpSpPr>
        <p:grpSpPr bwMode="auto">
          <a:xfrm>
            <a:off x="1493838" y="2786063"/>
            <a:ext cx="285750" cy="285750"/>
            <a:chOff x="2857488" y="1928802"/>
            <a:chExt cx="285752" cy="285752"/>
          </a:xfrm>
        </p:grpSpPr>
        <p:sp>
          <p:nvSpPr>
            <p:cNvPr id="38991" name="Obdélník 12"/>
            <p:cNvSpPr>
              <a:spLocks noChangeArrowheads="1"/>
            </p:cNvSpPr>
            <p:nvPr/>
          </p:nvSpPr>
          <p:spPr bwMode="auto">
            <a:xfrm>
              <a:off x="2857488" y="1928802"/>
              <a:ext cx="285752" cy="28575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992" name="TextovéPole 13"/>
            <p:cNvSpPr txBox="1">
              <a:spLocks noChangeArrowheads="1"/>
            </p:cNvSpPr>
            <p:nvPr/>
          </p:nvSpPr>
          <p:spPr bwMode="auto">
            <a:xfrm>
              <a:off x="2857488" y="1928802"/>
              <a:ext cx="2857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/>
                <a:t>1</a:t>
              </a:r>
            </a:p>
          </p:txBody>
        </p:sp>
      </p:grpSp>
      <p:grpSp>
        <p:nvGrpSpPr>
          <p:cNvPr id="38919" name="Skupina 14"/>
          <p:cNvGrpSpPr>
            <a:grpSpLocks/>
          </p:cNvGrpSpPr>
          <p:nvPr/>
        </p:nvGrpSpPr>
        <p:grpSpPr bwMode="auto">
          <a:xfrm>
            <a:off x="1493838" y="3357563"/>
            <a:ext cx="285750" cy="285750"/>
            <a:chOff x="2857488" y="1928802"/>
            <a:chExt cx="285752" cy="285752"/>
          </a:xfrm>
        </p:grpSpPr>
        <p:sp>
          <p:nvSpPr>
            <p:cNvPr id="38989" name="Obdélník 15"/>
            <p:cNvSpPr>
              <a:spLocks noChangeArrowheads="1"/>
            </p:cNvSpPr>
            <p:nvPr/>
          </p:nvSpPr>
          <p:spPr bwMode="auto">
            <a:xfrm>
              <a:off x="2857488" y="1928802"/>
              <a:ext cx="285752" cy="28575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990" name="TextovéPole 16"/>
            <p:cNvSpPr txBox="1">
              <a:spLocks noChangeArrowheads="1"/>
            </p:cNvSpPr>
            <p:nvPr/>
          </p:nvSpPr>
          <p:spPr bwMode="auto">
            <a:xfrm>
              <a:off x="2857488" y="1928802"/>
              <a:ext cx="2857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/>
                <a:t>1</a:t>
              </a:r>
            </a:p>
          </p:txBody>
        </p:sp>
      </p:grpSp>
      <p:grpSp>
        <p:nvGrpSpPr>
          <p:cNvPr id="38920" name="Skupina 17"/>
          <p:cNvGrpSpPr>
            <a:grpSpLocks/>
          </p:cNvGrpSpPr>
          <p:nvPr/>
        </p:nvGrpSpPr>
        <p:grpSpPr bwMode="auto">
          <a:xfrm>
            <a:off x="1493838" y="3929063"/>
            <a:ext cx="285750" cy="285750"/>
            <a:chOff x="2857488" y="1928802"/>
            <a:chExt cx="285752" cy="285752"/>
          </a:xfrm>
        </p:grpSpPr>
        <p:sp>
          <p:nvSpPr>
            <p:cNvPr id="38987" name="Obdélník 18"/>
            <p:cNvSpPr>
              <a:spLocks noChangeArrowheads="1"/>
            </p:cNvSpPr>
            <p:nvPr/>
          </p:nvSpPr>
          <p:spPr bwMode="auto">
            <a:xfrm>
              <a:off x="2857488" y="1928802"/>
              <a:ext cx="285752" cy="28575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988" name="TextovéPole 19"/>
            <p:cNvSpPr txBox="1">
              <a:spLocks noChangeArrowheads="1"/>
            </p:cNvSpPr>
            <p:nvPr/>
          </p:nvSpPr>
          <p:spPr bwMode="auto">
            <a:xfrm>
              <a:off x="2857488" y="1928802"/>
              <a:ext cx="2857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/>
                <a:t>0</a:t>
              </a:r>
            </a:p>
          </p:txBody>
        </p:sp>
      </p:grpSp>
      <p:grpSp>
        <p:nvGrpSpPr>
          <p:cNvPr id="38921" name="Skupina 20"/>
          <p:cNvGrpSpPr>
            <a:grpSpLocks/>
          </p:cNvGrpSpPr>
          <p:nvPr/>
        </p:nvGrpSpPr>
        <p:grpSpPr bwMode="auto">
          <a:xfrm>
            <a:off x="1493838" y="4714875"/>
            <a:ext cx="285750" cy="285750"/>
            <a:chOff x="2857488" y="1928802"/>
            <a:chExt cx="285752" cy="285752"/>
          </a:xfrm>
        </p:grpSpPr>
        <p:sp>
          <p:nvSpPr>
            <p:cNvPr id="38985" name="Obdélník 21"/>
            <p:cNvSpPr>
              <a:spLocks noChangeArrowheads="1"/>
            </p:cNvSpPr>
            <p:nvPr/>
          </p:nvSpPr>
          <p:spPr bwMode="auto">
            <a:xfrm>
              <a:off x="2857488" y="1928802"/>
              <a:ext cx="285752" cy="28575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986" name="TextovéPole 22"/>
            <p:cNvSpPr txBox="1">
              <a:spLocks noChangeArrowheads="1"/>
            </p:cNvSpPr>
            <p:nvPr/>
          </p:nvSpPr>
          <p:spPr bwMode="auto">
            <a:xfrm>
              <a:off x="2857488" y="1928802"/>
              <a:ext cx="2857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/>
                <a:t>1</a:t>
              </a:r>
            </a:p>
          </p:txBody>
        </p:sp>
      </p:grpSp>
      <p:grpSp>
        <p:nvGrpSpPr>
          <p:cNvPr id="38922" name="Skupina 23"/>
          <p:cNvGrpSpPr>
            <a:grpSpLocks/>
          </p:cNvGrpSpPr>
          <p:nvPr/>
        </p:nvGrpSpPr>
        <p:grpSpPr bwMode="auto">
          <a:xfrm>
            <a:off x="1493838" y="5286375"/>
            <a:ext cx="285750" cy="285750"/>
            <a:chOff x="2857488" y="1928802"/>
            <a:chExt cx="285752" cy="285752"/>
          </a:xfrm>
        </p:grpSpPr>
        <p:sp>
          <p:nvSpPr>
            <p:cNvPr id="38983" name="Obdélník 24"/>
            <p:cNvSpPr>
              <a:spLocks noChangeArrowheads="1"/>
            </p:cNvSpPr>
            <p:nvPr/>
          </p:nvSpPr>
          <p:spPr bwMode="auto">
            <a:xfrm>
              <a:off x="2857488" y="1928802"/>
              <a:ext cx="285752" cy="28575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984" name="TextovéPole 25"/>
            <p:cNvSpPr txBox="1">
              <a:spLocks noChangeArrowheads="1"/>
            </p:cNvSpPr>
            <p:nvPr/>
          </p:nvSpPr>
          <p:spPr bwMode="auto">
            <a:xfrm>
              <a:off x="2857488" y="1928802"/>
              <a:ext cx="2857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/>
                <a:t>1</a:t>
              </a:r>
            </a:p>
          </p:txBody>
        </p:sp>
      </p:grpSp>
      <p:sp>
        <p:nvSpPr>
          <p:cNvPr id="38923" name="TextovéPole 44"/>
          <p:cNvSpPr txBox="1">
            <a:spLocks noChangeArrowheads="1"/>
          </p:cNvSpPr>
          <p:nvPr/>
        </p:nvSpPr>
        <p:spPr bwMode="auto">
          <a:xfrm>
            <a:off x="1000125" y="1143000"/>
            <a:ext cx="135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reference bits</a:t>
            </a:r>
          </a:p>
        </p:txBody>
      </p:sp>
      <p:sp>
        <p:nvSpPr>
          <p:cNvPr id="38924" name="TextovéPole 44"/>
          <p:cNvSpPr txBox="1">
            <a:spLocks noChangeArrowheads="1"/>
          </p:cNvSpPr>
          <p:nvPr/>
        </p:nvSpPr>
        <p:spPr bwMode="auto">
          <a:xfrm>
            <a:off x="2643188" y="1143000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pages</a:t>
            </a:r>
          </a:p>
        </p:txBody>
      </p:sp>
      <p:sp>
        <p:nvSpPr>
          <p:cNvPr id="38925" name="TextovéPole 44"/>
          <p:cNvSpPr txBox="1">
            <a:spLocks noChangeArrowheads="1"/>
          </p:cNvSpPr>
          <p:nvPr/>
        </p:nvSpPr>
        <p:spPr bwMode="auto">
          <a:xfrm>
            <a:off x="1000125" y="5857875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circular queue of pages</a:t>
            </a:r>
          </a:p>
          <a:p>
            <a:pPr algn="ctr" eaLnBrk="1" hangingPunct="1"/>
            <a:r>
              <a:rPr lang="cs-CZ" sz="1400"/>
              <a:t>(a)</a:t>
            </a:r>
          </a:p>
        </p:txBody>
      </p:sp>
      <p:sp>
        <p:nvSpPr>
          <p:cNvPr id="38926" name="TextovéPole 44"/>
          <p:cNvSpPr txBox="1">
            <a:spLocks noChangeArrowheads="1"/>
          </p:cNvSpPr>
          <p:nvPr/>
        </p:nvSpPr>
        <p:spPr bwMode="auto">
          <a:xfrm>
            <a:off x="5286375" y="5857875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circular queue of pages</a:t>
            </a:r>
          </a:p>
          <a:p>
            <a:pPr algn="ctr" eaLnBrk="1" hangingPunct="1"/>
            <a:r>
              <a:rPr lang="cs-CZ" sz="1400"/>
              <a:t>(b)</a:t>
            </a:r>
          </a:p>
        </p:txBody>
      </p:sp>
      <p:sp>
        <p:nvSpPr>
          <p:cNvPr id="31" name="TextovéPole 44"/>
          <p:cNvSpPr txBox="1">
            <a:spLocks noChangeArrowheads="1"/>
          </p:cNvSpPr>
          <p:nvPr/>
        </p:nvSpPr>
        <p:spPr bwMode="auto">
          <a:xfrm>
            <a:off x="1500188" y="4214813"/>
            <a:ext cx="4000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>
            <a:spAutoFit/>
          </a:bodyPr>
          <a:lstStyle/>
          <a:p>
            <a:pPr algn="ctr">
              <a:defRPr/>
            </a:pPr>
            <a:r>
              <a:rPr lang="cs-CZ" sz="1400" b="1" dirty="0"/>
              <a:t>…</a:t>
            </a:r>
          </a:p>
        </p:txBody>
      </p:sp>
      <p:sp>
        <p:nvSpPr>
          <p:cNvPr id="38928" name="Obdélník 32"/>
          <p:cNvSpPr>
            <a:spLocks noChangeArrowheads="1"/>
          </p:cNvSpPr>
          <p:nvPr/>
        </p:nvSpPr>
        <p:spPr bwMode="auto">
          <a:xfrm>
            <a:off x="3000375" y="16430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29" name="Obdélník 35"/>
          <p:cNvSpPr>
            <a:spLocks noChangeArrowheads="1"/>
          </p:cNvSpPr>
          <p:nvPr/>
        </p:nvSpPr>
        <p:spPr bwMode="auto">
          <a:xfrm>
            <a:off x="3000375" y="22145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30" name="Obdélník 38"/>
          <p:cNvSpPr>
            <a:spLocks noChangeArrowheads="1"/>
          </p:cNvSpPr>
          <p:nvPr/>
        </p:nvSpPr>
        <p:spPr bwMode="auto">
          <a:xfrm>
            <a:off x="3000375" y="27860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31" name="Obdélník 41"/>
          <p:cNvSpPr>
            <a:spLocks noChangeArrowheads="1"/>
          </p:cNvSpPr>
          <p:nvPr/>
        </p:nvSpPr>
        <p:spPr bwMode="auto">
          <a:xfrm>
            <a:off x="3000375" y="33575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32" name="Obdélník 44"/>
          <p:cNvSpPr>
            <a:spLocks noChangeArrowheads="1"/>
          </p:cNvSpPr>
          <p:nvPr/>
        </p:nvSpPr>
        <p:spPr bwMode="auto">
          <a:xfrm>
            <a:off x="3000375" y="39290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33" name="Obdélník 47"/>
          <p:cNvSpPr>
            <a:spLocks noChangeArrowheads="1"/>
          </p:cNvSpPr>
          <p:nvPr/>
        </p:nvSpPr>
        <p:spPr bwMode="auto">
          <a:xfrm>
            <a:off x="3000375" y="4714875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34" name="Obdélník 50"/>
          <p:cNvSpPr>
            <a:spLocks noChangeArrowheads="1"/>
          </p:cNvSpPr>
          <p:nvPr/>
        </p:nvSpPr>
        <p:spPr bwMode="auto">
          <a:xfrm>
            <a:off x="3000375" y="5286375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54" name="TextovéPole 44"/>
          <p:cNvSpPr txBox="1">
            <a:spLocks noChangeArrowheads="1"/>
          </p:cNvSpPr>
          <p:nvPr/>
        </p:nvSpPr>
        <p:spPr bwMode="auto">
          <a:xfrm>
            <a:off x="3000375" y="4214813"/>
            <a:ext cx="4000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>
            <a:spAutoFit/>
          </a:bodyPr>
          <a:lstStyle/>
          <a:p>
            <a:pPr algn="ctr">
              <a:defRPr/>
            </a:pPr>
            <a:r>
              <a:rPr lang="cs-CZ" sz="1400" b="1" dirty="0"/>
              <a:t>…</a:t>
            </a:r>
          </a:p>
        </p:txBody>
      </p:sp>
      <p:sp>
        <p:nvSpPr>
          <p:cNvPr id="38936" name="Šipka dolů 61"/>
          <p:cNvSpPr>
            <a:spLocks noChangeArrowheads="1"/>
          </p:cNvSpPr>
          <p:nvPr/>
        </p:nvSpPr>
        <p:spPr bwMode="auto">
          <a:xfrm>
            <a:off x="3071813" y="1928813"/>
            <a:ext cx="1428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37" name="Šipka dolů 62"/>
          <p:cNvSpPr>
            <a:spLocks noChangeArrowheads="1"/>
          </p:cNvSpPr>
          <p:nvPr/>
        </p:nvSpPr>
        <p:spPr bwMode="auto">
          <a:xfrm>
            <a:off x="3071813" y="2500313"/>
            <a:ext cx="1428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38" name="Šipka dolů 63"/>
          <p:cNvSpPr>
            <a:spLocks noChangeArrowheads="1"/>
          </p:cNvSpPr>
          <p:nvPr/>
        </p:nvSpPr>
        <p:spPr bwMode="auto">
          <a:xfrm>
            <a:off x="3071813" y="3071813"/>
            <a:ext cx="1428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39" name="Šipka dolů 64"/>
          <p:cNvSpPr>
            <a:spLocks noChangeArrowheads="1"/>
          </p:cNvSpPr>
          <p:nvPr/>
        </p:nvSpPr>
        <p:spPr bwMode="auto">
          <a:xfrm>
            <a:off x="3071813" y="3643313"/>
            <a:ext cx="1428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40" name="Šipka dolů 65"/>
          <p:cNvSpPr>
            <a:spLocks noChangeArrowheads="1"/>
          </p:cNvSpPr>
          <p:nvPr/>
        </p:nvSpPr>
        <p:spPr bwMode="auto">
          <a:xfrm>
            <a:off x="3071813" y="5000625"/>
            <a:ext cx="1428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cxnSp>
        <p:nvCxnSpPr>
          <p:cNvPr id="38941" name="Tvar 70"/>
          <p:cNvCxnSpPr>
            <a:cxnSpLocks noChangeShapeType="1"/>
            <a:stCxn id="38934" idx="2"/>
            <a:endCxn id="38928" idx="0"/>
          </p:cNvCxnSpPr>
          <p:nvPr/>
        </p:nvCxnSpPr>
        <p:spPr bwMode="auto">
          <a:xfrm rot="5400000" flipH="1">
            <a:off x="1177132" y="3607594"/>
            <a:ext cx="3930650" cy="1587"/>
          </a:xfrm>
          <a:prstGeom prst="curvedConnector5">
            <a:avLst>
              <a:gd name="adj1" fmla="val -5819"/>
              <a:gd name="adj2" fmla="val -37388176"/>
              <a:gd name="adj3" fmla="val 106139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2" name="Šipka dolů 73"/>
          <p:cNvSpPr>
            <a:spLocks noChangeArrowheads="1"/>
          </p:cNvSpPr>
          <p:nvPr/>
        </p:nvSpPr>
        <p:spPr bwMode="auto">
          <a:xfrm rot="-5400000">
            <a:off x="1268412" y="2786063"/>
            <a:ext cx="1428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43" name="TextovéPole 44"/>
          <p:cNvSpPr txBox="1">
            <a:spLocks noChangeArrowheads="1"/>
          </p:cNvSpPr>
          <p:nvPr/>
        </p:nvSpPr>
        <p:spPr bwMode="auto">
          <a:xfrm>
            <a:off x="214313" y="2643188"/>
            <a:ext cx="1071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next</a:t>
            </a:r>
          </a:p>
          <a:p>
            <a:pPr algn="ctr" eaLnBrk="1" hangingPunct="1"/>
            <a:r>
              <a:rPr lang="cs-CZ" sz="1400"/>
              <a:t>victim</a:t>
            </a:r>
          </a:p>
        </p:txBody>
      </p:sp>
      <p:grpSp>
        <p:nvGrpSpPr>
          <p:cNvPr id="38944" name="Skupina 116"/>
          <p:cNvGrpSpPr>
            <a:grpSpLocks/>
          </p:cNvGrpSpPr>
          <p:nvPr/>
        </p:nvGrpSpPr>
        <p:grpSpPr bwMode="auto">
          <a:xfrm>
            <a:off x="5851525" y="1643063"/>
            <a:ext cx="285750" cy="285750"/>
            <a:chOff x="2857488" y="1928802"/>
            <a:chExt cx="285752" cy="285752"/>
          </a:xfrm>
        </p:grpSpPr>
        <p:sp>
          <p:nvSpPr>
            <p:cNvPr id="38981" name="Obdélník 117"/>
            <p:cNvSpPr>
              <a:spLocks noChangeArrowheads="1"/>
            </p:cNvSpPr>
            <p:nvPr/>
          </p:nvSpPr>
          <p:spPr bwMode="auto">
            <a:xfrm>
              <a:off x="2857488" y="1928802"/>
              <a:ext cx="285752" cy="28575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982" name="TextovéPole 118"/>
            <p:cNvSpPr txBox="1">
              <a:spLocks noChangeArrowheads="1"/>
            </p:cNvSpPr>
            <p:nvPr/>
          </p:nvSpPr>
          <p:spPr bwMode="auto">
            <a:xfrm>
              <a:off x="2857488" y="1928802"/>
              <a:ext cx="2857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/>
                <a:t>0</a:t>
              </a:r>
            </a:p>
          </p:txBody>
        </p:sp>
      </p:grpSp>
      <p:grpSp>
        <p:nvGrpSpPr>
          <p:cNvPr id="38945" name="Skupina 119"/>
          <p:cNvGrpSpPr>
            <a:grpSpLocks/>
          </p:cNvGrpSpPr>
          <p:nvPr/>
        </p:nvGrpSpPr>
        <p:grpSpPr bwMode="auto">
          <a:xfrm>
            <a:off x="5851525" y="2214563"/>
            <a:ext cx="285750" cy="285750"/>
            <a:chOff x="2857488" y="1928802"/>
            <a:chExt cx="285752" cy="285752"/>
          </a:xfrm>
        </p:grpSpPr>
        <p:sp>
          <p:nvSpPr>
            <p:cNvPr id="38979" name="Obdélník 120"/>
            <p:cNvSpPr>
              <a:spLocks noChangeArrowheads="1"/>
            </p:cNvSpPr>
            <p:nvPr/>
          </p:nvSpPr>
          <p:spPr bwMode="auto">
            <a:xfrm>
              <a:off x="2857488" y="1928802"/>
              <a:ext cx="285752" cy="28575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980" name="TextovéPole 121"/>
            <p:cNvSpPr txBox="1">
              <a:spLocks noChangeArrowheads="1"/>
            </p:cNvSpPr>
            <p:nvPr/>
          </p:nvSpPr>
          <p:spPr bwMode="auto">
            <a:xfrm>
              <a:off x="2857488" y="1928802"/>
              <a:ext cx="2857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/>
                <a:t>0</a:t>
              </a:r>
            </a:p>
          </p:txBody>
        </p:sp>
      </p:grpSp>
      <p:grpSp>
        <p:nvGrpSpPr>
          <p:cNvPr id="38946" name="Skupina 122"/>
          <p:cNvGrpSpPr>
            <a:grpSpLocks/>
          </p:cNvGrpSpPr>
          <p:nvPr/>
        </p:nvGrpSpPr>
        <p:grpSpPr bwMode="auto">
          <a:xfrm>
            <a:off x="5851525" y="2786063"/>
            <a:ext cx="285750" cy="285750"/>
            <a:chOff x="2857488" y="1928802"/>
            <a:chExt cx="285752" cy="285752"/>
          </a:xfrm>
        </p:grpSpPr>
        <p:sp>
          <p:nvSpPr>
            <p:cNvPr id="38977" name="Obdélník 123"/>
            <p:cNvSpPr>
              <a:spLocks noChangeArrowheads="1"/>
            </p:cNvSpPr>
            <p:nvPr/>
          </p:nvSpPr>
          <p:spPr bwMode="auto">
            <a:xfrm>
              <a:off x="2857488" y="1928802"/>
              <a:ext cx="285752" cy="28575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978" name="TextovéPole 124"/>
            <p:cNvSpPr txBox="1">
              <a:spLocks noChangeArrowheads="1"/>
            </p:cNvSpPr>
            <p:nvPr/>
          </p:nvSpPr>
          <p:spPr bwMode="auto">
            <a:xfrm>
              <a:off x="2857488" y="1928802"/>
              <a:ext cx="2857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/>
                <a:t>0</a:t>
              </a:r>
            </a:p>
          </p:txBody>
        </p:sp>
      </p:grpSp>
      <p:grpSp>
        <p:nvGrpSpPr>
          <p:cNvPr id="38947" name="Skupina 125"/>
          <p:cNvGrpSpPr>
            <a:grpSpLocks/>
          </p:cNvGrpSpPr>
          <p:nvPr/>
        </p:nvGrpSpPr>
        <p:grpSpPr bwMode="auto">
          <a:xfrm>
            <a:off x="5851525" y="3357563"/>
            <a:ext cx="285750" cy="285750"/>
            <a:chOff x="2857488" y="1928802"/>
            <a:chExt cx="285752" cy="285752"/>
          </a:xfrm>
        </p:grpSpPr>
        <p:sp>
          <p:nvSpPr>
            <p:cNvPr id="38975" name="Obdélník 126"/>
            <p:cNvSpPr>
              <a:spLocks noChangeArrowheads="1"/>
            </p:cNvSpPr>
            <p:nvPr/>
          </p:nvSpPr>
          <p:spPr bwMode="auto">
            <a:xfrm>
              <a:off x="2857488" y="1928802"/>
              <a:ext cx="285752" cy="28575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976" name="TextovéPole 127"/>
            <p:cNvSpPr txBox="1">
              <a:spLocks noChangeArrowheads="1"/>
            </p:cNvSpPr>
            <p:nvPr/>
          </p:nvSpPr>
          <p:spPr bwMode="auto">
            <a:xfrm>
              <a:off x="2857488" y="1928802"/>
              <a:ext cx="2857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/>
                <a:t>0</a:t>
              </a:r>
            </a:p>
          </p:txBody>
        </p:sp>
      </p:grpSp>
      <p:grpSp>
        <p:nvGrpSpPr>
          <p:cNvPr id="38948" name="Skupina 128"/>
          <p:cNvGrpSpPr>
            <a:grpSpLocks/>
          </p:cNvGrpSpPr>
          <p:nvPr/>
        </p:nvGrpSpPr>
        <p:grpSpPr bwMode="auto">
          <a:xfrm>
            <a:off x="5851525" y="3929063"/>
            <a:ext cx="285750" cy="285750"/>
            <a:chOff x="2857488" y="1928802"/>
            <a:chExt cx="285752" cy="285752"/>
          </a:xfrm>
        </p:grpSpPr>
        <p:sp>
          <p:nvSpPr>
            <p:cNvPr id="38973" name="Obdélník 129"/>
            <p:cNvSpPr>
              <a:spLocks noChangeArrowheads="1"/>
            </p:cNvSpPr>
            <p:nvPr/>
          </p:nvSpPr>
          <p:spPr bwMode="auto">
            <a:xfrm>
              <a:off x="2857488" y="1928802"/>
              <a:ext cx="285752" cy="28575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974" name="TextovéPole 130"/>
            <p:cNvSpPr txBox="1">
              <a:spLocks noChangeArrowheads="1"/>
            </p:cNvSpPr>
            <p:nvPr/>
          </p:nvSpPr>
          <p:spPr bwMode="auto">
            <a:xfrm>
              <a:off x="2857488" y="1928802"/>
              <a:ext cx="2857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/>
                <a:t>0</a:t>
              </a:r>
            </a:p>
          </p:txBody>
        </p:sp>
      </p:grpSp>
      <p:grpSp>
        <p:nvGrpSpPr>
          <p:cNvPr id="38949" name="Skupina 131"/>
          <p:cNvGrpSpPr>
            <a:grpSpLocks/>
          </p:cNvGrpSpPr>
          <p:nvPr/>
        </p:nvGrpSpPr>
        <p:grpSpPr bwMode="auto">
          <a:xfrm>
            <a:off x="5851525" y="4714875"/>
            <a:ext cx="285750" cy="285750"/>
            <a:chOff x="2857488" y="1928802"/>
            <a:chExt cx="285752" cy="285752"/>
          </a:xfrm>
        </p:grpSpPr>
        <p:sp>
          <p:nvSpPr>
            <p:cNvPr id="38971" name="Obdélník 132"/>
            <p:cNvSpPr>
              <a:spLocks noChangeArrowheads="1"/>
            </p:cNvSpPr>
            <p:nvPr/>
          </p:nvSpPr>
          <p:spPr bwMode="auto">
            <a:xfrm>
              <a:off x="2857488" y="1928802"/>
              <a:ext cx="285752" cy="28575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972" name="TextovéPole 133"/>
            <p:cNvSpPr txBox="1">
              <a:spLocks noChangeArrowheads="1"/>
            </p:cNvSpPr>
            <p:nvPr/>
          </p:nvSpPr>
          <p:spPr bwMode="auto">
            <a:xfrm>
              <a:off x="2857488" y="1928802"/>
              <a:ext cx="2857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/>
                <a:t>1</a:t>
              </a:r>
            </a:p>
          </p:txBody>
        </p:sp>
      </p:grpSp>
      <p:grpSp>
        <p:nvGrpSpPr>
          <p:cNvPr id="38950" name="Skupina 134"/>
          <p:cNvGrpSpPr>
            <a:grpSpLocks/>
          </p:cNvGrpSpPr>
          <p:nvPr/>
        </p:nvGrpSpPr>
        <p:grpSpPr bwMode="auto">
          <a:xfrm>
            <a:off x="5851525" y="5286375"/>
            <a:ext cx="285750" cy="285750"/>
            <a:chOff x="2857488" y="1928802"/>
            <a:chExt cx="285752" cy="285752"/>
          </a:xfrm>
        </p:grpSpPr>
        <p:sp>
          <p:nvSpPr>
            <p:cNvPr id="38969" name="Obdélník 135"/>
            <p:cNvSpPr>
              <a:spLocks noChangeArrowheads="1"/>
            </p:cNvSpPr>
            <p:nvPr/>
          </p:nvSpPr>
          <p:spPr bwMode="auto">
            <a:xfrm>
              <a:off x="2857488" y="1928802"/>
              <a:ext cx="285752" cy="285752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38970" name="TextovéPole 136"/>
            <p:cNvSpPr txBox="1">
              <a:spLocks noChangeArrowheads="1"/>
            </p:cNvSpPr>
            <p:nvPr/>
          </p:nvSpPr>
          <p:spPr bwMode="auto">
            <a:xfrm>
              <a:off x="2857488" y="1928802"/>
              <a:ext cx="2857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sz="1200" b="1"/>
                <a:t>1</a:t>
              </a:r>
            </a:p>
          </p:txBody>
        </p:sp>
      </p:grpSp>
      <p:sp>
        <p:nvSpPr>
          <p:cNvPr id="38951" name="TextovéPole 44"/>
          <p:cNvSpPr txBox="1">
            <a:spLocks noChangeArrowheads="1"/>
          </p:cNvSpPr>
          <p:nvPr/>
        </p:nvSpPr>
        <p:spPr bwMode="auto">
          <a:xfrm>
            <a:off x="5357813" y="1143000"/>
            <a:ext cx="1357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reference bits</a:t>
            </a:r>
          </a:p>
        </p:txBody>
      </p:sp>
      <p:sp>
        <p:nvSpPr>
          <p:cNvPr id="38952" name="TextovéPole 44"/>
          <p:cNvSpPr txBox="1">
            <a:spLocks noChangeArrowheads="1"/>
          </p:cNvSpPr>
          <p:nvPr/>
        </p:nvSpPr>
        <p:spPr bwMode="auto">
          <a:xfrm>
            <a:off x="7000875" y="1143000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pages</a:t>
            </a:r>
          </a:p>
        </p:txBody>
      </p:sp>
      <p:sp>
        <p:nvSpPr>
          <p:cNvPr id="140" name="TextovéPole 44"/>
          <p:cNvSpPr txBox="1">
            <a:spLocks noChangeArrowheads="1"/>
          </p:cNvSpPr>
          <p:nvPr/>
        </p:nvSpPr>
        <p:spPr bwMode="auto">
          <a:xfrm>
            <a:off x="5857875" y="4214813"/>
            <a:ext cx="4000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>
            <a:spAutoFit/>
          </a:bodyPr>
          <a:lstStyle/>
          <a:p>
            <a:pPr algn="ctr">
              <a:defRPr/>
            </a:pPr>
            <a:r>
              <a:rPr lang="cs-CZ" sz="1400" b="1" dirty="0"/>
              <a:t>…</a:t>
            </a:r>
          </a:p>
        </p:txBody>
      </p:sp>
      <p:sp>
        <p:nvSpPr>
          <p:cNvPr id="38954" name="Obdélník 140"/>
          <p:cNvSpPr>
            <a:spLocks noChangeArrowheads="1"/>
          </p:cNvSpPr>
          <p:nvPr/>
        </p:nvSpPr>
        <p:spPr bwMode="auto">
          <a:xfrm>
            <a:off x="7358063" y="16430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55" name="Obdélník 141"/>
          <p:cNvSpPr>
            <a:spLocks noChangeArrowheads="1"/>
          </p:cNvSpPr>
          <p:nvPr/>
        </p:nvSpPr>
        <p:spPr bwMode="auto">
          <a:xfrm>
            <a:off x="7358063" y="22145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56" name="Obdélník 142"/>
          <p:cNvSpPr>
            <a:spLocks noChangeArrowheads="1"/>
          </p:cNvSpPr>
          <p:nvPr/>
        </p:nvSpPr>
        <p:spPr bwMode="auto">
          <a:xfrm>
            <a:off x="7358063" y="27860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57" name="Obdélník 143"/>
          <p:cNvSpPr>
            <a:spLocks noChangeArrowheads="1"/>
          </p:cNvSpPr>
          <p:nvPr/>
        </p:nvSpPr>
        <p:spPr bwMode="auto">
          <a:xfrm>
            <a:off x="7358063" y="33575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58" name="Obdélník 144"/>
          <p:cNvSpPr>
            <a:spLocks noChangeArrowheads="1"/>
          </p:cNvSpPr>
          <p:nvPr/>
        </p:nvSpPr>
        <p:spPr bwMode="auto">
          <a:xfrm>
            <a:off x="7358063" y="39290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59" name="Obdélník 145"/>
          <p:cNvSpPr>
            <a:spLocks noChangeArrowheads="1"/>
          </p:cNvSpPr>
          <p:nvPr/>
        </p:nvSpPr>
        <p:spPr bwMode="auto">
          <a:xfrm>
            <a:off x="7358063" y="4714875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60" name="Obdélník 146"/>
          <p:cNvSpPr>
            <a:spLocks noChangeArrowheads="1"/>
          </p:cNvSpPr>
          <p:nvPr/>
        </p:nvSpPr>
        <p:spPr bwMode="auto">
          <a:xfrm>
            <a:off x="7358063" y="5286375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8" name="TextovéPole 44"/>
          <p:cNvSpPr txBox="1">
            <a:spLocks noChangeArrowheads="1"/>
          </p:cNvSpPr>
          <p:nvPr/>
        </p:nvSpPr>
        <p:spPr bwMode="auto">
          <a:xfrm>
            <a:off x="7358063" y="4214813"/>
            <a:ext cx="4000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">
            <a:spAutoFit/>
          </a:bodyPr>
          <a:lstStyle/>
          <a:p>
            <a:pPr algn="ctr">
              <a:defRPr/>
            </a:pPr>
            <a:r>
              <a:rPr lang="cs-CZ" sz="1400" b="1" dirty="0"/>
              <a:t>…</a:t>
            </a:r>
          </a:p>
        </p:txBody>
      </p:sp>
      <p:sp>
        <p:nvSpPr>
          <p:cNvPr id="38962" name="Šipka dolů 148"/>
          <p:cNvSpPr>
            <a:spLocks noChangeArrowheads="1"/>
          </p:cNvSpPr>
          <p:nvPr/>
        </p:nvSpPr>
        <p:spPr bwMode="auto">
          <a:xfrm>
            <a:off x="7429500" y="1928813"/>
            <a:ext cx="1428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63" name="Šipka dolů 149"/>
          <p:cNvSpPr>
            <a:spLocks noChangeArrowheads="1"/>
          </p:cNvSpPr>
          <p:nvPr/>
        </p:nvSpPr>
        <p:spPr bwMode="auto">
          <a:xfrm>
            <a:off x="7429500" y="2500313"/>
            <a:ext cx="1428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64" name="Šipka dolů 150"/>
          <p:cNvSpPr>
            <a:spLocks noChangeArrowheads="1"/>
          </p:cNvSpPr>
          <p:nvPr/>
        </p:nvSpPr>
        <p:spPr bwMode="auto">
          <a:xfrm>
            <a:off x="7429500" y="3071813"/>
            <a:ext cx="1428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65" name="Šipka dolů 151"/>
          <p:cNvSpPr>
            <a:spLocks noChangeArrowheads="1"/>
          </p:cNvSpPr>
          <p:nvPr/>
        </p:nvSpPr>
        <p:spPr bwMode="auto">
          <a:xfrm>
            <a:off x="7429500" y="3643313"/>
            <a:ext cx="1428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38966" name="Šipka dolů 152"/>
          <p:cNvSpPr>
            <a:spLocks noChangeArrowheads="1"/>
          </p:cNvSpPr>
          <p:nvPr/>
        </p:nvSpPr>
        <p:spPr bwMode="auto">
          <a:xfrm>
            <a:off x="7429500" y="5000625"/>
            <a:ext cx="1428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cxnSp>
        <p:nvCxnSpPr>
          <p:cNvPr id="38967" name="Tvar 153"/>
          <p:cNvCxnSpPr>
            <a:cxnSpLocks noChangeShapeType="1"/>
            <a:stCxn id="38960" idx="2"/>
            <a:endCxn id="38954" idx="0"/>
          </p:cNvCxnSpPr>
          <p:nvPr/>
        </p:nvCxnSpPr>
        <p:spPr bwMode="auto">
          <a:xfrm rot="5400000" flipH="1">
            <a:off x="5536407" y="3607594"/>
            <a:ext cx="3930650" cy="1587"/>
          </a:xfrm>
          <a:prstGeom prst="curvedConnector5">
            <a:avLst>
              <a:gd name="adj1" fmla="val -5819"/>
              <a:gd name="adj2" fmla="val -37388176"/>
              <a:gd name="adj3" fmla="val 106139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68" name="Šipka dolů 154"/>
          <p:cNvSpPr>
            <a:spLocks noChangeArrowheads="1"/>
          </p:cNvSpPr>
          <p:nvPr/>
        </p:nvSpPr>
        <p:spPr bwMode="auto">
          <a:xfrm rot="-5400000">
            <a:off x="5627687" y="3929063"/>
            <a:ext cx="1428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smtClean="0"/>
              <a:t>OPT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super, ale nutnost znát budoucnost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/>
              <a:t>LRU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časové čítače u rámců, </a:t>
            </a:r>
            <a:r>
              <a:rPr lang="cs-CZ" sz="2000" smtClean="0">
                <a:cs typeface="Arial" charset="0"/>
              </a:rPr>
              <a:t>∆t + 1, nulované odkazem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cs typeface="Arial" charset="0"/>
              </a:rPr>
              <a:t>oběť = rámec s nejvyšší hodnotou čítače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cs typeface="Arial" charset="0"/>
              </a:rPr>
              <a:t>Implementace má vysokou režii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smtClean="0">
                <a:cs typeface="Arial" charset="0"/>
              </a:rPr>
              <a:t>FIFO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cs typeface="Arial" charset="0"/>
              </a:rPr>
              <a:t>snadná implementace, cyklický seznam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>
                <a:cs typeface="Arial" charset="0"/>
              </a:rPr>
              <a:t>špatná heuristika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smtClean="0"/>
              <a:t>Druhá šance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upravené FIFO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z výběru obětí se vynechává alespoň jednou odkázaná stránka od posledního výběru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use_bit = (počátečně) 0 / po odkazu 1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úprava druhá šance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800" smtClean="0"/>
              <a:t>use_bit = 0 / 1, doplněný modified_bit = 0 / 1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800" smtClean="0"/>
              <a:t>pořadí výběru: 00, 01, 1x</a:t>
            </a:r>
          </a:p>
          <a:p>
            <a:pPr lvl="2" eaLnBrk="1" hangingPunct="1">
              <a:lnSpc>
                <a:spcPct val="80000"/>
              </a:lnSpc>
            </a:pPr>
            <a:r>
              <a:rPr lang="cs-CZ" sz="1800" smtClean="0"/>
              <a:t>0x šetří výpis nemodifikované stránky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SROVNÁNÍ ALGORITMŮ</a:t>
            </a:r>
            <a:endParaRPr lang="cs-CZ" dirty="0"/>
          </a:p>
        </p:txBody>
      </p:sp>
      <p:sp>
        <p:nvSpPr>
          <p:cNvPr id="39941" name="Zástupný symbol pro zápatí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100" smtClean="0">
                <a:latin typeface="Courier New" pitchFamily="49" charset="0"/>
              </a:rPr>
              <a:t>int</a:t>
            </a:r>
            <a:r>
              <a:rPr lang="en-US" sz="2100" smtClean="0">
                <a:latin typeface="Courier New" pitchFamily="49" charset="0"/>
              </a:rPr>
              <a:t> data[128][128];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100" smtClean="0"/>
              <a:t>Jeden řádek odpovídá jedné stránce</a:t>
            </a:r>
            <a:endParaRPr lang="en-US" sz="2100" smtClean="0"/>
          </a:p>
          <a:p>
            <a:pPr marL="395288" eaLnBrk="1" hangingPunct="1">
              <a:lnSpc>
                <a:spcPct val="90000"/>
              </a:lnSpc>
            </a:pPr>
            <a:r>
              <a:rPr lang="en-US" sz="2100" smtClean="0"/>
              <a:t>Program 1 	</a:t>
            </a:r>
          </a:p>
          <a:p>
            <a:pPr marL="395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smtClean="0">
                <a:latin typeface="Courier New" pitchFamily="49" charset="0"/>
              </a:rPr>
              <a:t>                for (j = 0; j &lt;128; j++)</a:t>
            </a:r>
            <a:br>
              <a:rPr lang="en-US" sz="2100" smtClean="0">
                <a:latin typeface="Courier New" pitchFamily="49" charset="0"/>
              </a:rPr>
            </a:br>
            <a:r>
              <a:rPr lang="en-US" sz="2100" smtClean="0">
                <a:latin typeface="Courier New" pitchFamily="49" charset="0"/>
              </a:rPr>
              <a:t>                  for (i = 0; i &lt; 128; i++)</a:t>
            </a:r>
            <a:br>
              <a:rPr lang="en-US" sz="2100" smtClean="0">
                <a:latin typeface="Courier New" pitchFamily="49" charset="0"/>
              </a:rPr>
            </a:br>
            <a:r>
              <a:rPr lang="en-US" sz="2100" smtClean="0">
                <a:latin typeface="Courier New" pitchFamily="49" charset="0"/>
              </a:rPr>
              <a:t>                        data[i,j] = 0;</a:t>
            </a:r>
            <a:endParaRPr lang="cs-CZ" sz="2100" smtClean="0">
              <a:latin typeface="Courier New" pitchFamily="49" charset="0"/>
            </a:endParaRPr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128 x 128 = 16,384 </a:t>
            </a:r>
            <a:r>
              <a:rPr lang="cs-CZ" sz="2000" smtClean="0"/>
              <a:t>výpadků stránky</a:t>
            </a:r>
            <a:endParaRPr lang="en-US" sz="2000" smtClean="0"/>
          </a:p>
          <a:p>
            <a:pPr marL="395288" eaLnBrk="1" hangingPunct="1">
              <a:lnSpc>
                <a:spcPct val="90000"/>
              </a:lnSpc>
            </a:pPr>
            <a:r>
              <a:rPr lang="en-US" sz="2100" smtClean="0"/>
              <a:t>Program 2 	</a:t>
            </a:r>
          </a:p>
          <a:p>
            <a:pPr marL="719138"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</a:rPr>
              <a:t>             for (i = 0; i &lt; 128; i++)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               for (j = 0; j &lt; 128; j++)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                     data[i,j] = 0;</a:t>
            </a:r>
            <a:endParaRPr lang="cs-CZ" sz="2000" smtClean="0">
              <a:latin typeface="Courier New" pitchFamily="49" charset="0"/>
            </a:endParaRPr>
          </a:p>
          <a:p>
            <a:pPr marL="719138" lvl="1" eaLnBrk="1" hangingPunct="1">
              <a:lnSpc>
                <a:spcPct val="90000"/>
              </a:lnSpc>
            </a:pPr>
            <a:r>
              <a:rPr lang="en-US" sz="2000" smtClean="0"/>
              <a:t>128 </a:t>
            </a:r>
            <a:r>
              <a:rPr lang="cs-CZ" sz="2000" smtClean="0"/>
              <a:t>výpadků stránky</a:t>
            </a:r>
            <a:endParaRPr lang="en-US" sz="2000" smtClean="0"/>
          </a:p>
          <a:p>
            <a:pPr marL="395288" eaLnBrk="1" hangingPunct="1">
              <a:lnSpc>
                <a:spcPct val="90000"/>
              </a:lnSpc>
            </a:pPr>
            <a:endParaRPr lang="cs-CZ" sz="2100" smtClean="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STRUKTURA PROGRAMU</a:t>
            </a:r>
            <a:endParaRPr lang="cs-CZ" dirty="0"/>
          </a:p>
        </p:txBody>
      </p:sp>
      <p:sp>
        <p:nvSpPr>
          <p:cNvPr id="4096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délník 17"/>
          <p:cNvSpPr>
            <a:spLocks noChangeArrowheads="1"/>
          </p:cNvSpPr>
          <p:nvPr/>
        </p:nvSpPr>
        <p:spPr bwMode="auto">
          <a:xfrm>
            <a:off x="1500188" y="1785938"/>
            <a:ext cx="6429375" cy="350043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THRASHING</a:t>
            </a:r>
            <a:endParaRPr lang="cs-CZ" dirty="0"/>
          </a:p>
        </p:txBody>
      </p:sp>
      <p:sp>
        <p:nvSpPr>
          <p:cNvPr id="4198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cxnSp>
        <p:nvCxnSpPr>
          <p:cNvPr id="41989" name="Přímá spojovací šipka 5"/>
          <p:cNvCxnSpPr>
            <a:cxnSpLocks noChangeShapeType="1"/>
          </p:cNvCxnSpPr>
          <p:nvPr/>
        </p:nvCxnSpPr>
        <p:spPr bwMode="auto">
          <a:xfrm rot="5400000" flipH="1" flipV="1">
            <a:off x="-394494" y="3393282"/>
            <a:ext cx="378777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0" name="Přímá spojovací šipka 7"/>
          <p:cNvCxnSpPr>
            <a:cxnSpLocks noChangeShapeType="1"/>
          </p:cNvCxnSpPr>
          <p:nvPr/>
        </p:nvCxnSpPr>
        <p:spPr bwMode="auto">
          <a:xfrm>
            <a:off x="1500188" y="5286375"/>
            <a:ext cx="6715125" cy="1588"/>
          </a:xfrm>
          <a:prstGeom prst="straightConnector1">
            <a:avLst/>
          </a:prstGeom>
          <a:noFill/>
          <a:ln w="38100" cap="rnd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1" name="TextovéPole 8"/>
          <p:cNvSpPr txBox="1">
            <a:spLocks noChangeArrowheads="1"/>
          </p:cNvSpPr>
          <p:nvPr/>
        </p:nvSpPr>
        <p:spPr bwMode="auto">
          <a:xfrm rot="-5400000">
            <a:off x="201613" y="3240087"/>
            <a:ext cx="161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CPU utilization</a:t>
            </a:r>
          </a:p>
        </p:txBody>
      </p:sp>
      <p:sp>
        <p:nvSpPr>
          <p:cNvPr id="41992" name="TextovéPole 8"/>
          <p:cNvSpPr txBox="1">
            <a:spLocks noChangeArrowheads="1"/>
          </p:cNvSpPr>
          <p:nvPr/>
        </p:nvSpPr>
        <p:spPr bwMode="auto">
          <a:xfrm>
            <a:off x="3357563" y="5572125"/>
            <a:ext cx="300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degree of multiprogramming</a:t>
            </a:r>
          </a:p>
        </p:txBody>
      </p:sp>
      <p:sp>
        <p:nvSpPr>
          <p:cNvPr id="41993" name="TextovéPole 8"/>
          <p:cNvSpPr txBox="1">
            <a:spLocks noChangeArrowheads="1"/>
          </p:cNvSpPr>
          <p:nvPr/>
        </p:nvSpPr>
        <p:spPr bwMode="auto">
          <a:xfrm>
            <a:off x="5929313" y="2786063"/>
            <a:ext cx="1357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thrashing</a:t>
            </a:r>
          </a:p>
        </p:txBody>
      </p:sp>
      <p:grpSp>
        <p:nvGrpSpPr>
          <p:cNvPr id="41994" name="Skupina 16"/>
          <p:cNvGrpSpPr>
            <a:grpSpLocks/>
          </p:cNvGrpSpPr>
          <p:nvPr/>
        </p:nvGrpSpPr>
        <p:grpSpPr bwMode="auto">
          <a:xfrm>
            <a:off x="6037263" y="2643188"/>
            <a:ext cx="1143000" cy="144462"/>
            <a:chOff x="6000760" y="2643182"/>
            <a:chExt cx="1143008" cy="144000"/>
          </a:xfrm>
        </p:grpSpPr>
        <p:cxnSp>
          <p:nvCxnSpPr>
            <p:cNvPr id="41996" name="Přímá spojovací čára 13"/>
            <p:cNvCxnSpPr>
              <a:cxnSpLocks noChangeShapeType="1"/>
            </p:cNvCxnSpPr>
            <p:nvPr/>
          </p:nvCxnSpPr>
          <p:spPr bwMode="auto">
            <a:xfrm rot="5400000">
              <a:off x="5929554" y="2714388"/>
              <a:ext cx="14400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7" name="Přímá spojovací šipka 15"/>
            <p:cNvCxnSpPr>
              <a:cxnSpLocks noChangeShapeType="1"/>
            </p:cNvCxnSpPr>
            <p:nvPr/>
          </p:nvCxnSpPr>
          <p:spPr bwMode="auto">
            <a:xfrm>
              <a:off x="6000760" y="2714781"/>
              <a:ext cx="1143008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995" name="Volný tvar 17"/>
          <p:cNvSpPr>
            <a:spLocks noChangeArrowheads="1"/>
          </p:cNvSpPr>
          <p:nvPr/>
        </p:nvSpPr>
        <p:spPr bwMode="auto">
          <a:xfrm rot="-60000">
            <a:off x="1628775" y="3151188"/>
            <a:ext cx="5311775" cy="2184400"/>
          </a:xfrm>
          <a:custGeom>
            <a:avLst/>
            <a:gdLst>
              <a:gd name="T0" fmla="*/ 0 w 5310532"/>
              <a:gd name="T1" fmla="*/ 2073970 h 2185470"/>
              <a:gd name="T2" fmla="*/ 1992589 w 5310532"/>
              <a:gd name="T3" fmla="*/ 543448 h 2185470"/>
              <a:gd name="T4" fmla="*/ 3651490 w 5310532"/>
              <a:gd name="T5" fmla="*/ 49117 h 2185470"/>
              <a:gd name="T6" fmla="*/ 4433270 w 5310532"/>
              <a:gd name="T7" fmla="*/ 248750 h 2185470"/>
              <a:gd name="T8" fmla="*/ 4609579 w 5310532"/>
              <a:gd name="T9" fmla="*/ 1370453 h 2185470"/>
              <a:gd name="T10" fmla="*/ 4929034 w 5310532"/>
              <a:gd name="T11" fmla="*/ 1940880 h 2185470"/>
              <a:gd name="T12" fmla="*/ 5315500 w 5310532"/>
              <a:gd name="T13" fmla="*/ 2181192 h 21854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10532"/>
              <a:gd name="T22" fmla="*/ 0 h 2185470"/>
              <a:gd name="T23" fmla="*/ 5310532 w 5310532"/>
              <a:gd name="T24" fmla="*/ 2185470 h 21854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10532" h="2185470">
                <a:moveTo>
                  <a:pt x="0" y="2078038"/>
                </a:moveTo>
                <a:cubicBezTo>
                  <a:pt x="691356" y="1480344"/>
                  <a:pt x="1382713" y="882650"/>
                  <a:pt x="1990725" y="544513"/>
                </a:cubicBezTo>
                <a:cubicBezTo>
                  <a:pt x="2598737" y="206376"/>
                  <a:pt x="3241675" y="98426"/>
                  <a:pt x="3648075" y="49213"/>
                </a:cubicBezTo>
                <a:cubicBezTo>
                  <a:pt x="4054475" y="0"/>
                  <a:pt x="4269592" y="28584"/>
                  <a:pt x="4429125" y="249238"/>
                </a:cubicBezTo>
                <a:cubicBezTo>
                  <a:pt x="4588658" y="469892"/>
                  <a:pt x="4522723" y="1090565"/>
                  <a:pt x="4605273" y="1373140"/>
                </a:cubicBezTo>
                <a:cubicBezTo>
                  <a:pt x="4687823" y="1655715"/>
                  <a:pt x="4806882" y="1809300"/>
                  <a:pt x="4924425" y="1944688"/>
                </a:cubicBezTo>
                <a:cubicBezTo>
                  <a:pt x="5041968" y="2080076"/>
                  <a:pt x="5200201" y="2161657"/>
                  <a:pt x="5310532" y="2185470"/>
                </a:cubicBezTo>
              </a:path>
            </a:pathLst>
          </a:custGeom>
          <a:noFill/>
          <a:ln w="38100" algn="ctr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idx="1"/>
          </p:nvPr>
        </p:nvSpPr>
        <p:spPr>
          <a:xfrm>
            <a:off x="617538" y="4348163"/>
            <a:ext cx="3311525" cy="1366837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Arial" charset="0"/>
              <a:buAutoNum type="arabicPeriod"/>
            </a:pPr>
            <a:r>
              <a:rPr lang="cs-CZ" sz="1900" smtClean="0">
                <a:solidFill>
                  <a:schemeClr val="tx2"/>
                </a:solidFill>
              </a:rPr>
              <a:t>A alokuje 64K</a:t>
            </a:r>
          </a:p>
          <a:p>
            <a:pPr marL="571500" indent="-5715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AutoNum type="arabicPeriod"/>
            </a:pPr>
            <a:r>
              <a:rPr lang="cs-CZ" sz="1900" smtClean="0">
                <a:solidFill>
                  <a:schemeClr val="tx2"/>
                </a:solidFill>
              </a:rPr>
              <a:t>B alokuje 128K</a:t>
            </a:r>
          </a:p>
          <a:p>
            <a:pPr marL="571500" indent="-5715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AutoNum type="arabicPeriod"/>
            </a:pPr>
            <a:r>
              <a:rPr lang="cs-CZ" sz="1900" smtClean="0">
                <a:solidFill>
                  <a:schemeClr val="tx2"/>
                </a:solidFill>
              </a:rPr>
              <a:t>C alokuje 64K</a:t>
            </a:r>
          </a:p>
          <a:p>
            <a:pPr marL="571500" indent="-5715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AutoNum type="arabicPeriod"/>
            </a:pPr>
            <a:r>
              <a:rPr lang="cs-CZ" sz="1900" smtClean="0">
                <a:solidFill>
                  <a:schemeClr val="tx2"/>
                </a:solidFill>
              </a:rPr>
              <a:t>D alokuje 128K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BUDDY ALOKA</a:t>
            </a:r>
            <a:r>
              <a:rPr lang="cs-CZ" dirty="0" smtClean="0"/>
              <a:t>ČNÍ ALGORITMUS</a:t>
            </a:r>
            <a:endParaRPr lang="cs-CZ" dirty="0"/>
          </a:p>
        </p:txBody>
      </p:sp>
      <p:sp>
        <p:nvSpPr>
          <p:cNvPr id="4301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3975100" y="4348163"/>
            <a:ext cx="33115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AutoNum type="arabicPeriod" startAt="5"/>
            </a:pPr>
            <a:r>
              <a:rPr lang="cs-CZ" sz="1900">
                <a:solidFill>
                  <a:schemeClr val="tx2"/>
                </a:solidFill>
              </a:rPr>
              <a:t>C uvolňuje paměť</a:t>
            </a:r>
          </a:p>
          <a:p>
            <a:pPr marL="571500" indent="-5715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AutoNum type="arabicPeriod" startAt="5"/>
            </a:pPr>
            <a:r>
              <a:rPr lang="cs-CZ" sz="1900">
                <a:solidFill>
                  <a:schemeClr val="tx2"/>
                </a:solidFill>
              </a:rPr>
              <a:t>A uvolňuje paměť</a:t>
            </a:r>
          </a:p>
          <a:p>
            <a:pPr marL="571500" indent="-5715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AutoNum type="arabicPeriod" startAt="5"/>
            </a:pPr>
            <a:r>
              <a:rPr lang="cs-CZ" sz="1900">
                <a:solidFill>
                  <a:schemeClr val="tx2"/>
                </a:solidFill>
              </a:rPr>
              <a:t>B uvolňuje paměť</a:t>
            </a:r>
          </a:p>
          <a:p>
            <a:pPr marL="571500" indent="-5715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AutoNum type="arabicPeriod" startAt="5"/>
            </a:pPr>
            <a:r>
              <a:rPr lang="cs-CZ" sz="1900">
                <a:solidFill>
                  <a:schemeClr val="tx2"/>
                </a:solidFill>
              </a:rPr>
              <a:t>D uvolňuje paměť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357188" y="1428750"/>
          <a:ext cx="8235942" cy="2590800"/>
        </p:xfrm>
        <a:graphic>
          <a:graphicData uri="http://schemas.openxmlformats.org/drawingml/2006/table">
            <a:tbl>
              <a:tblPr/>
              <a:tblGrid>
                <a:gridCol w="483247"/>
                <a:gridCol w="483247"/>
                <a:gridCol w="503990"/>
                <a:gridCol w="483247"/>
                <a:gridCol w="483247"/>
                <a:gridCol w="483247"/>
                <a:gridCol w="483247"/>
                <a:gridCol w="483247"/>
                <a:gridCol w="483247"/>
                <a:gridCol w="483247"/>
                <a:gridCol w="483247"/>
                <a:gridCol w="483247"/>
                <a:gridCol w="483247"/>
                <a:gridCol w="483247"/>
                <a:gridCol w="483247"/>
                <a:gridCol w="483247"/>
                <a:gridCol w="483247"/>
              </a:tblGrid>
              <a:tr h="256056">
                <a:tc>
                  <a:txBody>
                    <a:bodyPr/>
                    <a:lstStyle/>
                    <a:p>
                      <a:pPr algn="ctr" fontAlgn="b"/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 = 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1024K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 = 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A-64K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256K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512K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 = 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A-64K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B-128K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256K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512K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 = 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A-64K</a:t>
                      </a: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C-64K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B-128K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256K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512K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 = 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A-64K</a:t>
                      </a: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C-64K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B-128K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512K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 = 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A-64K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B-128K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512K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 = 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B-128K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512K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 = 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256K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D-128K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512K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 = 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1024K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9" marR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délník 48"/>
          <p:cNvSpPr>
            <a:spLocks noChangeArrowheads="1"/>
          </p:cNvSpPr>
          <p:nvPr/>
        </p:nvSpPr>
        <p:spPr bwMode="auto">
          <a:xfrm>
            <a:off x="4048125" y="1266825"/>
            <a:ext cx="3571875" cy="4786313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35" name="Volný tvar 49"/>
          <p:cNvSpPr>
            <a:spLocks noChangeArrowheads="1"/>
          </p:cNvSpPr>
          <p:nvPr/>
        </p:nvSpPr>
        <p:spPr bwMode="auto">
          <a:xfrm>
            <a:off x="6477000" y="4114800"/>
            <a:ext cx="1214438" cy="2000250"/>
          </a:xfrm>
          <a:custGeom>
            <a:avLst/>
            <a:gdLst>
              <a:gd name="T0" fmla="*/ 0 w 1214446"/>
              <a:gd name="T1" fmla="*/ 0 h 2000264"/>
              <a:gd name="T2" fmla="*/ 1214398 w 1214446"/>
              <a:gd name="T3" fmla="*/ 0 h 2000264"/>
              <a:gd name="T4" fmla="*/ 1214398 w 1214446"/>
              <a:gd name="T5" fmla="*/ 2000180 h 2000264"/>
              <a:gd name="T6" fmla="*/ 0 w 1214446"/>
              <a:gd name="T7" fmla="*/ 2000180 h 2000264"/>
              <a:gd name="T8" fmla="*/ 0 w 1214446"/>
              <a:gd name="T9" fmla="*/ 0 h 2000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4446"/>
              <a:gd name="T16" fmla="*/ 0 h 2000264"/>
              <a:gd name="T17" fmla="*/ 1214446 w 1214446"/>
              <a:gd name="T18" fmla="*/ 2000264 h 2000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4446" h="2000264">
                <a:moveTo>
                  <a:pt x="0" y="0"/>
                </a:moveTo>
                <a:lnTo>
                  <a:pt x="1214446" y="0"/>
                </a:lnTo>
                <a:lnTo>
                  <a:pt x="1214446" y="2000264"/>
                </a:lnTo>
                <a:lnTo>
                  <a:pt x="0" y="20002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PŘÍKLAD: LINUX 2.4</a:t>
            </a:r>
            <a:endParaRPr lang="cs-CZ" dirty="0"/>
          </a:p>
        </p:txBody>
      </p:sp>
      <p:sp>
        <p:nvSpPr>
          <p:cNvPr id="44037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7691438" y="6053138"/>
            <a:ext cx="1130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i="1"/>
              <a:t>Zdroj: RedHat</a:t>
            </a:r>
          </a:p>
        </p:txBody>
      </p:sp>
      <p:sp>
        <p:nvSpPr>
          <p:cNvPr id="44039" name="Obdélník 7"/>
          <p:cNvSpPr>
            <a:spLocks noChangeArrowheads="1"/>
          </p:cNvSpPr>
          <p:nvPr/>
        </p:nvSpPr>
        <p:spPr bwMode="auto">
          <a:xfrm>
            <a:off x="547688" y="1766888"/>
            <a:ext cx="577850" cy="5778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40" name="TextovéPole 8"/>
          <p:cNvSpPr txBox="1">
            <a:spLocks noChangeArrowheads="1"/>
          </p:cNvSpPr>
          <p:nvPr/>
        </p:nvSpPr>
        <p:spPr bwMode="auto">
          <a:xfrm>
            <a:off x="547688" y="1944688"/>
            <a:ext cx="571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Bash</a:t>
            </a:r>
          </a:p>
        </p:txBody>
      </p:sp>
      <p:sp>
        <p:nvSpPr>
          <p:cNvPr id="44041" name="Obdélník 10"/>
          <p:cNvSpPr>
            <a:spLocks noChangeArrowheads="1"/>
          </p:cNvSpPr>
          <p:nvPr/>
        </p:nvSpPr>
        <p:spPr bwMode="auto">
          <a:xfrm>
            <a:off x="544513" y="3267075"/>
            <a:ext cx="577850" cy="5778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42" name="TextovéPole 11"/>
          <p:cNvSpPr txBox="1">
            <a:spLocks noChangeArrowheads="1"/>
          </p:cNvSpPr>
          <p:nvPr/>
        </p:nvSpPr>
        <p:spPr bwMode="auto">
          <a:xfrm>
            <a:off x="544513" y="3444875"/>
            <a:ext cx="571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httpd</a:t>
            </a:r>
          </a:p>
        </p:txBody>
      </p:sp>
      <p:sp>
        <p:nvSpPr>
          <p:cNvPr id="44043" name="Obdélník 13"/>
          <p:cNvSpPr>
            <a:spLocks noChangeArrowheads="1"/>
          </p:cNvSpPr>
          <p:nvPr/>
        </p:nvSpPr>
        <p:spPr bwMode="auto">
          <a:xfrm>
            <a:off x="547688" y="4767263"/>
            <a:ext cx="577850" cy="5778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44" name="TextovéPole 14"/>
          <p:cNvSpPr txBox="1">
            <a:spLocks noChangeArrowheads="1"/>
          </p:cNvSpPr>
          <p:nvPr/>
        </p:nvSpPr>
        <p:spPr bwMode="auto">
          <a:xfrm>
            <a:off x="476250" y="4945063"/>
            <a:ext cx="714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mozilla</a:t>
            </a:r>
          </a:p>
        </p:txBody>
      </p:sp>
      <p:sp>
        <p:nvSpPr>
          <p:cNvPr id="44045" name="Obdélník 16"/>
          <p:cNvSpPr>
            <a:spLocks noChangeArrowheads="1"/>
          </p:cNvSpPr>
          <p:nvPr/>
        </p:nvSpPr>
        <p:spPr bwMode="auto">
          <a:xfrm>
            <a:off x="1476375" y="1338263"/>
            <a:ext cx="792163" cy="43576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46" name="TextovéPole 17"/>
          <p:cNvSpPr txBox="1">
            <a:spLocks noChangeArrowheads="1"/>
          </p:cNvSpPr>
          <p:nvPr/>
        </p:nvSpPr>
        <p:spPr bwMode="auto">
          <a:xfrm>
            <a:off x="1476375" y="3263900"/>
            <a:ext cx="7921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Standard C Library (glibc)</a:t>
            </a:r>
          </a:p>
        </p:txBody>
      </p:sp>
      <p:sp>
        <p:nvSpPr>
          <p:cNvPr id="44047" name="Obdélník 19"/>
          <p:cNvSpPr>
            <a:spLocks noChangeArrowheads="1"/>
          </p:cNvSpPr>
          <p:nvPr/>
        </p:nvSpPr>
        <p:spPr bwMode="auto">
          <a:xfrm>
            <a:off x="2833688" y="1338263"/>
            <a:ext cx="792162" cy="43576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48" name="TextovéPole 20"/>
          <p:cNvSpPr txBox="1">
            <a:spLocks noChangeArrowheads="1"/>
          </p:cNvSpPr>
          <p:nvPr/>
        </p:nvSpPr>
        <p:spPr bwMode="auto">
          <a:xfrm>
            <a:off x="2762250" y="3263900"/>
            <a:ext cx="928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Kernel Subsystems: VF S Network Syscalls</a:t>
            </a:r>
          </a:p>
        </p:txBody>
      </p:sp>
      <p:sp>
        <p:nvSpPr>
          <p:cNvPr id="44049" name="Obdélník 22"/>
          <p:cNvSpPr>
            <a:spLocks noChangeArrowheads="1"/>
          </p:cNvSpPr>
          <p:nvPr/>
        </p:nvSpPr>
        <p:spPr bwMode="auto">
          <a:xfrm>
            <a:off x="6762750" y="4624388"/>
            <a:ext cx="577850" cy="836612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50" name="TextovéPole 24"/>
          <p:cNvSpPr txBox="1">
            <a:spLocks noChangeArrowheads="1"/>
          </p:cNvSpPr>
          <p:nvPr/>
        </p:nvSpPr>
        <p:spPr bwMode="auto">
          <a:xfrm>
            <a:off x="6619875" y="5478463"/>
            <a:ext cx="8572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Disk Driver</a:t>
            </a:r>
          </a:p>
        </p:txBody>
      </p:sp>
      <p:sp>
        <p:nvSpPr>
          <p:cNvPr id="44051" name="Obdélník 26"/>
          <p:cNvSpPr>
            <a:spLocks noChangeArrowheads="1"/>
          </p:cNvSpPr>
          <p:nvPr/>
        </p:nvSpPr>
        <p:spPr bwMode="auto">
          <a:xfrm>
            <a:off x="4333875" y="1481138"/>
            <a:ext cx="577850" cy="92710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52" name="TextovéPole 27"/>
          <p:cNvSpPr txBox="1">
            <a:spLocks noChangeArrowheads="1"/>
          </p:cNvSpPr>
          <p:nvPr/>
        </p:nvSpPr>
        <p:spPr bwMode="auto">
          <a:xfrm>
            <a:off x="4048125" y="2397125"/>
            <a:ext cx="1143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Slab Allocator</a:t>
            </a:r>
          </a:p>
        </p:txBody>
      </p:sp>
      <p:sp>
        <p:nvSpPr>
          <p:cNvPr id="44053" name="Obdélník 29"/>
          <p:cNvSpPr>
            <a:spLocks noChangeArrowheads="1"/>
          </p:cNvSpPr>
          <p:nvPr/>
        </p:nvSpPr>
        <p:spPr bwMode="auto">
          <a:xfrm>
            <a:off x="4333875" y="3338513"/>
            <a:ext cx="577850" cy="5778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54" name="TextovéPole 30"/>
          <p:cNvSpPr txBox="1">
            <a:spLocks noChangeArrowheads="1"/>
          </p:cNvSpPr>
          <p:nvPr/>
        </p:nvSpPr>
        <p:spPr bwMode="auto">
          <a:xfrm>
            <a:off x="4262438" y="3511550"/>
            <a:ext cx="714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kswapd</a:t>
            </a:r>
          </a:p>
        </p:txBody>
      </p:sp>
      <p:sp>
        <p:nvSpPr>
          <p:cNvPr id="44055" name="Obdélník 38"/>
          <p:cNvSpPr>
            <a:spLocks noChangeArrowheads="1"/>
          </p:cNvSpPr>
          <p:nvPr/>
        </p:nvSpPr>
        <p:spPr bwMode="auto">
          <a:xfrm>
            <a:off x="4333875" y="4195763"/>
            <a:ext cx="577850" cy="1428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56" name="TextovéPole 39"/>
          <p:cNvSpPr txBox="1">
            <a:spLocks noChangeArrowheads="1"/>
          </p:cNvSpPr>
          <p:nvPr/>
        </p:nvSpPr>
        <p:spPr bwMode="auto">
          <a:xfrm>
            <a:off x="4262438" y="4840288"/>
            <a:ext cx="714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bdflush</a:t>
            </a:r>
          </a:p>
        </p:txBody>
      </p:sp>
      <p:sp>
        <p:nvSpPr>
          <p:cNvPr id="44057" name="Obdélník 41"/>
          <p:cNvSpPr>
            <a:spLocks noChangeArrowheads="1"/>
          </p:cNvSpPr>
          <p:nvPr/>
        </p:nvSpPr>
        <p:spPr bwMode="auto">
          <a:xfrm>
            <a:off x="5691188" y="1481138"/>
            <a:ext cx="577850" cy="3214687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58" name="TextovéPole 42"/>
          <p:cNvSpPr txBox="1">
            <a:spLocks noChangeArrowheads="1"/>
          </p:cNvSpPr>
          <p:nvPr/>
        </p:nvSpPr>
        <p:spPr bwMode="auto">
          <a:xfrm>
            <a:off x="5619750" y="2711450"/>
            <a:ext cx="714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zoned buddy allocator</a:t>
            </a:r>
          </a:p>
        </p:txBody>
      </p:sp>
      <p:sp>
        <p:nvSpPr>
          <p:cNvPr id="44059" name="Obdélník 44"/>
          <p:cNvSpPr>
            <a:spLocks noChangeArrowheads="1"/>
          </p:cNvSpPr>
          <p:nvPr/>
        </p:nvSpPr>
        <p:spPr bwMode="auto">
          <a:xfrm>
            <a:off x="6691313" y="1552575"/>
            <a:ext cx="577850" cy="1643063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60" name="TextovéPole 45"/>
          <p:cNvSpPr txBox="1">
            <a:spLocks noChangeArrowheads="1"/>
          </p:cNvSpPr>
          <p:nvPr/>
        </p:nvSpPr>
        <p:spPr bwMode="auto">
          <a:xfrm>
            <a:off x="6619875" y="2227263"/>
            <a:ext cx="714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MMU</a:t>
            </a:r>
          </a:p>
        </p:txBody>
      </p:sp>
      <p:cxnSp>
        <p:nvCxnSpPr>
          <p:cNvPr id="44061" name="Přímá spojovací čára 47"/>
          <p:cNvCxnSpPr>
            <a:cxnSpLocks noChangeShapeType="1"/>
          </p:cNvCxnSpPr>
          <p:nvPr/>
        </p:nvCxnSpPr>
        <p:spPr bwMode="auto">
          <a:xfrm rot="5400000">
            <a:off x="-58737" y="3730625"/>
            <a:ext cx="5214938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2" name="Přímá spojovací čára 53"/>
          <p:cNvCxnSpPr>
            <a:cxnSpLocks noChangeShapeType="1"/>
          </p:cNvCxnSpPr>
          <p:nvPr/>
        </p:nvCxnSpPr>
        <p:spPr bwMode="auto">
          <a:xfrm rot="10800000">
            <a:off x="6469063" y="4110038"/>
            <a:ext cx="3175" cy="1944687"/>
          </a:xfrm>
          <a:prstGeom prst="line">
            <a:avLst/>
          </a:prstGeom>
          <a:noFill/>
          <a:ln w="25400" cap="sq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3" name="Přímá spojovací čára 54"/>
          <p:cNvCxnSpPr>
            <a:cxnSpLocks noChangeShapeType="1"/>
          </p:cNvCxnSpPr>
          <p:nvPr/>
        </p:nvCxnSpPr>
        <p:spPr bwMode="auto">
          <a:xfrm rot="10800000" flipV="1">
            <a:off x="6469063" y="4097338"/>
            <a:ext cx="1150937" cy="4762"/>
          </a:xfrm>
          <a:prstGeom prst="line">
            <a:avLst/>
          </a:prstGeom>
          <a:noFill/>
          <a:ln w="25400" cap="sq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4" name="Vývojový diagram: magnetický disk 57"/>
          <p:cNvSpPr>
            <a:spLocks noChangeArrowheads="1"/>
          </p:cNvSpPr>
          <p:nvPr/>
        </p:nvSpPr>
        <p:spPr bwMode="auto">
          <a:xfrm>
            <a:off x="7834313" y="4649788"/>
            <a:ext cx="714375" cy="785812"/>
          </a:xfrm>
          <a:prstGeom prst="flowChartMagneticDisk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65" name="TextovéPole 58"/>
          <p:cNvSpPr txBox="1">
            <a:spLocks noChangeArrowheads="1"/>
          </p:cNvSpPr>
          <p:nvPr/>
        </p:nvSpPr>
        <p:spPr bwMode="auto">
          <a:xfrm>
            <a:off x="7762875" y="5481638"/>
            <a:ext cx="8572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Disk</a:t>
            </a:r>
          </a:p>
        </p:txBody>
      </p:sp>
      <p:sp>
        <p:nvSpPr>
          <p:cNvPr id="44066" name="Obdélník 59"/>
          <p:cNvSpPr>
            <a:spLocks noChangeArrowheads="1"/>
          </p:cNvSpPr>
          <p:nvPr/>
        </p:nvSpPr>
        <p:spPr bwMode="auto">
          <a:xfrm>
            <a:off x="8048625" y="1695450"/>
            <a:ext cx="571500" cy="1357313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67" name="TextovéPole 62"/>
          <p:cNvSpPr txBox="1">
            <a:spLocks noChangeArrowheads="1"/>
          </p:cNvSpPr>
          <p:nvPr/>
        </p:nvSpPr>
        <p:spPr bwMode="auto">
          <a:xfrm>
            <a:off x="4691063" y="6108700"/>
            <a:ext cx="1143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VM Subsystem</a:t>
            </a:r>
          </a:p>
        </p:txBody>
      </p:sp>
      <p:cxnSp>
        <p:nvCxnSpPr>
          <p:cNvPr id="44068" name="Přímá spojovací šipka 64"/>
          <p:cNvCxnSpPr>
            <a:cxnSpLocks noChangeShapeType="1"/>
          </p:cNvCxnSpPr>
          <p:nvPr/>
        </p:nvCxnSpPr>
        <p:spPr bwMode="auto">
          <a:xfrm>
            <a:off x="3619500" y="2838450"/>
            <a:ext cx="207168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9" name="Přímá spojovací šipka 66"/>
          <p:cNvCxnSpPr>
            <a:cxnSpLocks noChangeShapeType="1"/>
          </p:cNvCxnSpPr>
          <p:nvPr/>
        </p:nvCxnSpPr>
        <p:spPr bwMode="auto">
          <a:xfrm rot="10800000">
            <a:off x="3619500" y="3052763"/>
            <a:ext cx="2071688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0" name="Přímá spojovací šipka 68"/>
          <p:cNvCxnSpPr>
            <a:cxnSpLocks noChangeShapeType="1"/>
          </p:cNvCxnSpPr>
          <p:nvPr/>
        </p:nvCxnSpPr>
        <p:spPr bwMode="auto">
          <a:xfrm>
            <a:off x="4905375" y="3481388"/>
            <a:ext cx="785813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1" name="Přímá spojovací šipka 70"/>
          <p:cNvCxnSpPr>
            <a:cxnSpLocks noChangeShapeType="1"/>
          </p:cNvCxnSpPr>
          <p:nvPr/>
        </p:nvCxnSpPr>
        <p:spPr bwMode="auto">
          <a:xfrm rot="10800000">
            <a:off x="4905375" y="3695700"/>
            <a:ext cx="785813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2" name="Přímá spojovací šipka 72"/>
          <p:cNvCxnSpPr>
            <a:cxnSpLocks noChangeShapeType="1"/>
          </p:cNvCxnSpPr>
          <p:nvPr/>
        </p:nvCxnSpPr>
        <p:spPr bwMode="auto">
          <a:xfrm rot="10800000">
            <a:off x="2262188" y="5124450"/>
            <a:ext cx="5715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3" name="Přímá spojovací šipka 74"/>
          <p:cNvCxnSpPr>
            <a:cxnSpLocks noChangeShapeType="1"/>
          </p:cNvCxnSpPr>
          <p:nvPr/>
        </p:nvCxnSpPr>
        <p:spPr bwMode="auto">
          <a:xfrm>
            <a:off x="2262188" y="1766888"/>
            <a:ext cx="5715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4" name="Přímá spojovací šipka 76"/>
          <p:cNvCxnSpPr>
            <a:cxnSpLocks noChangeShapeType="1"/>
          </p:cNvCxnSpPr>
          <p:nvPr/>
        </p:nvCxnSpPr>
        <p:spPr bwMode="auto">
          <a:xfrm>
            <a:off x="7262813" y="1766888"/>
            <a:ext cx="785812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5" name="Přímá spojovací šipka 78"/>
          <p:cNvCxnSpPr>
            <a:cxnSpLocks noChangeShapeType="1"/>
          </p:cNvCxnSpPr>
          <p:nvPr/>
        </p:nvCxnSpPr>
        <p:spPr bwMode="auto">
          <a:xfrm rot="10800000">
            <a:off x="7262813" y="1981200"/>
            <a:ext cx="785812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6" name="Přímá spojovací šipka 80"/>
          <p:cNvCxnSpPr>
            <a:cxnSpLocks noChangeShapeType="1"/>
          </p:cNvCxnSpPr>
          <p:nvPr/>
        </p:nvCxnSpPr>
        <p:spPr bwMode="auto">
          <a:xfrm>
            <a:off x="7334250" y="4910138"/>
            <a:ext cx="500063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7" name="Přímá spojovací šipka 82"/>
          <p:cNvCxnSpPr>
            <a:cxnSpLocks noChangeShapeType="1"/>
          </p:cNvCxnSpPr>
          <p:nvPr/>
        </p:nvCxnSpPr>
        <p:spPr bwMode="auto">
          <a:xfrm rot="10800000">
            <a:off x="7334250" y="5124450"/>
            <a:ext cx="493713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8" name="Přímá spojovací šipka 84"/>
          <p:cNvCxnSpPr>
            <a:cxnSpLocks noChangeShapeType="1"/>
          </p:cNvCxnSpPr>
          <p:nvPr/>
        </p:nvCxnSpPr>
        <p:spPr bwMode="auto">
          <a:xfrm>
            <a:off x="6262688" y="1766888"/>
            <a:ext cx="428625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79" name="Přímá spojovací šipka 86"/>
          <p:cNvCxnSpPr>
            <a:cxnSpLocks noChangeShapeType="1"/>
          </p:cNvCxnSpPr>
          <p:nvPr/>
        </p:nvCxnSpPr>
        <p:spPr bwMode="auto">
          <a:xfrm rot="10800000">
            <a:off x="6262688" y="1981200"/>
            <a:ext cx="428625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0" name="Přímá spojovací šipka 88"/>
          <p:cNvCxnSpPr>
            <a:cxnSpLocks noChangeShapeType="1"/>
          </p:cNvCxnSpPr>
          <p:nvPr/>
        </p:nvCxnSpPr>
        <p:spPr bwMode="auto">
          <a:xfrm>
            <a:off x="4905375" y="1766888"/>
            <a:ext cx="785813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1" name="Přímá spojovací šipka 92"/>
          <p:cNvCxnSpPr>
            <a:cxnSpLocks noChangeShapeType="1"/>
          </p:cNvCxnSpPr>
          <p:nvPr/>
        </p:nvCxnSpPr>
        <p:spPr bwMode="auto">
          <a:xfrm>
            <a:off x="3619500" y="1766888"/>
            <a:ext cx="714375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2" name="Přímá spojovací šipka 98"/>
          <p:cNvCxnSpPr>
            <a:cxnSpLocks noChangeShapeType="1"/>
          </p:cNvCxnSpPr>
          <p:nvPr/>
        </p:nvCxnSpPr>
        <p:spPr bwMode="auto">
          <a:xfrm rot="10800000" flipH="1">
            <a:off x="4905375" y="4910138"/>
            <a:ext cx="1857375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3" name="Přímá spojovací šipka 100"/>
          <p:cNvCxnSpPr>
            <a:cxnSpLocks noChangeShapeType="1"/>
          </p:cNvCxnSpPr>
          <p:nvPr/>
        </p:nvCxnSpPr>
        <p:spPr bwMode="auto">
          <a:xfrm flipH="1">
            <a:off x="4905375" y="5124450"/>
            <a:ext cx="1857375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4" name="Přímá spojovací šipka 104"/>
          <p:cNvCxnSpPr>
            <a:cxnSpLocks noChangeShapeType="1"/>
          </p:cNvCxnSpPr>
          <p:nvPr/>
        </p:nvCxnSpPr>
        <p:spPr bwMode="auto">
          <a:xfrm rot="10800000">
            <a:off x="4905375" y="1981200"/>
            <a:ext cx="785813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5" name="Přímá spojovací šipka 106"/>
          <p:cNvCxnSpPr>
            <a:cxnSpLocks noChangeShapeType="1"/>
          </p:cNvCxnSpPr>
          <p:nvPr/>
        </p:nvCxnSpPr>
        <p:spPr bwMode="auto">
          <a:xfrm rot="10800000">
            <a:off x="3619500" y="1981200"/>
            <a:ext cx="714375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6" name="Přímá spojovací šipka 108"/>
          <p:cNvCxnSpPr>
            <a:cxnSpLocks noChangeShapeType="1"/>
          </p:cNvCxnSpPr>
          <p:nvPr/>
        </p:nvCxnSpPr>
        <p:spPr bwMode="auto">
          <a:xfrm>
            <a:off x="4905375" y="4338638"/>
            <a:ext cx="785813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87" name="Přímá spojovací šipka 109"/>
          <p:cNvCxnSpPr>
            <a:cxnSpLocks noChangeShapeType="1"/>
          </p:cNvCxnSpPr>
          <p:nvPr/>
        </p:nvCxnSpPr>
        <p:spPr bwMode="auto">
          <a:xfrm flipH="1">
            <a:off x="4905375" y="4552950"/>
            <a:ext cx="785813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88" name="Vývojový diagram: děrná páska 60"/>
          <p:cNvSpPr>
            <a:spLocks noChangeArrowheads="1"/>
          </p:cNvSpPr>
          <p:nvPr/>
        </p:nvSpPr>
        <p:spPr bwMode="auto">
          <a:xfrm>
            <a:off x="8005763" y="2124075"/>
            <a:ext cx="642937" cy="642938"/>
          </a:xfrm>
          <a:prstGeom prst="flowChartPunchedTap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89" name="Vývojový diagram: děrná páska 60"/>
          <p:cNvSpPr>
            <a:spLocks noChangeArrowheads="1"/>
          </p:cNvSpPr>
          <p:nvPr/>
        </p:nvSpPr>
        <p:spPr bwMode="auto">
          <a:xfrm>
            <a:off x="8005763" y="2033588"/>
            <a:ext cx="642937" cy="642937"/>
          </a:xfrm>
          <a:prstGeom prst="flowChartPunchedTap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90" name="Vývojový diagram: děrná páska 60"/>
          <p:cNvSpPr>
            <a:spLocks noChangeArrowheads="1"/>
          </p:cNvSpPr>
          <p:nvPr/>
        </p:nvSpPr>
        <p:spPr bwMode="auto">
          <a:xfrm>
            <a:off x="7986713" y="2076450"/>
            <a:ext cx="684212" cy="642938"/>
          </a:xfrm>
          <a:prstGeom prst="flowChartPunchedTap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4091" name="TextovéPole 61"/>
          <p:cNvSpPr txBox="1">
            <a:spLocks noChangeArrowheads="1"/>
          </p:cNvSpPr>
          <p:nvPr/>
        </p:nvSpPr>
        <p:spPr bwMode="auto">
          <a:xfrm>
            <a:off x="7986713" y="2197100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Physical Memory</a:t>
            </a:r>
          </a:p>
        </p:txBody>
      </p:sp>
      <p:sp>
        <p:nvSpPr>
          <p:cNvPr id="44092" name="TextovéPole 17"/>
          <p:cNvSpPr txBox="1">
            <a:spLocks noChangeArrowheads="1"/>
          </p:cNvSpPr>
          <p:nvPr/>
        </p:nvSpPr>
        <p:spPr bwMode="auto">
          <a:xfrm>
            <a:off x="404813" y="5481638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900" b="1"/>
              <a:t>User Space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90000"/>
              </a:lnSpc>
            </a:pPr>
            <a:r>
              <a:rPr lang="cs-CZ" sz="2900" smtClean="0"/>
              <a:t>Ve FAP lze udržovat více procesů najednou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čím více je procesů ve FAP, tím je větší pravděpodobnost, že stále bude alespoň jeden připravený</a:t>
            </a:r>
          </a:p>
          <a:p>
            <a:pPr marL="395288" eaLnBrk="1" hangingPunct="1">
              <a:lnSpc>
                <a:spcPct val="90000"/>
              </a:lnSpc>
            </a:pPr>
            <a:r>
              <a:rPr lang="cs-CZ" sz="2900" smtClean="0"/>
              <a:t>Lze realizovat procesy požadující více paměti než umožňuje FAP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aniž se o řešení tohoto problému stará programátor / kompilátor</a:t>
            </a:r>
          </a:p>
          <a:p>
            <a:pPr marL="719138" lvl="1" eaLnBrk="1" hangingPunct="1">
              <a:lnSpc>
                <a:spcPct val="90000"/>
              </a:lnSpc>
            </a:pPr>
            <a:r>
              <a:rPr lang="cs-CZ" smtClean="0"/>
              <a:t>jinak bychom museli použít překryvy (overlays)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VIRTUÁLNÍ PAMĚŤ – VLASTNOSTI </a:t>
            </a:r>
            <a:endParaRPr lang="cs-CZ" dirty="0"/>
          </a:p>
        </p:txBody>
      </p:sp>
      <p:sp>
        <p:nvSpPr>
          <p:cNvPr id="1126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PŘÍKLAD: LINUX 2.4</a:t>
            </a:r>
            <a:endParaRPr lang="cs-CZ" dirty="0"/>
          </a:p>
        </p:txBody>
      </p:sp>
      <p:sp>
        <p:nvSpPr>
          <p:cNvPr id="45059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429500" y="6000750"/>
            <a:ext cx="1130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200" i="1"/>
              <a:t>Zdroj: RedHat</a:t>
            </a:r>
          </a:p>
        </p:txBody>
      </p:sp>
      <p:sp>
        <p:nvSpPr>
          <p:cNvPr id="45061" name="Elipsa 5"/>
          <p:cNvSpPr>
            <a:spLocks noChangeArrowheads="1"/>
          </p:cNvSpPr>
          <p:nvPr/>
        </p:nvSpPr>
        <p:spPr bwMode="auto">
          <a:xfrm>
            <a:off x="2714625" y="1300163"/>
            <a:ext cx="1008063" cy="1008062"/>
          </a:xfrm>
          <a:prstGeom prst="ellipse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45062" name="TextovéPole 10"/>
          <p:cNvSpPr txBox="1">
            <a:spLocks noChangeArrowheads="1"/>
          </p:cNvSpPr>
          <p:nvPr/>
        </p:nvSpPr>
        <p:spPr bwMode="auto">
          <a:xfrm>
            <a:off x="2892425" y="1663700"/>
            <a:ext cx="652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600" b="1"/>
              <a:t>Free</a:t>
            </a:r>
          </a:p>
        </p:txBody>
      </p:sp>
      <p:grpSp>
        <p:nvGrpSpPr>
          <p:cNvPr id="45063" name="Skupina 18"/>
          <p:cNvGrpSpPr>
            <a:grpSpLocks/>
          </p:cNvGrpSpPr>
          <p:nvPr/>
        </p:nvGrpSpPr>
        <p:grpSpPr bwMode="auto">
          <a:xfrm>
            <a:off x="2678113" y="3086100"/>
            <a:ext cx="1081087" cy="1079500"/>
            <a:chOff x="2000232" y="3107529"/>
            <a:chExt cx="1214446" cy="1214446"/>
          </a:xfrm>
        </p:grpSpPr>
        <p:sp>
          <p:nvSpPr>
            <p:cNvPr id="45089" name="Elipsa 6"/>
            <p:cNvSpPr>
              <a:spLocks noChangeArrowheads="1"/>
            </p:cNvSpPr>
            <p:nvPr/>
          </p:nvSpPr>
          <p:spPr bwMode="auto">
            <a:xfrm>
              <a:off x="2000232" y="3107529"/>
              <a:ext cx="1214446" cy="1214446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45090" name="TextovéPole 11"/>
            <p:cNvSpPr txBox="1">
              <a:spLocks noChangeArrowheads="1"/>
            </p:cNvSpPr>
            <p:nvPr/>
          </p:nvSpPr>
          <p:spPr bwMode="auto">
            <a:xfrm>
              <a:off x="2085303" y="3524402"/>
              <a:ext cx="1044304" cy="38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Active</a:t>
              </a:r>
            </a:p>
          </p:txBody>
        </p:sp>
      </p:grpSp>
      <p:grpSp>
        <p:nvGrpSpPr>
          <p:cNvPr id="45064" name="Skupina 15"/>
          <p:cNvGrpSpPr>
            <a:grpSpLocks/>
          </p:cNvGrpSpPr>
          <p:nvPr/>
        </p:nvGrpSpPr>
        <p:grpSpPr bwMode="auto">
          <a:xfrm>
            <a:off x="2678113" y="5086350"/>
            <a:ext cx="1081087" cy="1079500"/>
            <a:chOff x="2000232" y="4786322"/>
            <a:chExt cx="1214446" cy="1214446"/>
          </a:xfrm>
        </p:grpSpPr>
        <p:sp>
          <p:nvSpPr>
            <p:cNvPr id="45087" name="Elipsa 7"/>
            <p:cNvSpPr>
              <a:spLocks noChangeArrowheads="1"/>
            </p:cNvSpPr>
            <p:nvPr/>
          </p:nvSpPr>
          <p:spPr bwMode="auto">
            <a:xfrm>
              <a:off x="2000232" y="4786322"/>
              <a:ext cx="1214446" cy="1214446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45088" name="TextovéPole 12"/>
            <p:cNvSpPr txBox="1">
              <a:spLocks noChangeArrowheads="1"/>
            </p:cNvSpPr>
            <p:nvPr/>
          </p:nvSpPr>
          <p:spPr bwMode="auto">
            <a:xfrm>
              <a:off x="2000232" y="5101158"/>
              <a:ext cx="1204967" cy="65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Inactive Clean</a:t>
              </a:r>
            </a:p>
          </p:txBody>
        </p:sp>
      </p:grpSp>
      <p:grpSp>
        <p:nvGrpSpPr>
          <p:cNvPr id="45065" name="Skupina 16"/>
          <p:cNvGrpSpPr>
            <a:grpSpLocks/>
          </p:cNvGrpSpPr>
          <p:nvPr/>
        </p:nvGrpSpPr>
        <p:grpSpPr bwMode="auto">
          <a:xfrm>
            <a:off x="5500688" y="5086350"/>
            <a:ext cx="1079500" cy="1079500"/>
            <a:chOff x="4286248" y="4786322"/>
            <a:chExt cx="1214446" cy="1214446"/>
          </a:xfrm>
        </p:grpSpPr>
        <p:sp>
          <p:nvSpPr>
            <p:cNvPr id="45085" name="Elipsa 8"/>
            <p:cNvSpPr>
              <a:spLocks noChangeArrowheads="1"/>
            </p:cNvSpPr>
            <p:nvPr/>
          </p:nvSpPr>
          <p:spPr bwMode="auto">
            <a:xfrm>
              <a:off x="4286248" y="4786322"/>
              <a:ext cx="1214446" cy="1214446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45086" name="TextovéPole 13"/>
            <p:cNvSpPr txBox="1">
              <a:spLocks noChangeArrowheads="1"/>
            </p:cNvSpPr>
            <p:nvPr/>
          </p:nvSpPr>
          <p:spPr bwMode="auto">
            <a:xfrm>
              <a:off x="4286248" y="5064760"/>
              <a:ext cx="1204967" cy="65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Inactive Laundry</a:t>
              </a:r>
            </a:p>
          </p:txBody>
        </p:sp>
      </p:grpSp>
      <p:grpSp>
        <p:nvGrpSpPr>
          <p:cNvPr id="45066" name="Skupina 17"/>
          <p:cNvGrpSpPr>
            <a:grpSpLocks/>
          </p:cNvGrpSpPr>
          <p:nvPr/>
        </p:nvGrpSpPr>
        <p:grpSpPr bwMode="auto">
          <a:xfrm>
            <a:off x="5500688" y="3086100"/>
            <a:ext cx="1079500" cy="1079500"/>
            <a:chOff x="4286248" y="3107529"/>
            <a:chExt cx="1214446" cy="1214446"/>
          </a:xfrm>
        </p:grpSpPr>
        <p:sp>
          <p:nvSpPr>
            <p:cNvPr id="45083" name="Elipsa 9"/>
            <p:cNvSpPr>
              <a:spLocks noChangeArrowheads="1"/>
            </p:cNvSpPr>
            <p:nvPr/>
          </p:nvSpPr>
          <p:spPr bwMode="auto">
            <a:xfrm>
              <a:off x="4286248" y="3107529"/>
              <a:ext cx="1214446" cy="1214446"/>
            </a:xfrm>
            <a:prstGeom prst="ellipse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45084" name="TextovéPole 14"/>
            <p:cNvSpPr txBox="1">
              <a:spLocks noChangeArrowheads="1"/>
            </p:cNvSpPr>
            <p:nvPr/>
          </p:nvSpPr>
          <p:spPr bwMode="auto">
            <a:xfrm>
              <a:off x="4393405" y="3422365"/>
              <a:ext cx="1000132" cy="65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1600" b="1"/>
                <a:t>Active Dirty</a:t>
              </a:r>
            </a:p>
          </p:txBody>
        </p:sp>
      </p:grpSp>
      <p:cxnSp>
        <p:nvCxnSpPr>
          <p:cNvPr id="45067" name="Přímá spojovací šipka 24"/>
          <p:cNvCxnSpPr>
            <a:cxnSpLocks noChangeShapeType="1"/>
          </p:cNvCxnSpPr>
          <p:nvPr/>
        </p:nvCxnSpPr>
        <p:spPr bwMode="auto">
          <a:xfrm rot="5400000" flipH="1" flipV="1">
            <a:off x="4629150" y="2214563"/>
            <a:ext cx="1587" cy="20589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8" name="Přímá spojovací šipka 29"/>
          <p:cNvCxnSpPr>
            <a:cxnSpLocks noChangeShapeType="1"/>
          </p:cNvCxnSpPr>
          <p:nvPr/>
        </p:nvCxnSpPr>
        <p:spPr bwMode="auto">
          <a:xfrm rot="16200000" flipV="1">
            <a:off x="4010819" y="3598069"/>
            <a:ext cx="1236662" cy="2057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9" name="Přímá spojovací šipka 31"/>
          <p:cNvCxnSpPr>
            <a:cxnSpLocks noChangeShapeType="1"/>
          </p:cNvCxnSpPr>
          <p:nvPr/>
        </p:nvCxnSpPr>
        <p:spPr bwMode="auto">
          <a:xfrm rot="10800000">
            <a:off x="3759200" y="3625850"/>
            <a:ext cx="174148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0" name="Přímá spojovací šipka 33"/>
          <p:cNvCxnSpPr>
            <a:cxnSpLocks noChangeShapeType="1"/>
          </p:cNvCxnSpPr>
          <p:nvPr/>
        </p:nvCxnSpPr>
        <p:spPr bwMode="auto">
          <a:xfrm rot="5400000">
            <a:off x="5579269" y="4626769"/>
            <a:ext cx="92075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1" name="Přímá spojovací šipka 35"/>
          <p:cNvCxnSpPr>
            <a:cxnSpLocks noChangeShapeType="1"/>
          </p:cNvCxnSpPr>
          <p:nvPr/>
        </p:nvCxnSpPr>
        <p:spPr bwMode="auto">
          <a:xfrm rot="10800000" flipV="1">
            <a:off x="3749675" y="5626100"/>
            <a:ext cx="1751013" cy="333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2" name="Přímá spojovací šipka 37"/>
          <p:cNvCxnSpPr>
            <a:cxnSpLocks noChangeShapeType="1"/>
          </p:cNvCxnSpPr>
          <p:nvPr/>
        </p:nvCxnSpPr>
        <p:spPr bwMode="auto">
          <a:xfrm rot="5400000" flipH="1" flipV="1">
            <a:off x="2758282" y="4626769"/>
            <a:ext cx="92075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3" name="Přímá spojovací šipka 39"/>
          <p:cNvCxnSpPr>
            <a:cxnSpLocks noChangeShapeType="1"/>
            <a:stCxn id="45061" idx="4"/>
          </p:cNvCxnSpPr>
          <p:nvPr/>
        </p:nvCxnSpPr>
        <p:spPr bwMode="auto">
          <a:xfrm rot="5400000">
            <a:off x="2829719" y="2696369"/>
            <a:ext cx="777875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4" name="Zakřivená spojovací čára 41"/>
          <p:cNvCxnSpPr>
            <a:cxnSpLocks noChangeShapeType="1"/>
            <a:endCxn id="45061" idx="2"/>
          </p:cNvCxnSpPr>
          <p:nvPr/>
        </p:nvCxnSpPr>
        <p:spPr bwMode="auto">
          <a:xfrm rot="10800000" flipH="1">
            <a:off x="2678113" y="1803400"/>
            <a:ext cx="36512" cy="3856038"/>
          </a:xfrm>
          <a:prstGeom prst="curvedConnector3">
            <a:avLst>
              <a:gd name="adj1" fmla="val -3258282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5" name="TextovéPole 44"/>
          <p:cNvSpPr txBox="1">
            <a:spLocks noChangeArrowheads="1"/>
          </p:cNvSpPr>
          <p:nvPr/>
        </p:nvSpPr>
        <p:spPr bwMode="auto">
          <a:xfrm>
            <a:off x="3857625" y="2943225"/>
            <a:ext cx="1571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accessed/kscand</a:t>
            </a:r>
          </a:p>
        </p:txBody>
      </p:sp>
      <p:sp>
        <p:nvSpPr>
          <p:cNvPr id="45076" name="TextovéPole 45"/>
          <p:cNvSpPr txBox="1">
            <a:spLocks noChangeArrowheads="1"/>
          </p:cNvSpPr>
          <p:nvPr/>
        </p:nvSpPr>
        <p:spPr bwMode="auto">
          <a:xfrm>
            <a:off x="3929063" y="3371850"/>
            <a:ext cx="1571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accessed</a:t>
            </a:r>
          </a:p>
        </p:txBody>
      </p:sp>
      <p:sp>
        <p:nvSpPr>
          <p:cNvPr id="45077" name="TextovéPole 46"/>
          <p:cNvSpPr txBox="1">
            <a:spLocks noChangeArrowheads="1"/>
          </p:cNvSpPr>
          <p:nvPr/>
        </p:nvSpPr>
        <p:spPr bwMode="auto">
          <a:xfrm rot="1878211">
            <a:off x="3954463" y="4337050"/>
            <a:ext cx="1571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accessed</a:t>
            </a:r>
          </a:p>
        </p:txBody>
      </p:sp>
      <p:sp>
        <p:nvSpPr>
          <p:cNvPr id="45078" name="TextovéPole 47"/>
          <p:cNvSpPr txBox="1">
            <a:spLocks noChangeArrowheads="1"/>
          </p:cNvSpPr>
          <p:nvPr/>
        </p:nvSpPr>
        <p:spPr bwMode="auto">
          <a:xfrm rot="-5400000">
            <a:off x="2493169" y="4521994"/>
            <a:ext cx="114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accessed</a:t>
            </a:r>
          </a:p>
        </p:txBody>
      </p:sp>
      <p:sp>
        <p:nvSpPr>
          <p:cNvPr id="45079" name="TextovéPole 48"/>
          <p:cNvSpPr txBox="1">
            <a:spLocks noChangeArrowheads="1"/>
          </p:cNvSpPr>
          <p:nvPr/>
        </p:nvSpPr>
        <p:spPr bwMode="auto">
          <a:xfrm rot="-5400000">
            <a:off x="2388395" y="2555081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allocation</a:t>
            </a:r>
          </a:p>
        </p:txBody>
      </p:sp>
      <p:sp>
        <p:nvSpPr>
          <p:cNvPr id="45080" name="TextovéPole 49"/>
          <p:cNvSpPr txBox="1">
            <a:spLocks noChangeArrowheads="1"/>
          </p:cNvSpPr>
          <p:nvPr/>
        </p:nvSpPr>
        <p:spPr bwMode="auto">
          <a:xfrm rot="-5400000">
            <a:off x="988220" y="3555206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deallocate</a:t>
            </a:r>
          </a:p>
        </p:txBody>
      </p:sp>
      <p:sp>
        <p:nvSpPr>
          <p:cNvPr id="45081" name="TextovéPole 50"/>
          <p:cNvSpPr txBox="1">
            <a:spLocks noChangeArrowheads="1"/>
          </p:cNvSpPr>
          <p:nvPr/>
        </p:nvSpPr>
        <p:spPr bwMode="auto">
          <a:xfrm rot="-5400000">
            <a:off x="5279232" y="4450556"/>
            <a:ext cx="1147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page out</a:t>
            </a:r>
          </a:p>
        </p:txBody>
      </p:sp>
      <p:sp>
        <p:nvSpPr>
          <p:cNvPr id="45082" name="TextovéPole 51"/>
          <p:cNvSpPr txBox="1">
            <a:spLocks noChangeArrowheads="1"/>
          </p:cNvSpPr>
          <p:nvPr/>
        </p:nvSpPr>
        <p:spPr bwMode="auto">
          <a:xfrm>
            <a:off x="3714750" y="5343525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200"/>
              <a:t>kupdated/bdflush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Kscand</a:t>
            </a:r>
          </a:p>
          <a:p>
            <a:pPr marL="395288" eaLnBrk="1" hangingPunct="1"/>
            <a:r>
              <a:rPr lang="cs-CZ" smtClean="0"/>
              <a:t>Kswapd</a:t>
            </a:r>
          </a:p>
          <a:p>
            <a:pPr marL="719138" lvl="1" eaLnBrk="1" hangingPunct="1"/>
            <a:r>
              <a:rPr lang="cs-CZ" smtClean="0"/>
              <a:t>Prochází paměť a hledá stránky k uvolnění pokud dochází paměť</a:t>
            </a:r>
          </a:p>
          <a:p>
            <a:pPr marL="395288" eaLnBrk="1" hangingPunct="1"/>
            <a:r>
              <a:rPr lang="cs-CZ" smtClean="0"/>
              <a:t>Kupdated </a:t>
            </a:r>
            <a:r>
              <a:rPr lang="en-US" smtClean="0"/>
              <a:t>[dirty pages; pravi</a:t>
            </a:r>
            <a:r>
              <a:rPr lang="cs-CZ" smtClean="0"/>
              <a:t>delně</a:t>
            </a:r>
            <a:r>
              <a:rPr lang="en-US" smtClean="0"/>
              <a:t>] </a:t>
            </a:r>
            <a:r>
              <a:rPr lang="cs-CZ" smtClean="0"/>
              <a:t>+ Bdflush (2.4)</a:t>
            </a:r>
            <a:r>
              <a:rPr lang="en-US" smtClean="0"/>
              <a:t> [dirty buffers; </a:t>
            </a:r>
            <a:r>
              <a:rPr lang="cs-CZ" smtClean="0"/>
              <a:t>v případě potřeby</a:t>
            </a:r>
            <a:r>
              <a:rPr lang="en-US" smtClean="0"/>
              <a:t>]</a:t>
            </a:r>
            <a:endParaRPr lang="cs-CZ" smtClean="0"/>
          </a:p>
          <a:p>
            <a:pPr marL="395288" eaLnBrk="1" hangingPunct="1"/>
            <a:r>
              <a:rPr lang="cs-CZ" smtClean="0"/>
              <a:t>Pdflush (2.6) </a:t>
            </a:r>
            <a:r>
              <a:rPr lang="en-US" smtClean="0"/>
              <a:t>[dirty pages]</a:t>
            </a:r>
            <a:endParaRPr lang="cs-CZ" smtClean="0"/>
          </a:p>
          <a:p>
            <a:pPr marL="719138" lvl="1" eaLnBrk="1" hangingPunct="1"/>
            <a:r>
              <a:rPr lang="cs-CZ" smtClean="0"/>
              <a:t>Zapisuje na disk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PŘÍKLAD: LINUX 2.4</a:t>
            </a:r>
            <a:endParaRPr lang="cs-CZ" dirty="0"/>
          </a:p>
        </p:txBody>
      </p:sp>
      <p:sp>
        <p:nvSpPr>
          <p:cNvPr id="4608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412875"/>
            <a:ext cx="4746625" cy="373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300" b="1" smtClean="0"/>
              <a:t>Currently (2.6.32), these files are in /proc/sys/vm: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DOCUMENTATION/SYSCTL/VM.TXT</a:t>
            </a:r>
            <a:endParaRPr lang="cs-CZ" sz="4000" dirty="0"/>
          </a:p>
        </p:txBody>
      </p:sp>
      <p:sp>
        <p:nvSpPr>
          <p:cNvPr id="4710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4859338" y="1857375"/>
            <a:ext cx="3744912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None/>
            </a:pPr>
            <a:endParaRPr lang="cs-CZ" sz="1300" b="1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min_unmapped_ratio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mmap_min_addr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nr_hugepages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nr_overcommit_hugepages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nr_pdflush_threads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nr_trim_pages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numa_zonelist_order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oom_dump_tasks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oom_kill_allocating_task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overcommit_memory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overcommit_ratio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page-cluster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panic_on_oom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percpu_pagelist_fraction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stat_interval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swappiness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vfs_cache_pressure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zone_reclaim_mode</a:t>
            </a:r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500063" y="1857375"/>
            <a:ext cx="3744912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None/>
            </a:pPr>
            <a:endParaRPr lang="cs-CZ" sz="1300" b="1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block_dump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dirty_background_bytes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dirty_background_ratio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dirty_bytes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dirty_expire_centisecs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dirty_ratio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dirty_writeback_centisecs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drop_caches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hugepages_treat_as_movabl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hugetlb_shm_group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laptop_mode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legacy_va_layout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lowmem_reserve_ratio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max_map_count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memory_failure_early_kill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memory_failure_recovery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min_free_kbytes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FF"/>
              </a:buClr>
              <a:buSzPct val="70000"/>
              <a:buFont typeface="Wingdings" pitchFamily="2" charset="2"/>
              <a:buChar char="¢"/>
            </a:pPr>
            <a:r>
              <a:rPr lang="cs-CZ" sz="1300" b="1">
                <a:solidFill>
                  <a:schemeClr val="tx2"/>
                </a:solidFill>
              </a:rPr>
              <a:t>min_slab_ratio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20688" y="4924425"/>
            <a:ext cx="8424862" cy="1571625"/>
          </a:xfrm>
        </p:spPr>
        <p:txBody>
          <a:bodyPr>
            <a:normAutofit/>
          </a:bodyPr>
          <a:lstStyle/>
          <a:p>
            <a:pPr marL="395288" eaLnBrk="1" hangingPunct="1">
              <a:lnSpc>
                <a:spcPct val="80000"/>
              </a:lnSpc>
              <a:defRPr/>
            </a:pPr>
            <a:r>
              <a:rPr lang="en-US" sz="1300" dirty="0" smtClean="0"/>
              <a:t>VIRT -  Virtual Image (kb)</a:t>
            </a:r>
          </a:p>
          <a:p>
            <a:pPr marL="719138" lvl="1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200" dirty="0" smtClean="0"/>
              <a:t>The  total  amount  of  virtual memory used by the task.  It includes all code, data and shared libraries plus pages that have  been  swapped  out.</a:t>
            </a:r>
          </a:p>
          <a:p>
            <a:pPr marL="395288" indent="-396000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300" dirty="0" smtClean="0"/>
              <a:t>RES  -  Resident size (kb)</a:t>
            </a:r>
          </a:p>
          <a:p>
            <a:pPr marL="719138" lvl="1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200" dirty="0" smtClean="0"/>
              <a:t>The non-swapped physical memory a task has used.</a:t>
            </a:r>
          </a:p>
          <a:p>
            <a:pPr marL="395288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300" dirty="0" smtClean="0"/>
              <a:t>SHR  -  Shared </a:t>
            </a:r>
            <a:r>
              <a:rPr lang="en-US" sz="1300" dirty="0" err="1" smtClean="0"/>
              <a:t>Mem</a:t>
            </a:r>
            <a:r>
              <a:rPr lang="en-US" sz="1300" dirty="0" smtClean="0"/>
              <a:t> size (kb)</a:t>
            </a:r>
          </a:p>
          <a:p>
            <a:pPr marL="719138" lvl="1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200" dirty="0" smtClean="0"/>
              <a:t> The amount of shared memory used by a task.  It  simply  reflects  memory that could be potentially shared with other processes.</a:t>
            </a:r>
            <a:endParaRPr lang="cs-CZ" sz="1200" dirty="0" smtClean="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</a:t>
            </a:r>
            <a:r>
              <a:rPr lang="cs-CZ" dirty="0" smtClean="0"/>
              <a:t>ŘÍKLAD: LINUX</a:t>
            </a:r>
            <a:endParaRPr lang="cs-CZ" dirty="0"/>
          </a:p>
        </p:txBody>
      </p:sp>
      <p:sp>
        <p:nvSpPr>
          <p:cNvPr id="1229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0475"/>
            <a:ext cx="8129587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2916238" y="1116013"/>
            <a:ext cx="1727200" cy="38893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>
              <a:lnSpc>
                <a:spcPct val="80000"/>
              </a:lnSpc>
            </a:pPr>
            <a:r>
              <a:rPr lang="cs-CZ" sz="2500" smtClean="0"/>
              <a:t>Uložení obrazu LAP (virtuální paměti) v externí paměti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en-US" smtClean="0"/>
              <a:t>n</a:t>
            </a:r>
            <a:r>
              <a:rPr lang="cs-CZ" smtClean="0"/>
              <a:t>epoužívá se </a:t>
            </a:r>
            <a:r>
              <a:rPr lang="en-US" smtClean="0"/>
              <a:t>standardn</a:t>
            </a:r>
            <a:r>
              <a:rPr lang="cs-CZ" smtClean="0"/>
              <a:t>í systém souborů OS, používají se speciální metody</a:t>
            </a:r>
            <a:r>
              <a:rPr lang="en-US" smtClean="0"/>
              <a:t>, optimali</a:t>
            </a:r>
            <a:r>
              <a:rPr lang="cs-CZ" smtClean="0"/>
              <a:t>z</a:t>
            </a:r>
            <a:r>
              <a:rPr lang="en-US" smtClean="0"/>
              <a:t>ovan</a:t>
            </a:r>
            <a:r>
              <a:rPr lang="cs-CZ" smtClean="0"/>
              <a:t>é pro tento účel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speciální partition/slice disku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500" smtClean="0"/>
              <a:t>Stránkování / segmentaci musí podporovat hardware správy paměti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stránkování na žádost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segmentování na žádost</a:t>
            </a:r>
          </a:p>
          <a:p>
            <a:pPr marL="719138" lvl="1" eaLnBrk="1" hangingPunct="1">
              <a:lnSpc>
                <a:spcPct val="80000"/>
              </a:lnSpc>
            </a:pPr>
            <a:r>
              <a:rPr lang="cs-CZ" smtClean="0"/>
              <a:t>žádost – dynamicky kontextově generovaná indikace nedostatku</a:t>
            </a:r>
          </a:p>
          <a:p>
            <a:pPr marL="395288" eaLnBrk="1" hangingPunct="1">
              <a:lnSpc>
                <a:spcPct val="80000"/>
              </a:lnSpc>
            </a:pPr>
            <a:r>
              <a:rPr lang="cs-CZ" sz="2500" smtClean="0"/>
              <a:t>OS musí být schopen organizovat tok stránek / segmentů mezi vnitřní a vnější pamětí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VIRTUÁLNÍ PAMĚŤ – VLASTNOSTI</a:t>
            </a:r>
            <a:endParaRPr lang="cs-CZ" dirty="0"/>
          </a:p>
        </p:txBody>
      </p:sp>
      <p:sp>
        <p:nvSpPr>
          <p:cNvPr id="1331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Vývojový diagram: magnetický disk 27"/>
          <p:cNvSpPr>
            <a:spLocks noChangeArrowheads="1"/>
          </p:cNvSpPr>
          <p:nvPr/>
        </p:nvSpPr>
        <p:spPr bwMode="auto">
          <a:xfrm>
            <a:off x="6572250" y="2071688"/>
            <a:ext cx="1857375" cy="3071812"/>
          </a:xfrm>
          <a:prstGeom prst="flowChartMagneticDisk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LAP VĚTŠÍ NEŽ FAP</a:t>
            </a:r>
            <a:endParaRPr lang="cs-CZ" dirty="0"/>
          </a:p>
        </p:txBody>
      </p:sp>
      <p:sp>
        <p:nvSpPr>
          <p:cNvPr id="1434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  <p:sp>
        <p:nvSpPr>
          <p:cNvPr id="14341" name="Obdélník 5"/>
          <p:cNvSpPr>
            <a:spLocks noChangeArrowheads="1"/>
          </p:cNvSpPr>
          <p:nvPr/>
        </p:nvSpPr>
        <p:spPr bwMode="auto">
          <a:xfrm>
            <a:off x="785813" y="1285875"/>
            <a:ext cx="857250" cy="4533900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42" name="Obdélník 11"/>
          <p:cNvSpPr>
            <a:spLocks noChangeArrowheads="1"/>
          </p:cNvSpPr>
          <p:nvPr/>
        </p:nvSpPr>
        <p:spPr bwMode="auto">
          <a:xfrm>
            <a:off x="4572000" y="1714500"/>
            <a:ext cx="857250" cy="39592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grpSp>
        <p:nvGrpSpPr>
          <p:cNvPr id="14343" name="Skupina 21"/>
          <p:cNvGrpSpPr>
            <a:grpSpLocks/>
          </p:cNvGrpSpPr>
          <p:nvPr/>
        </p:nvGrpSpPr>
        <p:grpSpPr bwMode="auto">
          <a:xfrm>
            <a:off x="2714625" y="2428875"/>
            <a:ext cx="857250" cy="2303463"/>
            <a:chOff x="3071802" y="2214554"/>
            <a:chExt cx="857256" cy="2304000"/>
          </a:xfrm>
        </p:grpSpPr>
        <p:sp>
          <p:nvSpPr>
            <p:cNvPr id="14386" name="Obdélník 10"/>
            <p:cNvSpPr>
              <a:spLocks noChangeArrowheads="1"/>
            </p:cNvSpPr>
            <p:nvPr/>
          </p:nvSpPr>
          <p:spPr bwMode="auto">
            <a:xfrm>
              <a:off x="3071802" y="2214554"/>
              <a:ext cx="857256" cy="2304000"/>
            </a:xfrm>
            <a:prstGeom prst="rect">
              <a:avLst/>
            </a:prstGeom>
            <a:solidFill>
              <a:srgbClr val="FFFF99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14387" name="Obdélník 12"/>
            <p:cNvSpPr>
              <a:spLocks noChangeArrowheads="1"/>
            </p:cNvSpPr>
            <p:nvPr/>
          </p:nvSpPr>
          <p:spPr bwMode="auto">
            <a:xfrm>
              <a:off x="3071802" y="2214554"/>
              <a:ext cx="857256" cy="288000"/>
            </a:xfrm>
            <a:prstGeom prst="rect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14388" name="Obdélník 13"/>
            <p:cNvSpPr>
              <a:spLocks noChangeArrowheads="1"/>
            </p:cNvSpPr>
            <p:nvPr/>
          </p:nvSpPr>
          <p:spPr bwMode="auto">
            <a:xfrm>
              <a:off x="3071802" y="2786058"/>
              <a:ext cx="857256" cy="288000"/>
            </a:xfrm>
            <a:prstGeom prst="rect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14389" name="Obdélník 14"/>
            <p:cNvSpPr>
              <a:spLocks noChangeArrowheads="1"/>
            </p:cNvSpPr>
            <p:nvPr/>
          </p:nvSpPr>
          <p:spPr bwMode="auto">
            <a:xfrm>
              <a:off x="3071802" y="3357562"/>
              <a:ext cx="857256" cy="288000"/>
            </a:xfrm>
            <a:prstGeom prst="rect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  <p:sp>
          <p:nvSpPr>
            <p:cNvPr id="14390" name="Obdélník 15"/>
            <p:cNvSpPr>
              <a:spLocks noChangeArrowheads="1"/>
            </p:cNvSpPr>
            <p:nvPr/>
          </p:nvSpPr>
          <p:spPr bwMode="auto">
            <a:xfrm>
              <a:off x="3071802" y="3929066"/>
              <a:ext cx="857256" cy="288000"/>
            </a:xfrm>
            <a:prstGeom prst="rect">
              <a:avLst/>
            </a:prstGeom>
            <a:solidFill>
              <a:srgbClr val="FFC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>
                <a:cs typeface="Arial" charset="0"/>
              </a:endParaRPr>
            </a:p>
          </p:txBody>
        </p:sp>
      </p:grpSp>
      <p:sp>
        <p:nvSpPr>
          <p:cNvPr id="14344" name="Obdélník 22"/>
          <p:cNvSpPr>
            <a:spLocks noChangeArrowheads="1"/>
          </p:cNvSpPr>
          <p:nvPr/>
        </p:nvSpPr>
        <p:spPr bwMode="auto">
          <a:xfrm>
            <a:off x="4572000" y="2071688"/>
            <a:ext cx="857250" cy="360362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45" name="Obdélník 23"/>
          <p:cNvSpPr>
            <a:spLocks noChangeArrowheads="1"/>
          </p:cNvSpPr>
          <p:nvPr/>
        </p:nvSpPr>
        <p:spPr bwMode="auto">
          <a:xfrm>
            <a:off x="4572000" y="2786063"/>
            <a:ext cx="857250" cy="360362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46" name="Obdélník 24"/>
          <p:cNvSpPr>
            <a:spLocks noChangeArrowheads="1"/>
          </p:cNvSpPr>
          <p:nvPr/>
        </p:nvSpPr>
        <p:spPr bwMode="auto">
          <a:xfrm>
            <a:off x="4572000" y="3500438"/>
            <a:ext cx="857250" cy="360362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47" name="Obdélník 25"/>
          <p:cNvSpPr>
            <a:spLocks noChangeArrowheads="1"/>
          </p:cNvSpPr>
          <p:nvPr/>
        </p:nvSpPr>
        <p:spPr bwMode="auto">
          <a:xfrm>
            <a:off x="4572000" y="4214813"/>
            <a:ext cx="857250" cy="360362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48" name="Obdélník 26"/>
          <p:cNvSpPr>
            <a:spLocks noChangeArrowheads="1"/>
          </p:cNvSpPr>
          <p:nvPr/>
        </p:nvSpPr>
        <p:spPr bwMode="auto">
          <a:xfrm>
            <a:off x="4572000" y="4929188"/>
            <a:ext cx="857250" cy="360362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49" name="Obdélník 8"/>
          <p:cNvSpPr>
            <a:spLocks noChangeArrowheads="1"/>
          </p:cNvSpPr>
          <p:nvPr/>
        </p:nvSpPr>
        <p:spPr bwMode="auto">
          <a:xfrm>
            <a:off x="6858000" y="3214688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0" name="Obdélník 28"/>
          <p:cNvSpPr>
            <a:spLocks noChangeArrowheads="1"/>
          </p:cNvSpPr>
          <p:nvPr/>
        </p:nvSpPr>
        <p:spPr bwMode="auto">
          <a:xfrm>
            <a:off x="6858000" y="3571875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1" name="Obdélník 29"/>
          <p:cNvSpPr>
            <a:spLocks noChangeArrowheads="1"/>
          </p:cNvSpPr>
          <p:nvPr/>
        </p:nvSpPr>
        <p:spPr bwMode="auto">
          <a:xfrm>
            <a:off x="6858000" y="39290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2" name="Obdélník 30"/>
          <p:cNvSpPr>
            <a:spLocks noChangeArrowheads="1"/>
          </p:cNvSpPr>
          <p:nvPr/>
        </p:nvSpPr>
        <p:spPr bwMode="auto">
          <a:xfrm>
            <a:off x="6858000" y="4286250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3" name="Obdélník 31"/>
          <p:cNvSpPr>
            <a:spLocks noChangeArrowheads="1"/>
          </p:cNvSpPr>
          <p:nvPr/>
        </p:nvSpPr>
        <p:spPr bwMode="auto">
          <a:xfrm>
            <a:off x="6858000" y="4643438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4" name="Obdélník 34"/>
          <p:cNvSpPr>
            <a:spLocks noChangeArrowheads="1"/>
          </p:cNvSpPr>
          <p:nvPr/>
        </p:nvSpPr>
        <p:spPr bwMode="auto">
          <a:xfrm>
            <a:off x="7358063" y="3214688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5" name="Obdélník 35"/>
          <p:cNvSpPr>
            <a:spLocks noChangeArrowheads="1"/>
          </p:cNvSpPr>
          <p:nvPr/>
        </p:nvSpPr>
        <p:spPr bwMode="auto">
          <a:xfrm>
            <a:off x="7358063" y="3571875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6" name="Obdélník 36"/>
          <p:cNvSpPr>
            <a:spLocks noChangeArrowheads="1"/>
          </p:cNvSpPr>
          <p:nvPr/>
        </p:nvSpPr>
        <p:spPr bwMode="auto">
          <a:xfrm>
            <a:off x="7358063" y="39290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7" name="Obdélník 37"/>
          <p:cNvSpPr>
            <a:spLocks noChangeArrowheads="1"/>
          </p:cNvSpPr>
          <p:nvPr/>
        </p:nvSpPr>
        <p:spPr bwMode="auto">
          <a:xfrm>
            <a:off x="7358063" y="4286250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8" name="Obdélník 38"/>
          <p:cNvSpPr>
            <a:spLocks noChangeArrowheads="1"/>
          </p:cNvSpPr>
          <p:nvPr/>
        </p:nvSpPr>
        <p:spPr bwMode="auto">
          <a:xfrm>
            <a:off x="7358063" y="4643438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59" name="Obdélník 39"/>
          <p:cNvSpPr>
            <a:spLocks noChangeArrowheads="1"/>
          </p:cNvSpPr>
          <p:nvPr/>
        </p:nvSpPr>
        <p:spPr bwMode="auto">
          <a:xfrm>
            <a:off x="7858125" y="3214688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60" name="Obdélník 40"/>
          <p:cNvSpPr>
            <a:spLocks noChangeArrowheads="1"/>
          </p:cNvSpPr>
          <p:nvPr/>
        </p:nvSpPr>
        <p:spPr bwMode="auto">
          <a:xfrm>
            <a:off x="7858125" y="3571875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61" name="Obdélník 41"/>
          <p:cNvSpPr>
            <a:spLocks noChangeArrowheads="1"/>
          </p:cNvSpPr>
          <p:nvPr/>
        </p:nvSpPr>
        <p:spPr bwMode="auto">
          <a:xfrm>
            <a:off x="7858125" y="3929063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62" name="Obdélník 42"/>
          <p:cNvSpPr>
            <a:spLocks noChangeArrowheads="1"/>
          </p:cNvSpPr>
          <p:nvPr/>
        </p:nvSpPr>
        <p:spPr bwMode="auto">
          <a:xfrm>
            <a:off x="7858125" y="4286250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63" name="Obdélník 43"/>
          <p:cNvSpPr>
            <a:spLocks noChangeArrowheads="1"/>
          </p:cNvSpPr>
          <p:nvPr/>
        </p:nvSpPr>
        <p:spPr bwMode="auto">
          <a:xfrm>
            <a:off x="7858125" y="4643438"/>
            <a:ext cx="285750" cy="285750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b="1">
              <a:cs typeface="Arial" charset="0"/>
            </a:endParaRPr>
          </a:p>
        </p:txBody>
      </p:sp>
      <p:sp>
        <p:nvSpPr>
          <p:cNvPr id="14364" name="TextovéPole 44"/>
          <p:cNvSpPr txBox="1">
            <a:spLocks noChangeArrowheads="1"/>
          </p:cNvSpPr>
          <p:nvPr/>
        </p:nvSpPr>
        <p:spPr bwMode="auto">
          <a:xfrm>
            <a:off x="4286250" y="57150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physical memory</a:t>
            </a:r>
          </a:p>
        </p:txBody>
      </p:sp>
      <p:sp>
        <p:nvSpPr>
          <p:cNvPr id="14365" name="TextovéPole 44"/>
          <p:cNvSpPr txBox="1">
            <a:spLocks noChangeArrowheads="1"/>
          </p:cNvSpPr>
          <p:nvPr/>
        </p:nvSpPr>
        <p:spPr bwMode="auto">
          <a:xfrm>
            <a:off x="2428875" y="4714875"/>
            <a:ext cx="142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memory map</a:t>
            </a:r>
          </a:p>
        </p:txBody>
      </p:sp>
      <p:sp>
        <p:nvSpPr>
          <p:cNvPr id="14366" name="TextovéPole 44"/>
          <p:cNvSpPr txBox="1">
            <a:spLocks noChangeArrowheads="1"/>
          </p:cNvSpPr>
          <p:nvPr/>
        </p:nvSpPr>
        <p:spPr bwMode="auto">
          <a:xfrm>
            <a:off x="500063" y="5857875"/>
            <a:ext cx="1500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/>
              <a:t>virtual memory</a:t>
            </a:r>
          </a:p>
        </p:txBody>
      </p:sp>
      <p:sp>
        <p:nvSpPr>
          <p:cNvPr id="14367" name="TextovéPole 44"/>
          <p:cNvSpPr txBox="1">
            <a:spLocks noChangeArrowheads="1"/>
          </p:cNvSpPr>
          <p:nvPr/>
        </p:nvSpPr>
        <p:spPr bwMode="auto">
          <a:xfrm>
            <a:off x="785813" y="1285875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page 0</a:t>
            </a:r>
          </a:p>
        </p:txBody>
      </p:sp>
      <p:sp>
        <p:nvSpPr>
          <p:cNvPr id="14368" name="TextovéPole 44"/>
          <p:cNvSpPr txBox="1">
            <a:spLocks noChangeArrowheads="1"/>
          </p:cNvSpPr>
          <p:nvPr/>
        </p:nvSpPr>
        <p:spPr bwMode="auto">
          <a:xfrm>
            <a:off x="785813" y="1643063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page 1</a:t>
            </a:r>
          </a:p>
        </p:txBody>
      </p:sp>
      <p:sp>
        <p:nvSpPr>
          <p:cNvPr id="14369" name="TextovéPole 44"/>
          <p:cNvSpPr txBox="1">
            <a:spLocks noChangeArrowheads="1"/>
          </p:cNvSpPr>
          <p:nvPr/>
        </p:nvSpPr>
        <p:spPr bwMode="auto">
          <a:xfrm>
            <a:off x="785813" y="2000250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page 2</a:t>
            </a:r>
          </a:p>
        </p:txBody>
      </p:sp>
      <p:cxnSp>
        <p:nvCxnSpPr>
          <p:cNvPr id="14370" name="Přímá spojovací čára 53"/>
          <p:cNvCxnSpPr>
            <a:cxnSpLocks noChangeShapeType="1"/>
          </p:cNvCxnSpPr>
          <p:nvPr/>
        </p:nvCxnSpPr>
        <p:spPr bwMode="auto">
          <a:xfrm rot="10800000" flipH="1">
            <a:off x="785813" y="1643063"/>
            <a:ext cx="85725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1" name="Přímá spojovací čára 54"/>
          <p:cNvCxnSpPr>
            <a:cxnSpLocks noChangeShapeType="1"/>
          </p:cNvCxnSpPr>
          <p:nvPr/>
        </p:nvCxnSpPr>
        <p:spPr bwMode="auto">
          <a:xfrm rot="10800000" flipH="1">
            <a:off x="785813" y="2000250"/>
            <a:ext cx="8572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2" name="Přímá spojovací čára 55"/>
          <p:cNvCxnSpPr>
            <a:cxnSpLocks noChangeShapeType="1"/>
          </p:cNvCxnSpPr>
          <p:nvPr/>
        </p:nvCxnSpPr>
        <p:spPr bwMode="auto">
          <a:xfrm rot="10800000" flipH="1">
            <a:off x="785813" y="2357438"/>
            <a:ext cx="85725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3" name="Přímá spojovací čára 56"/>
          <p:cNvCxnSpPr>
            <a:cxnSpLocks noChangeShapeType="1"/>
          </p:cNvCxnSpPr>
          <p:nvPr/>
        </p:nvCxnSpPr>
        <p:spPr bwMode="auto">
          <a:xfrm rot="10800000" flipH="1">
            <a:off x="785813" y="2714625"/>
            <a:ext cx="8572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4" name="Přímá spojovací čára 57"/>
          <p:cNvCxnSpPr>
            <a:cxnSpLocks noChangeShapeType="1"/>
          </p:cNvCxnSpPr>
          <p:nvPr/>
        </p:nvCxnSpPr>
        <p:spPr bwMode="auto">
          <a:xfrm rot="10800000" flipH="1">
            <a:off x="785813" y="5500688"/>
            <a:ext cx="85725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5" name="TextovéPole 44"/>
          <p:cNvSpPr txBox="1">
            <a:spLocks noChangeArrowheads="1"/>
          </p:cNvSpPr>
          <p:nvPr/>
        </p:nvSpPr>
        <p:spPr bwMode="auto">
          <a:xfrm>
            <a:off x="785813" y="5500688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b="1"/>
              <a:t>page v</a:t>
            </a:r>
          </a:p>
        </p:txBody>
      </p:sp>
      <p:grpSp>
        <p:nvGrpSpPr>
          <p:cNvPr id="14376" name="Skupina 41"/>
          <p:cNvGrpSpPr>
            <a:grpSpLocks/>
          </p:cNvGrpSpPr>
          <p:nvPr/>
        </p:nvGrpSpPr>
        <p:grpSpPr bwMode="auto">
          <a:xfrm>
            <a:off x="1177925" y="3929063"/>
            <a:ext cx="71438" cy="357187"/>
            <a:chOff x="1000100" y="4643446"/>
            <a:chExt cx="71438" cy="357190"/>
          </a:xfrm>
        </p:grpSpPr>
        <p:sp>
          <p:nvSpPr>
            <p:cNvPr id="14383" name="Elipsa 38"/>
            <p:cNvSpPr>
              <a:spLocks noChangeArrowheads="1"/>
            </p:cNvSpPr>
            <p:nvPr/>
          </p:nvSpPr>
          <p:spPr bwMode="auto">
            <a:xfrm>
              <a:off x="1000100" y="4643446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4384" name="Elipsa 39"/>
            <p:cNvSpPr>
              <a:spLocks noChangeArrowheads="1"/>
            </p:cNvSpPr>
            <p:nvPr/>
          </p:nvSpPr>
          <p:spPr bwMode="auto">
            <a:xfrm>
              <a:off x="1000100" y="4786322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  <p:sp>
          <p:nvSpPr>
            <p:cNvPr id="14385" name="Elipsa 40"/>
            <p:cNvSpPr>
              <a:spLocks noChangeArrowheads="1"/>
            </p:cNvSpPr>
            <p:nvPr/>
          </p:nvSpPr>
          <p:spPr bwMode="auto">
            <a:xfrm>
              <a:off x="1000100" y="4929198"/>
              <a:ext cx="71438" cy="71438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b="1"/>
            </a:p>
          </p:txBody>
        </p:sp>
      </p:grpSp>
      <p:cxnSp>
        <p:nvCxnSpPr>
          <p:cNvPr id="14377" name="Přímá spojovací šipka 65"/>
          <p:cNvCxnSpPr>
            <a:cxnSpLocks noChangeShapeType="1"/>
          </p:cNvCxnSpPr>
          <p:nvPr/>
        </p:nvCxnSpPr>
        <p:spPr bwMode="auto">
          <a:xfrm>
            <a:off x="1643063" y="2928938"/>
            <a:ext cx="1071562" cy="5000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8" name="Přímá spojovací šipka 69"/>
          <p:cNvCxnSpPr>
            <a:cxnSpLocks noChangeShapeType="1"/>
          </p:cNvCxnSpPr>
          <p:nvPr/>
        </p:nvCxnSpPr>
        <p:spPr bwMode="auto">
          <a:xfrm>
            <a:off x="4714875" y="4429125"/>
            <a:ext cx="214312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9" name="Přímá spojovací šipka 71"/>
          <p:cNvCxnSpPr>
            <a:cxnSpLocks noChangeShapeType="1"/>
            <a:stCxn id="14338" idx="2"/>
            <a:endCxn id="14345" idx="3"/>
          </p:cNvCxnSpPr>
          <p:nvPr/>
        </p:nvCxnSpPr>
        <p:spPr bwMode="auto">
          <a:xfrm rot="10800000">
            <a:off x="5429250" y="2965450"/>
            <a:ext cx="1143000" cy="64293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80" name="Přímá spojovací šipka 73"/>
          <p:cNvCxnSpPr>
            <a:cxnSpLocks noChangeShapeType="1"/>
          </p:cNvCxnSpPr>
          <p:nvPr/>
        </p:nvCxnSpPr>
        <p:spPr bwMode="auto">
          <a:xfrm>
            <a:off x="5429250" y="2571750"/>
            <a:ext cx="1143000" cy="4286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81" name="Přímá spojovací šipka 75"/>
          <p:cNvCxnSpPr>
            <a:cxnSpLocks noChangeShapeType="1"/>
            <a:stCxn id="14388" idx="3"/>
          </p:cNvCxnSpPr>
          <p:nvPr/>
        </p:nvCxnSpPr>
        <p:spPr bwMode="auto">
          <a:xfrm>
            <a:off x="3571875" y="3144838"/>
            <a:ext cx="1000125" cy="2127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82" name="Přímá spojovací čára 77"/>
          <p:cNvCxnSpPr>
            <a:cxnSpLocks noChangeShapeType="1"/>
            <a:stCxn id="14389" idx="3"/>
          </p:cNvCxnSpPr>
          <p:nvPr/>
        </p:nvCxnSpPr>
        <p:spPr bwMode="auto">
          <a:xfrm>
            <a:off x="3571875" y="3716338"/>
            <a:ext cx="1143000" cy="7127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z="2600" smtClean="0"/>
              <a:t>Stránkování na žádost		(Demand paging)</a:t>
            </a:r>
          </a:p>
          <a:p>
            <a:pPr marL="719138" lvl="1" eaLnBrk="1" hangingPunct="1"/>
            <a:r>
              <a:rPr lang="cs-CZ" smtClean="0"/>
              <a:t>stránka se zobrazuje do FAP při odkazu na ni, pokud ve FAP není již zobrazena</a:t>
            </a:r>
          </a:p>
          <a:p>
            <a:pPr marL="719138" lvl="1" eaLnBrk="1" hangingPunct="1"/>
            <a:r>
              <a:rPr lang="cs-CZ" smtClean="0"/>
              <a:t>počáteční shluky výpadků stránek</a:t>
            </a:r>
          </a:p>
          <a:p>
            <a:pPr marL="395288" eaLnBrk="1" hangingPunct="1"/>
            <a:r>
              <a:rPr lang="cs-CZ" sz="2600" smtClean="0"/>
              <a:t>Předstránkování		(Prepaging)</a:t>
            </a:r>
          </a:p>
          <a:p>
            <a:pPr marL="719138" lvl="1" eaLnBrk="1" hangingPunct="1"/>
            <a:r>
              <a:rPr lang="cs-CZ" smtClean="0"/>
              <a:t>umístění na vnější paměti sousedních stránek v LAP bývá blízké („sousedi“)</a:t>
            </a:r>
          </a:p>
          <a:p>
            <a:pPr marL="719138" lvl="1" eaLnBrk="1" hangingPunct="1"/>
            <a:r>
              <a:rPr lang="cs-CZ" smtClean="0"/>
              <a:t>princip lokality</a:t>
            </a:r>
          </a:p>
          <a:p>
            <a:pPr marL="719138" lvl="1" eaLnBrk="1" hangingPunct="1"/>
            <a:r>
              <a:rPr lang="cs-CZ" smtClean="0"/>
              <a:t>zavádí se více stránek než se žádá</a:t>
            </a:r>
          </a:p>
          <a:p>
            <a:pPr marL="719138" lvl="1" eaLnBrk="1" hangingPunct="1"/>
            <a:r>
              <a:rPr lang="cs-CZ" smtClean="0"/>
              <a:t>vhodné při inicializaci procesu</a:t>
            </a:r>
          </a:p>
          <a:p>
            <a:pPr marL="719138" lvl="1" eaLnBrk="1" hangingPunct="1"/>
            <a:endParaRPr lang="cs-CZ" smtClean="0">
              <a:cs typeface="Arial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KDY ZAVÁDĚT STRÁNKU</a:t>
            </a:r>
            <a:endParaRPr lang="cs-CZ" sz="3000" dirty="0"/>
          </a:p>
        </p:txBody>
      </p:sp>
      <p:sp>
        <p:nvSpPr>
          <p:cNvPr id="1536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5288" eaLnBrk="1" hangingPunct="1"/>
            <a:r>
              <a:rPr lang="cs-CZ" smtClean="0"/>
              <a:t>Segmentace</a:t>
            </a:r>
          </a:p>
          <a:p>
            <a:pPr marL="719138" lvl="1" eaLnBrk="1" hangingPunct="1"/>
            <a:r>
              <a:rPr lang="cs-CZ" smtClean="0"/>
              <a:t>best-, first-, worstfit</a:t>
            </a:r>
          </a:p>
          <a:p>
            <a:pPr marL="395288" eaLnBrk="1" hangingPunct="1"/>
            <a:r>
              <a:rPr lang="cs-CZ" smtClean="0"/>
              <a:t>Stránkování</a:t>
            </a:r>
          </a:p>
          <a:p>
            <a:pPr marL="719138" lvl="1" eaLnBrk="1" hangingPunct="1"/>
            <a:r>
              <a:rPr lang="cs-CZ" smtClean="0"/>
              <a:t>nemusíme řešit</a:t>
            </a:r>
          </a:p>
          <a:p>
            <a:pPr marL="395288" eaLnBrk="1" hangingPunct="1"/>
            <a:r>
              <a:rPr lang="cs-CZ" smtClean="0"/>
              <a:t>Kombinace segmentování + stránkování</a:t>
            </a:r>
          </a:p>
          <a:p>
            <a:pPr marL="719138" lvl="1" eaLnBrk="1" hangingPunct="1"/>
            <a:r>
              <a:rPr lang="cs-CZ" smtClean="0"/>
              <a:t>nemusíme řešit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KAM STRÁNKU ZAVÉST?</a:t>
            </a:r>
            <a:endParaRPr lang="cs-CZ" sz="3000" dirty="0"/>
          </a:p>
        </p:txBody>
      </p:sp>
      <p:sp>
        <p:nvSpPr>
          <p:cNvPr id="1638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>
                <a:solidFill>
                  <a:schemeClr val="bg1"/>
                </a:solidFill>
              </a:rPr>
              <a:t>PB 153 OPERAČNÍ SYSTÉMY A JEJICH ROZHRANÍ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-pb153-operacni-systemy">
  <a:themeElements>
    <a:clrScheme name="PB153-operacni-systemy-a-jejich-rozhrani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71BEC4"/>
      </a:folHlink>
    </a:clrScheme>
    <a:fontScheme name="2_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PB153_vzor</Template>
  <TotalTime>2532</TotalTime>
  <Words>2483</Words>
  <Application>Microsoft Office PowerPoint</Application>
  <PresentationFormat>Předvádění na obrazovce (4:3)</PresentationFormat>
  <Paragraphs>855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motiv-pb153-operacni-systemy</vt:lpstr>
      <vt:lpstr>PB153 OPERAČNÍ SYSTÉMY A JEJICH ROZHRANÍ</vt:lpstr>
      <vt:lpstr>ZÁKLADNÍ PRINCIPY</vt:lpstr>
      <vt:lpstr>BĚH PROCESŮ VE VIRTUÁLNÍ PAMĚTI</vt:lpstr>
      <vt:lpstr>VIRTUÁLNÍ PAMĚŤ – VLASTNOSTI </vt:lpstr>
      <vt:lpstr>PŘÍKLAD: LINUX</vt:lpstr>
      <vt:lpstr>VIRTUÁLNÍ PAMĚŤ – VLASTNOSTI</vt:lpstr>
      <vt:lpstr>LAP VĚTŠÍ NEŽ FAP</vt:lpstr>
      <vt:lpstr>KDY ZAVÁDĚT STRÁNKU</vt:lpstr>
      <vt:lpstr>KAM STRÁNKU ZAVÉST?</vt:lpstr>
      <vt:lpstr>KTEROU STRÁNKU NAHRADIT?</vt:lpstr>
      <vt:lpstr>STRÁNKOVÁNÍ NA ŽÁDOST</vt:lpstr>
      <vt:lpstr>BIT VALID-INVALID</vt:lpstr>
      <vt:lpstr>PŘÍKLAD: TABULKA STRÁNEK</vt:lpstr>
      <vt:lpstr>VÝPADEK STRÁNKY</vt:lpstr>
      <vt:lpstr>ZPRACOVÁNÍ VÝPADKU STRÁNKY</vt:lpstr>
      <vt:lpstr>VOLNÝ RÁMEC</vt:lpstr>
      <vt:lpstr>PRINCIP LOKALITY</vt:lpstr>
      <vt:lpstr>NÁHRADA STRÁNKY</vt:lpstr>
      <vt:lpstr>ALGORITMY URČENÍ OBĚTI</vt:lpstr>
      <vt:lpstr>ALGORITMY URČENÍ OBĚTI</vt:lpstr>
      <vt:lpstr>ALGORITMUS FIRST-IN-FIRST-OUT</vt:lpstr>
      <vt:lpstr>BELADYHO ANOMÁLIE</vt:lpstr>
      <vt:lpstr>ALGORITMUS FIRST-IN-FIRST-OUT</vt:lpstr>
      <vt:lpstr>OPTIMÁLNÍ ALGORITMUS</vt:lpstr>
      <vt:lpstr>OPTIMÁLNÍ ALGORITMUS</vt:lpstr>
      <vt:lpstr>ANIMACE: OPTIMÁLNÍ ALGORITMUS</vt:lpstr>
      <vt:lpstr>ALGORITMUS LRU</vt:lpstr>
      <vt:lpstr>ALGORITMUS LRU</vt:lpstr>
      <vt:lpstr>ANIMACE: ALGORITMUS LRU</vt:lpstr>
      <vt:lpstr>IMPLEMENTACE POLITIKY LRU</vt:lpstr>
      <vt:lpstr>ANIMACE: IMPLEMENTACE POLITIKY LRU</vt:lpstr>
      <vt:lpstr>DRUHÁ ŠANCE</vt:lpstr>
      <vt:lpstr>DRUHÁ ŠANCE (2)</vt:lpstr>
      <vt:lpstr>DRUHÁ ŠANCE (3)</vt:lpstr>
      <vt:lpstr>SROVNÁNÍ ALGORITMŮ</vt:lpstr>
      <vt:lpstr>STRUKTURA PROGRAMU</vt:lpstr>
      <vt:lpstr>THRASHING</vt:lpstr>
      <vt:lpstr>BUDDY ALOKAČNÍ ALGORITMUS</vt:lpstr>
      <vt:lpstr>PŘÍKLAD: LINUX 2.4</vt:lpstr>
      <vt:lpstr>PŘÍKLAD: LINUX 2.4</vt:lpstr>
      <vt:lpstr>PŘÍKLAD: LINUX 2.4</vt:lpstr>
      <vt:lpstr>DOCUMENTATION/SYSCTL/VM.TXT</vt:lpstr>
      <vt:lpstr>Prezentace aplikace PowerPoint</vt:lpstr>
    </vt:vector>
  </TitlesOfParts>
  <Company>Warner Bros.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PB153 Operační systémy a jejich rozhraní</dc:title>
  <dc:creator>Zdeněk Říha</dc:creator>
  <cp:lastModifiedBy>Ada</cp:lastModifiedBy>
  <cp:revision>180</cp:revision>
  <dcterms:created xsi:type="dcterms:W3CDTF">2004-05-02T11:02:57Z</dcterms:created>
  <dcterms:modified xsi:type="dcterms:W3CDTF">2013-04-26T10:00:39Z</dcterms:modified>
</cp:coreProperties>
</file>