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4"/>
  </p:notesMasterIdLst>
  <p:handoutMasterIdLst>
    <p:handoutMasterId r:id="rId35"/>
  </p:handoutMasterIdLst>
  <p:sldIdLst>
    <p:sldId id="256" r:id="rId2"/>
    <p:sldId id="257" r:id="rId3"/>
    <p:sldId id="287" r:id="rId4"/>
    <p:sldId id="258" r:id="rId5"/>
    <p:sldId id="259" r:id="rId6"/>
    <p:sldId id="285" r:id="rId7"/>
    <p:sldId id="286" r:id="rId8"/>
    <p:sldId id="260" r:id="rId9"/>
    <p:sldId id="262" r:id="rId10"/>
    <p:sldId id="263" r:id="rId11"/>
    <p:sldId id="264" r:id="rId12"/>
    <p:sldId id="265" r:id="rId13"/>
    <p:sldId id="283" r:id="rId14"/>
    <p:sldId id="266" r:id="rId15"/>
    <p:sldId id="267" r:id="rId16"/>
    <p:sldId id="268" r:id="rId17"/>
    <p:sldId id="290" r:id="rId18"/>
    <p:sldId id="291" r:id="rId19"/>
    <p:sldId id="292" r:id="rId20"/>
    <p:sldId id="289" r:id="rId21"/>
    <p:sldId id="269" r:id="rId22"/>
    <p:sldId id="271" r:id="rId23"/>
    <p:sldId id="288" r:id="rId24"/>
    <p:sldId id="273" r:id="rId25"/>
    <p:sldId id="272" r:id="rId26"/>
    <p:sldId id="274" r:id="rId27"/>
    <p:sldId id="275" r:id="rId28"/>
    <p:sldId id="278" r:id="rId29"/>
    <p:sldId id="281" r:id="rId30"/>
    <p:sldId id="284" r:id="rId31"/>
    <p:sldId id="282" r:id="rId32"/>
    <p:sldId id="293" r:id="rId3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33CCFF"/>
    <a:srgbClr val="0066FF"/>
    <a:srgbClr val="000099"/>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7" autoAdjust="0"/>
    <p:restoredTop sz="94660"/>
  </p:normalViewPr>
  <p:slideViewPr>
    <p:cSldViewPr>
      <p:cViewPr>
        <p:scale>
          <a:sx n="100" d="100"/>
          <a:sy n="100" d="100"/>
        </p:scale>
        <p:origin x="-1098" y="-6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84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184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184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FE54E83-FACD-406F-9A21-808ED669ECE6}" type="slidenum">
              <a:rPr lang="cs-CZ"/>
              <a:pPr>
                <a:defRPr/>
              </a:pPr>
              <a:t>‹#›</a:t>
            </a:fld>
            <a:endParaRPr lang="cs-CZ"/>
          </a:p>
        </p:txBody>
      </p:sp>
    </p:spTree>
    <p:extLst>
      <p:ext uri="{BB962C8B-B14F-4D97-AF65-F5344CB8AC3E}">
        <p14:creationId xmlns:p14="http://schemas.microsoft.com/office/powerpoint/2010/main" val="3064537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136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409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136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1136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85D57AB-0ADD-4045-B34E-9BD8EBB0ABE0}" type="slidenum">
              <a:rPr lang="cs-CZ"/>
              <a:pPr>
                <a:defRPr/>
              </a:pPr>
              <a:t>‹#›</a:t>
            </a:fld>
            <a:endParaRPr lang="cs-CZ"/>
          </a:p>
        </p:txBody>
      </p:sp>
    </p:spTree>
    <p:extLst>
      <p:ext uri="{BB962C8B-B14F-4D97-AF65-F5344CB8AC3E}">
        <p14:creationId xmlns:p14="http://schemas.microsoft.com/office/powerpoint/2010/main" val="36846515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0" y="3929063"/>
            <a:ext cx="871538"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7338" y="3929063"/>
            <a:ext cx="871537"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51100" y="3929063"/>
            <a:ext cx="8699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7308850" y="6462713"/>
            <a:ext cx="1835150" cy="395287"/>
          </a:xfrm>
          <a:prstGeom prst="rect">
            <a:avLst/>
          </a:prstGeom>
          <a:solidFill>
            <a:srgbClr val="0066FF"/>
          </a:solidFill>
          <a:ln w="9525">
            <a:noFill/>
            <a:miter lim="800000"/>
            <a:headEnd/>
            <a:tailEnd/>
          </a:ln>
          <a:effectLst/>
        </p:spPr>
        <p:txBody>
          <a:bodyPr wrap="none" anchor="ctr"/>
          <a:lstStyle/>
          <a:p>
            <a:pPr>
              <a:defRPr/>
            </a:pPr>
            <a:endParaRPr lang="cs-CZ"/>
          </a:p>
        </p:txBody>
      </p:sp>
      <p:sp>
        <p:nvSpPr>
          <p:cNvPr id="9" name="Rectangle 6"/>
          <p:cNvSpPr>
            <a:spLocks noChangeArrowheads="1"/>
          </p:cNvSpPr>
          <p:nvPr/>
        </p:nvSpPr>
        <p:spPr bwMode="auto">
          <a:xfrm>
            <a:off x="0" y="6462713"/>
            <a:ext cx="9144000" cy="395287"/>
          </a:xfrm>
          <a:prstGeom prst="rect">
            <a:avLst/>
          </a:prstGeom>
          <a:solidFill>
            <a:srgbClr val="333399"/>
          </a:solidFill>
          <a:ln w="9525">
            <a:noFill/>
            <a:miter lim="800000"/>
            <a:headEnd/>
            <a:tailEnd/>
          </a:ln>
          <a:effectLst/>
        </p:spPr>
        <p:txBody>
          <a:bodyPr wrap="none" anchor="ctr"/>
          <a:lstStyle/>
          <a:p>
            <a:pPr>
              <a:defRPr/>
            </a:pPr>
            <a:endParaRPr lang="cs-CZ" sz="1400" dirty="0"/>
          </a:p>
        </p:txBody>
      </p:sp>
      <p:sp>
        <p:nvSpPr>
          <p:cNvPr id="10" name="Rectangle 5"/>
          <p:cNvSpPr>
            <a:spLocks noChangeArrowheads="1"/>
          </p:cNvSpPr>
          <p:nvPr/>
        </p:nvSpPr>
        <p:spPr bwMode="auto">
          <a:xfrm>
            <a:off x="0" y="6419850"/>
            <a:ext cx="9144000" cy="46038"/>
          </a:xfrm>
          <a:prstGeom prst="rect">
            <a:avLst/>
          </a:prstGeom>
          <a:solidFill>
            <a:srgbClr val="000066"/>
          </a:solidFill>
          <a:ln w="9525">
            <a:noFill/>
            <a:miter lim="800000"/>
            <a:headEnd/>
            <a:tailEnd/>
          </a:ln>
          <a:effectLst/>
        </p:spPr>
        <p:txBody>
          <a:bodyPr wrap="none" anchor="ctr"/>
          <a:lstStyle/>
          <a:p>
            <a:pPr>
              <a:defRPr/>
            </a:pPr>
            <a:endParaRPr lang="cs-CZ"/>
          </a:p>
        </p:txBody>
      </p:sp>
      <p:sp>
        <p:nvSpPr>
          <p:cNvPr id="11" name="Rectangle 5"/>
          <p:cNvSpPr>
            <a:spLocks noChangeArrowheads="1"/>
          </p:cNvSpPr>
          <p:nvPr/>
        </p:nvSpPr>
        <p:spPr bwMode="auto">
          <a:xfrm>
            <a:off x="0" y="0"/>
            <a:ext cx="9144000" cy="214313"/>
          </a:xfrm>
          <a:prstGeom prst="rect">
            <a:avLst/>
          </a:prstGeom>
          <a:solidFill>
            <a:srgbClr val="000066"/>
          </a:solidFill>
          <a:ln w="9525">
            <a:noFill/>
            <a:miter lim="800000"/>
            <a:headEnd/>
            <a:tailEnd/>
          </a:ln>
          <a:effectLst/>
        </p:spPr>
        <p:txBody>
          <a:bodyPr wrap="none" anchor="ctr"/>
          <a:lstStyle/>
          <a:p>
            <a:pPr>
              <a:defRPr/>
            </a:pPr>
            <a:endParaRPr lang="cs-CZ"/>
          </a:p>
        </p:txBody>
      </p:sp>
      <p:sp>
        <p:nvSpPr>
          <p:cNvPr id="2" name="Nadpis 1"/>
          <p:cNvSpPr>
            <a:spLocks noGrp="1"/>
          </p:cNvSpPr>
          <p:nvPr>
            <p:ph type="ctrTitle"/>
          </p:nvPr>
        </p:nvSpPr>
        <p:spPr>
          <a:xfrm>
            <a:off x="685800" y="1357298"/>
            <a:ext cx="7772400" cy="2243153"/>
          </a:xfrm>
        </p:spPr>
        <p:txBody>
          <a:bodyPr/>
          <a:lstStyle>
            <a:lvl1pPr>
              <a:lnSpc>
                <a:spcPts val="6000"/>
              </a:lnSpc>
              <a:defRPr sz="6000" spc="-300"/>
            </a:lvl1pPr>
          </a:lstStyle>
          <a:p>
            <a:r>
              <a:rPr lang="cs-CZ" smtClean="0"/>
              <a:t>Klepnutím lze upravit styl předlohy nadpisů.</a:t>
            </a:r>
            <a:endParaRPr lang="cs-CZ" dirty="0"/>
          </a:p>
        </p:txBody>
      </p:sp>
      <p:sp>
        <p:nvSpPr>
          <p:cNvPr id="3" name="Podnadpis 2"/>
          <p:cNvSpPr>
            <a:spLocks noGrp="1"/>
          </p:cNvSpPr>
          <p:nvPr>
            <p:ph type="subTitle" idx="1"/>
          </p:nvPr>
        </p:nvSpPr>
        <p:spPr>
          <a:xfrm>
            <a:off x="3428992" y="4071942"/>
            <a:ext cx="5000660" cy="1566858"/>
          </a:xfrm>
        </p:spPr>
        <p:txBody>
          <a:bodyPr/>
          <a:lstStyle>
            <a:lvl1pPr marL="0" indent="0" algn="l">
              <a:buNone/>
              <a:defRPr b="1" spc="-15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dirty="0"/>
          </a:p>
        </p:txBody>
      </p:sp>
    </p:spTree>
    <p:extLst>
      <p:ext uri="{BB962C8B-B14F-4D97-AF65-F5344CB8AC3E}">
        <p14:creationId xmlns:p14="http://schemas.microsoft.com/office/powerpoint/2010/main" val="258444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aoblený obdélník 3"/>
          <p:cNvSpPr/>
          <p:nvPr/>
        </p:nvSpPr>
        <p:spPr bwMode="black">
          <a:xfrm>
            <a:off x="131763" y="428625"/>
            <a:ext cx="8858250" cy="642938"/>
          </a:xfrm>
          <a:prstGeom prst="roundRect">
            <a:avLst>
              <a:gd name="adj" fmla="val 3521"/>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dirty="0">
                <a:latin typeface="Arial Narrow" pitchFamily="34" charset="0"/>
              </a:rPr>
              <a:t>        </a:t>
            </a:r>
          </a:p>
        </p:txBody>
      </p:sp>
      <p:sp>
        <p:nvSpPr>
          <p:cNvPr id="5" name="Rovnoramenný trojúhelník 4"/>
          <p:cNvSpPr/>
          <p:nvPr/>
        </p:nvSpPr>
        <p:spPr bwMode="black">
          <a:xfrm rot="10800000">
            <a:off x="1571625" y="1047750"/>
            <a:ext cx="241300" cy="142875"/>
          </a:xfrm>
          <a:prstGeom prst="triangl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Zástupný symbol pro obsah 2"/>
          <p:cNvSpPr>
            <a:spLocks noGrp="1"/>
          </p:cNvSpPr>
          <p:nvPr>
            <p:ph idx="1"/>
          </p:nvPr>
        </p:nvSpPr>
        <p:spPr/>
        <p:txBody>
          <a:bodyPr/>
          <a:lstStyle>
            <a:lvl1pPr marL="396000">
              <a:defRPr/>
            </a:lvl1pPr>
            <a:lvl2pPr marL="720000">
              <a:defRPr/>
            </a:lvl2pPr>
            <a:lvl3pPr marL="1080000">
              <a:defRPr/>
            </a:lvl3pPr>
            <a:lvl4pPr marL="1620000">
              <a:defRPr/>
            </a:lvl4pPr>
            <a:lvl5pPr marL="1980000">
              <a:defRPr/>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a:lstStyle/>
          <a:p>
            <a:pPr lvl="0"/>
            <a:r>
              <a:rPr lang="cs-CZ" smtClean="0"/>
              <a:t>Klepnutím lze upravit styl předlohy nadpisů.</a:t>
            </a:r>
            <a:endParaRPr lang="cs-CZ" dirty="0" smtClean="0"/>
          </a:p>
        </p:txBody>
      </p:sp>
      <p:sp>
        <p:nvSpPr>
          <p:cNvPr id="6" name="Rectangle 10"/>
          <p:cNvSpPr>
            <a:spLocks noGrp="1" noChangeArrowheads="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284953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0"/>
          <p:cNvSpPr>
            <a:spLocks noGrp="1" noChangeArrowheads="1"/>
          </p:cNvSpPr>
          <p:nvPr>
            <p:ph type="ftr" sz="quarter" idx="10"/>
          </p:nvPr>
        </p:nvSpPr>
        <p:spPr>
          <a:ln/>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462254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va obsahy">
    <p:spTree>
      <p:nvGrpSpPr>
        <p:cNvPr id="1" name=""/>
        <p:cNvGrpSpPr/>
        <p:nvPr/>
      </p:nvGrpSpPr>
      <p:grpSpPr>
        <a:xfrm>
          <a:off x="0" y="0"/>
          <a:ext cx="0" cy="0"/>
          <a:chOff x="0" y="0"/>
          <a:chExt cx="0" cy="0"/>
        </a:xfrm>
      </p:grpSpPr>
      <p:sp>
        <p:nvSpPr>
          <p:cNvPr id="5" name="Zaoblený obdélník 4"/>
          <p:cNvSpPr/>
          <p:nvPr/>
        </p:nvSpPr>
        <p:spPr bwMode="black">
          <a:xfrm>
            <a:off x="131763" y="428625"/>
            <a:ext cx="8858250" cy="642938"/>
          </a:xfrm>
          <a:prstGeom prst="roundRect">
            <a:avLst>
              <a:gd name="adj" fmla="val 3521"/>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dirty="0">
                <a:latin typeface="Arial Narrow" pitchFamily="34" charset="0"/>
              </a:rPr>
              <a:t>        </a:t>
            </a:r>
          </a:p>
        </p:txBody>
      </p:sp>
      <p:sp>
        <p:nvSpPr>
          <p:cNvPr id="6" name="Rovnoramenný trojúhelník 5"/>
          <p:cNvSpPr/>
          <p:nvPr/>
        </p:nvSpPr>
        <p:spPr bwMode="black">
          <a:xfrm rot="10800000">
            <a:off x="1571625" y="1047750"/>
            <a:ext cx="241300" cy="142875"/>
          </a:xfrm>
          <a:prstGeom prst="triangl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Zástupný symbol pro obsah 2"/>
          <p:cNvSpPr>
            <a:spLocks noGrp="1"/>
          </p:cNvSpPr>
          <p:nvPr>
            <p:ph sz="half" idx="1"/>
          </p:nvPr>
        </p:nvSpPr>
        <p:spPr>
          <a:xfrm>
            <a:off x="468313" y="1412875"/>
            <a:ext cx="4135437" cy="482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4756150" y="1412875"/>
            <a:ext cx="4137025" cy="482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8"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a:lstStyle/>
          <a:p>
            <a:pPr lvl="0"/>
            <a:r>
              <a:rPr lang="cs-CZ" smtClean="0"/>
              <a:t>Klepnutím lze upravit styl předlohy nadpisů.</a:t>
            </a:r>
            <a:endParaRPr lang="cs-CZ" dirty="0" smtClean="0"/>
          </a:p>
        </p:txBody>
      </p:sp>
      <p:sp>
        <p:nvSpPr>
          <p:cNvPr id="7" name="Rectangle 10"/>
          <p:cNvSpPr>
            <a:spLocks noGrp="1" noChangeArrowheads="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3646248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7" name="Zaoblený obdélník 6"/>
          <p:cNvSpPr/>
          <p:nvPr/>
        </p:nvSpPr>
        <p:spPr bwMode="black">
          <a:xfrm>
            <a:off x="131763" y="428625"/>
            <a:ext cx="8858250" cy="642938"/>
          </a:xfrm>
          <a:prstGeom prst="roundRect">
            <a:avLst>
              <a:gd name="adj" fmla="val 3521"/>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dirty="0">
                <a:latin typeface="Arial Narrow" pitchFamily="34" charset="0"/>
              </a:rPr>
              <a:t>        </a:t>
            </a:r>
          </a:p>
        </p:txBody>
      </p:sp>
      <p:sp>
        <p:nvSpPr>
          <p:cNvPr id="8" name="Rovnoramenný trojúhelník 7"/>
          <p:cNvSpPr/>
          <p:nvPr/>
        </p:nvSpPr>
        <p:spPr bwMode="black">
          <a:xfrm rot="10800000">
            <a:off x="1571625" y="1047750"/>
            <a:ext cx="241300" cy="142875"/>
          </a:xfrm>
          <a:prstGeom prst="triangl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10"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a:lstStyle/>
          <a:p>
            <a:pPr lvl="0"/>
            <a:r>
              <a:rPr lang="cs-CZ" smtClean="0"/>
              <a:t>Klepnutím lze upravit styl předlohy nadpisů.</a:t>
            </a:r>
            <a:endParaRPr lang="cs-CZ" dirty="0" smtClean="0"/>
          </a:p>
        </p:txBody>
      </p:sp>
      <p:sp>
        <p:nvSpPr>
          <p:cNvPr id="9" name="Rectangle 10"/>
          <p:cNvSpPr>
            <a:spLocks noGrp="1" noChangeArrowheads="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295913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3" name="Zaoblený obdélník 2"/>
          <p:cNvSpPr/>
          <p:nvPr/>
        </p:nvSpPr>
        <p:spPr bwMode="black">
          <a:xfrm>
            <a:off x="131763" y="428625"/>
            <a:ext cx="8858250" cy="642938"/>
          </a:xfrm>
          <a:prstGeom prst="roundRect">
            <a:avLst>
              <a:gd name="adj" fmla="val 3521"/>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cs-CZ" sz="1600" dirty="0">
                <a:latin typeface="Arial Narrow" pitchFamily="34" charset="0"/>
              </a:rPr>
              <a:t>        </a:t>
            </a:r>
          </a:p>
        </p:txBody>
      </p:sp>
      <p:sp>
        <p:nvSpPr>
          <p:cNvPr id="4" name="Rovnoramenný trojúhelník 3"/>
          <p:cNvSpPr/>
          <p:nvPr/>
        </p:nvSpPr>
        <p:spPr bwMode="black">
          <a:xfrm rot="10800000">
            <a:off x="1571625" y="1047750"/>
            <a:ext cx="241300" cy="142875"/>
          </a:xfrm>
          <a:prstGeom prst="triangle">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6"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a:lstStyle/>
          <a:p>
            <a:pPr lvl="0"/>
            <a:r>
              <a:rPr lang="cs-CZ" smtClean="0"/>
              <a:t>Klepnutím lze upravit styl předlohy nadpisů.</a:t>
            </a:r>
            <a:endParaRPr lang="cs-CZ" dirty="0" smtClean="0"/>
          </a:p>
        </p:txBody>
      </p:sp>
      <p:sp>
        <p:nvSpPr>
          <p:cNvPr id="5" name="Rectangle 10"/>
          <p:cNvSpPr>
            <a:spLocks noGrp="1" noChangeArrowheads="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76235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254345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spc="0"/>
            </a:lvl1pPr>
          </a:lstStyle>
          <a:p>
            <a:r>
              <a:rPr lang="cs-CZ" smtClean="0"/>
              <a:t>Klepnutím lze upravit styl předlohy nadpisů.</a:t>
            </a:r>
            <a:endParaRPr lang="cs-CZ" dirty="0"/>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0"/>
          <p:cNvSpPr>
            <a:spLocks noGrp="1" noChangeArrowheads="1"/>
          </p:cNvSpPr>
          <p:nvPr>
            <p:ph type="ftr" sz="quarter" idx="10"/>
          </p:nvPr>
        </p:nvSpPr>
        <p:spPr>
          <a:ln/>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97679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TextovéPole 1"/>
          <p:cNvSpPr txBox="1"/>
          <p:nvPr/>
        </p:nvSpPr>
        <p:spPr>
          <a:xfrm>
            <a:off x="434975" y="1357313"/>
            <a:ext cx="8137525" cy="1754187"/>
          </a:xfrm>
          <a:prstGeom prst="rect">
            <a:avLst/>
          </a:prstGeom>
          <a:noFill/>
        </p:spPr>
        <p:txBody>
          <a:bodyPr>
            <a:spAutoFit/>
          </a:bodyPr>
          <a:lstStyle/>
          <a:p>
            <a:pPr algn="ctr">
              <a:lnSpc>
                <a:spcPct val="150000"/>
              </a:lnSpc>
              <a:spcBef>
                <a:spcPts val="0"/>
              </a:spcBef>
              <a:defRPr/>
            </a:pPr>
            <a:r>
              <a:rPr lang="cs-CZ" sz="2400" dirty="0">
                <a:solidFill>
                  <a:schemeClr val="tx2"/>
                </a:solidFill>
                <a:latin typeface="Arial" pitchFamily="34" charset="0"/>
                <a:ea typeface="Tahoma" pitchFamily="34" charset="0"/>
                <a:cs typeface="Arial" pitchFamily="34" charset="0"/>
              </a:rPr>
              <a:t>Výukovou pomůcku zpracovalo </a:t>
            </a:r>
            <a:br>
              <a:rPr lang="cs-CZ" sz="2400" dirty="0">
                <a:solidFill>
                  <a:schemeClr val="tx2"/>
                </a:solidFill>
                <a:latin typeface="Arial" pitchFamily="34" charset="0"/>
                <a:ea typeface="Tahoma" pitchFamily="34" charset="0"/>
                <a:cs typeface="Arial" pitchFamily="34" charset="0"/>
              </a:rPr>
            </a:br>
            <a:r>
              <a:rPr lang="cs-CZ" sz="2400" b="1" dirty="0">
                <a:solidFill>
                  <a:schemeClr val="tx2"/>
                </a:solidFill>
                <a:latin typeface="Arial" pitchFamily="34" charset="0"/>
                <a:ea typeface="Tahoma" pitchFamily="34" charset="0"/>
                <a:cs typeface="Arial" pitchFamily="34" charset="0"/>
              </a:rPr>
              <a:t>Servisní středisko pro e-</a:t>
            </a:r>
            <a:r>
              <a:rPr lang="cs-CZ" sz="2400" b="1" dirty="0" err="1">
                <a:solidFill>
                  <a:schemeClr val="tx2"/>
                </a:solidFill>
                <a:latin typeface="Arial" pitchFamily="34" charset="0"/>
                <a:ea typeface="Tahoma" pitchFamily="34" charset="0"/>
                <a:cs typeface="Arial" pitchFamily="34" charset="0"/>
              </a:rPr>
              <a:t>learning</a:t>
            </a:r>
            <a:r>
              <a:rPr lang="cs-CZ" sz="2400" b="1" dirty="0">
                <a:solidFill>
                  <a:schemeClr val="tx2"/>
                </a:solidFill>
                <a:latin typeface="Arial" pitchFamily="34" charset="0"/>
                <a:ea typeface="Tahoma" pitchFamily="34" charset="0"/>
                <a:cs typeface="Arial" pitchFamily="34" charset="0"/>
              </a:rPr>
              <a:t> na MU</a:t>
            </a:r>
          </a:p>
          <a:p>
            <a:pPr algn="ctr">
              <a:lnSpc>
                <a:spcPct val="150000"/>
              </a:lnSpc>
              <a:spcBef>
                <a:spcPts val="0"/>
              </a:spcBef>
              <a:defRPr/>
            </a:pPr>
            <a:r>
              <a:rPr lang="cs-CZ" sz="2400" u="sng" dirty="0">
                <a:solidFill>
                  <a:schemeClr val="accent3"/>
                </a:solidFill>
                <a:latin typeface="Arial" pitchFamily="34" charset="0"/>
                <a:ea typeface="Tahoma" pitchFamily="34" charset="0"/>
                <a:cs typeface="Arial" pitchFamily="34" charset="0"/>
              </a:rPr>
              <a:t>http://is.muni.cz/stech/</a:t>
            </a:r>
          </a:p>
        </p:txBody>
      </p:sp>
      <p:sp>
        <p:nvSpPr>
          <p:cNvPr id="3" name="AutoShape 2" descr="https://is.muni.cz/auth/do/rect/el/opvk22_0041/logolinky/logolink_620.png"/>
          <p:cNvSpPr>
            <a:spLocks noChangeAspect="1" noChangeArrowheads="1"/>
          </p:cNvSpPr>
          <p:nvPr/>
        </p:nvSpPr>
        <p:spPr bwMode="auto">
          <a:xfrm>
            <a:off x="155575" y="-144463"/>
            <a:ext cx="304800" cy="304801"/>
          </a:xfrm>
          <a:prstGeom prst="rect">
            <a:avLst/>
          </a:prstGeom>
          <a:noFill/>
        </p:spPr>
        <p:txBody>
          <a:bodyPr/>
          <a:lstStyle/>
          <a:p>
            <a:pPr>
              <a:defRPr/>
            </a:pPr>
            <a:endParaRPr lang="cs-CZ"/>
          </a:p>
        </p:txBody>
      </p:sp>
      <p:sp>
        <p:nvSpPr>
          <p:cNvPr id="4" name="AutoShape 4" descr="https://is.muni.cz/auth/do/rect/el/opvk22_0041/logolinky/logolink_620.png"/>
          <p:cNvSpPr>
            <a:spLocks noChangeAspect="1" noChangeArrowheads="1"/>
          </p:cNvSpPr>
          <p:nvPr/>
        </p:nvSpPr>
        <p:spPr bwMode="auto">
          <a:xfrm>
            <a:off x="155575" y="-144463"/>
            <a:ext cx="304800" cy="304801"/>
          </a:xfrm>
          <a:prstGeom prst="rect">
            <a:avLst/>
          </a:prstGeom>
          <a:noFill/>
        </p:spPr>
        <p:txBody>
          <a:bodyPr/>
          <a:lstStyle/>
          <a:p>
            <a:pPr>
              <a:defRPr/>
            </a:pPr>
            <a:endParaRPr lang="cs-CZ"/>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0988" y="3643313"/>
            <a:ext cx="59055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ástupný symbol pro zápatí 2"/>
          <p:cNvSpPr>
            <a:spLocks noGrp="1"/>
          </p:cNvSpPr>
          <p:nvPr>
            <p:ph type="ftr" sz="quarter" idx="10"/>
          </p:nvPr>
        </p:nvSpPr>
        <p:spPr/>
        <p:txBody>
          <a:bodyPr/>
          <a:lstStyle>
            <a:lvl1pPr>
              <a:defRPr/>
            </a:lvl1pPr>
          </a:lstStyle>
          <a:p>
            <a:pPr>
              <a:defRPr/>
            </a:pPr>
            <a:r>
              <a:rPr lang="cs-CZ"/>
              <a:t>PB 153 Operační systémy a jejich rozhraní</a:t>
            </a:r>
          </a:p>
        </p:txBody>
      </p:sp>
    </p:spTree>
    <p:extLst>
      <p:ext uri="{BB962C8B-B14F-4D97-AF65-F5344CB8AC3E}">
        <p14:creationId xmlns:p14="http://schemas.microsoft.com/office/powerpoint/2010/main" val="1391969606"/>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68313" y="1412875"/>
            <a:ext cx="8424862"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p:txBody>
      </p:sp>
      <p:sp>
        <p:nvSpPr>
          <p:cNvPr id="2053" name="Rectangle 5"/>
          <p:cNvSpPr>
            <a:spLocks noChangeArrowheads="1"/>
          </p:cNvSpPr>
          <p:nvPr/>
        </p:nvSpPr>
        <p:spPr bwMode="auto">
          <a:xfrm>
            <a:off x="0" y="0"/>
            <a:ext cx="9144000" cy="214313"/>
          </a:xfrm>
          <a:prstGeom prst="rect">
            <a:avLst/>
          </a:prstGeom>
          <a:solidFill>
            <a:srgbClr val="000066"/>
          </a:solidFill>
          <a:ln w="9525">
            <a:noFill/>
            <a:miter lim="800000"/>
            <a:headEnd/>
            <a:tailEnd/>
          </a:ln>
          <a:effectLst/>
        </p:spPr>
        <p:txBody>
          <a:bodyPr wrap="none" anchor="ctr"/>
          <a:lstStyle/>
          <a:p>
            <a:pPr>
              <a:defRPr/>
            </a:pPr>
            <a:endParaRPr lang="cs-CZ"/>
          </a:p>
        </p:txBody>
      </p:sp>
      <p:sp>
        <p:nvSpPr>
          <p:cNvPr id="2054" name="Rectangle 6"/>
          <p:cNvSpPr>
            <a:spLocks noChangeArrowheads="1"/>
          </p:cNvSpPr>
          <p:nvPr/>
        </p:nvSpPr>
        <p:spPr bwMode="auto">
          <a:xfrm>
            <a:off x="0" y="6462713"/>
            <a:ext cx="9144000" cy="395287"/>
          </a:xfrm>
          <a:prstGeom prst="rect">
            <a:avLst/>
          </a:prstGeom>
          <a:solidFill>
            <a:srgbClr val="333399"/>
          </a:solidFill>
          <a:ln w="9525">
            <a:noFill/>
            <a:miter lim="800000"/>
            <a:headEnd/>
            <a:tailEnd/>
          </a:ln>
          <a:effectLst/>
        </p:spPr>
        <p:txBody>
          <a:bodyPr wrap="none" anchor="ctr"/>
          <a:lstStyle/>
          <a:p>
            <a:pPr>
              <a:defRPr/>
            </a:pPr>
            <a:endParaRPr lang="cs-CZ" sz="1400" dirty="0"/>
          </a:p>
        </p:txBody>
      </p:sp>
      <p:sp>
        <p:nvSpPr>
          <p:cNvPr id="2055" name="Rectangle 7"/>
          <p:cNvSpPr>
            <a:spLocks noChangeArrowheads="1"/>
          </p:cNvSpPr>
          <p:nvPr/>
        </p:nvSpPr>
        <p:spPr bwMode="auto">
          <a:xfrm>
            <a:off x="7308850" y="6462713"/>
            <a:ext cx="1835150" cy="395287"/>
          </a:xfrm>
          <a:prstGeom prst="rect">
            <a:avLst/>
          </a:prstGeom>
          <a:solidFill>
            <a:srgbClr val="0066FF"/>
          </a:solidFill>
          <a:ln w="9525">
            <a:noFill/>
            <a:miter lim="800000"/>
            <a:headEnd/>
            <a:tailEnd/>
          </a:ln>
          <a:effectLst/>
        </p:spPr>
        <p:txBody>
          <a:bodyPr wrap="none" anchor="ctr"/>
          <a:lstStyle/>
          <a:p>
            <a:pPr>
              <a:defRPr/>
            </a:pPr>
            <a:endParaRPr lang="cs-CZ"/>
          </a:p>
        </p:txBody>
      </p:sp>
      <p:sp>
        <p:nvSpPr>
          <p:cNvPr id="2056" name="Text Box 8"/>
          <p:cNvSpPr txBox="1">
            <a:spLocks noChangeArrowheads="1"/>
          </p:cNvSpPr>
          <p:nvPr/>
        </p:nvSpPr>
        <p:spPr bwMode="auto">
          <a:xfrm>
            <a:off x="7451725" y="6572250"/>
            <a:ext cx="1655763" cy="184150"/>
          </a:xfrm>
          <a:prstGeom prst="rect">
            <a:avLst/>
          </a:prstGeom>
          <a:noFill/>
          <a:ln w="9525">
            <a:noFill/>
            <a:miter lim="800000"/>
            <a:headEnd/>
            <a:tailEnd/>
          </a:ln>
          <a:effectLst/>
        </p:spPr>
        <p:txBody>
          <a:bodyPr lIns="0" tIns="0" rIns="0" bIns="0">
            <a:spAutoFit/>
          </a:bodyPr>
          <a:lstStyle/>
          <a:p>
            <a:pPr algn="ctr">
              <a:spcBef>
                <a:spcPct val="50000"/>
              </a:spcBef>
              <a:defRPr/>
            </a:pPr>
            <a:fld id="{BDEFFC59-1630-4F2C-85D3-716B4C0C5061}" type="slidenum">
              <a:rPr lang="en-US" sz="1200" b="1">
                <a:solidFill>
                  <a:schemeClr val="bg1"/>
                </a:solidFill>
              </a:rPr>
              <a:pPr algn="ctr">
                <a:spcBef>
                  <a:spcPct val="50000"/>
                </a:spcBef>
                <a:defRPr/>
              </a:pPr>
              <a:t>‹#›</a:t>
            </a:fld>
            <a:r>
              <a:rPr lang="cs-CZ" sz="1200" b="1" dirty="0">
                <a:solidFill>
                  <a:schemeClr val="bg1"/>
                </a:solidFill>
              </a:rPr>
              <a:t>/32</a:t>
            </a:r>
          </a:p>
        </p:txBody>
      </p:sp>
      <p:sp>
        <p:nvSpPr>
          <p:cNvPr id="2057" name="Rectangle 9"/>
          <p:cNvSpPr>
            <a:spLocks noGrp="1" noChangeArrowheads="1"/>
          </p:cNvSpPr>
          <p:nvPr>
            <p:ph type="title"/>
          </p:nvPr>
        </p:nvSpPr>
        <p:spPr bwMode="auto">
          <a:xfrm>
            <a:off x="457200" y="274638"/>
            <a:ext cx="8507413" cy="993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endParaRPr lang="cs-CZ" dirty="0" smtClean="0"/>
          </a:p>
        </p:txBody>
      </p:sp>
      <p:sp>
        <p:nvSpPr>
          <p:cNvPr id="2058" name="Rectangle 10"/>
          <p:cNvSpPr>
            <a:spLocks noGrp="1" noChangeArrowheads="1"/>
          </p:cNvSpPr>
          <p:nvPr>
            <p:ph type="ftr" sz="quarter" idx="3"/>
          </p:nvPr>
        </p:nvSpPr>
        <p:spPr bwMode="auto">
          <a:xfrm>
            <a:off x="179388" y="6497638"/>
            <a:ext cx="712946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spc="0">
                <a:solidFill>
                  <a:schemeClr val="bg1"/>
                </a:solidFill>
              </a:defRPr>
            </a:lvl1pPr>
          </a:lstStyle>
          <a:p>
            <a:pPr>
              <a:defRPr/>
            </a:pPr>
            <a:r>
              <a:rPr lang="cs-CZ"/>
              <a:t>PB 153 Operační systémy a jejich rozhraní</a:t>
            </a:r>
          </a:p>
        </p:txBody>
      </p:sp>
      <p:sp>
        <p:nvSpPr>
          <p:cNvPr id="11" name="Rectangle 5"/>
          <p:cNvSpPr>
            <a:spLocks noChangeArrowheads="1"/>
          </p:cNvSpPr>
          <p:nvPr/>
        </p:nvSpPr>
        <p:spPr bwMode="auto">
          <a:xfrm>
            <a:off x="0" y="6419850"/>
            <a:ext cx="9144000" cy="46038"/>
          </a:xfrm>
          <a:prstGeom prst="rect">
            <a:avLst/>
          </a:prstGeom>
          <a:solidFill>
            <a:srgbClr val="000066"/>
          </a:solidFill>
          <a:ln w="9525">
            <a:noFill/>
            <a:miter lim="800000"/>
            <a:headEnd/>
            <a:tailEnd/>
          </a:ln>
          <a:effectLst/>
        </p:spPr>
        <p:txBody>
          <a:bodyPr wrap="none" anchor="ctr"/>
          <a:lstStyle/>
          <a:p>
            <a:pPr>
              <a:defRPr/>
            </a:pPr>
            <a:endParaRPr lang="cs-CZ"/>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4" r:id="rId3"/>
    <p:sldLayoutId id="2147483739" r:id="rId4"/>
    <p:sldLayoutId id="2147483740" r:id="rId5"/>
    <p:sldLayoutId id="2147483741" r:id="rId6"/>
    <p:sldLayoutId id="2147483735" r:id="rId7"/>
    <p:sldLayoutId id="2147483736" r:id="rId8"/>
    <p:sldLayoutId id="2147483742" r:id="rId9"/>
  </p:sldLayoutIdLst>
  <p:timing>
    <p:tnLst>
      <p:par>
        <p:cTn id="1" dur="indefinite" restart="never" nodeType="tmRoot"/>
      </p:par>
    </p:tnLst>
  </p:timing>
  <p:hf hdr="0" dt="0"/>
  <p:txStyles>
    <p:titleStyle>
      <a:lvl1pPr algn="l" rtl="0" eaLnBrk="0" fontAlgn="base" hangingPunct="0">
        <a:lnSpc>
          <a:spcPts val="4000"/>
        </a:lnSpc>
        <a:spcBef>
          <a:spcPct val="0"/>
        </a:spcBef>
        <a:spcAft>
          <a:spcPct val="0"/>
        </a:spcAft>
        <a:defRPr sz="3600" b="1" spc="-150">
          <a:solidFill>
            <a:srgbClr val="0D0D28"/>
          </a:solidFill>
          <a:latin typeface="+mj-lt"/>
          <a:ea typeface="+mj-ea"/>
          <a:cs typeface="+mj-cs"/>
        </a:defRPr>
      </a:lvl1pPr>
      <a:lvl2pPr algn="l" rtl="0" eaLnBrk="0" fontAlgn="base" hangingPunct="0">
        <a:lnSpc>
          <a:spcPts val="4000"/>
        </a:lnSpc>
        <a:spcBef>
          <a:spcPct val="0"/>
        </a:spcBef>
        <a:spcAft>
          <a:spcPct val="0"/>
        </a:spcAft>
        <a:defRPr sz="3600" b="1">
          <a:solidFill>
            <a:srgbClr val="0D0D28"/>
          </a:solidFill>
          <a:latin typeface="Arial" charset="0"/>
        </a:defRPr>
      </a:lvl2pPr>
      <a:lvl3pPr algn="l" rtl="0" eaLnBrk="0" fontAlgn="base" hangingPunct="0">
        <a:lnSpc>
          <a:spcPts val="4000"/>
        </a:lnSpc>
        <a:spcBef>
          <a:spcPct val="0"/>
        </a:spcBef>
        <a:spcAft>
          <a:spcPct val="0"/>
        </a:spcAft>
        <a:defRPr sz="3600" b="1">
          <a:solidFill>
            <a:srgbClr val="0D0D28"/>
          </a:solidFill>
          <a:latin typeface="Arial" charset="0"/>
        </a:defRPr>
      </a:lvl3pPr>
      <a:lvl4pPr algn="l" rtl="0" eaLnBrk="0" fontAlgn="base" hangingPunct="0">
        <a:lnSpc>
          <a:spcPts val="4000"/>
        </a:lnSpc>
        <a:spcBef>
          <a:spcPct val="0"/>
        </a:spcBef>
        <a:spcAft>
          <a:spcPct val="0"/>
        </a:spcAft>
        <a:defRPr sz="3600" b="1">
          <a:solidFill>
            <a:srgbClr val="0D0D28"/>
          </a:solidFill>
          <a:latin typeface="Arial" charset="0"/>
        </a:defRPr>
      </a:lvl4pPr>
      <a:lvl5pPr algn="l" rtl="0" eaLnBrk="0" fontAlgn="base" hangingPunct="0">
        <a:lnSpc>
          <a:spcPts val="4000"/>
        </a:lnSpc>
        <a:spcBef>
          <a:spcPct val="0"/>
        </a:spcBef>
        <a:spcAft>
          <a:spcPct val="0"/>
        </a:spcAft>
        <a:defRPr sz="3600" b="1">
          <a:solidFill>
            <a:srgbClr val="0D0D28"/>
          </a:solidFill>
          <a:latin typeface="Arial" charset="0"/>
        </a:defRPr>
      </a:lvl5pPr>
      <a:lvl6pPr marL="457200" algn="l" rtl="0" eaLnBrk="1" fontAlgn="base" hangingPunct="1">
        <a:lnSpc>
          <a:spcPts val="4000"/>
        </a:lnSpc>
        <a:spcBef>
          <a:spcPct val="0"/>
        </a:spcBef>
        <a:spcAft>
          <a:spcPct val="0"/>
        </a:spcAft>
        <a:defRPr sz="3200" b="1">
          <a:solidFill>
            <a:srgbClr val="131313"/>
          </a:solidFill>
          <a:latin typeface="Arial" charset="0"/>
        </a:defRPr>
      </a:lvl6pPr>
      <a:lvl7pPr marL="914400" algn="l" rtl="0" eaLnBrk="1" fontAlgn="base" hangingPunct="1">
        <a:lnSpc>
          <a:spcPts val="4000"/>
        </a:lnSpc>
        <a:spcBef>
          <a:spcPct val="0"/>
        </a:spcBef>
        <a:spcAft>
          <a:spcPct val="0"/>
        </a:spcAft>
        <a:defRPr sz="3200" b="1">
          <a:solidFill>
            <a:srgbClr val="131313"/>
          </a:solidFill>
          <a:latin typeface="Arial" charset="0"/>
        </a:defRPr>
      </a:lvl7pPr>
      <a:lvl8pPr marL="1371600" algn="l" rtl="0" eaLnBrk="1" fontAlgn="base" hangingPunct="1">
        <a:lnSpc>
          <a:spcPts val="4000"/>
        </a:lnSpc>
        <a:spcBef>
          <a:spcPct val="0"/>
        </a:spcBef>
        <a:spcAft>
          <a:spcPct val="0"/>
        </a:spcAft>
        <a:defRPr sz="3200" b="1">
          <a:solidFill>
            <a:srgbClr val="131313"/>
          </a:solidFill>
          <a:latin typeface="Arial" charset="0"/>
        </a:defRPr>
      </a:lvl8pPr>
      <a:lvl9pPr marL="1828800" algn="l" rtl="0" eaLnBrk="1" fontAlgn="base" hangingPunct="1">
        <a:lnSpc>
          <a:spcPts val="4000"/>
        </a:lnSpc>
        <a:spcBef>
          <a:spcPct val="0"/>
        </a:spcBef>
        <a:spcAft>
          <a:spcPct val="0"/>
        </a:spcAft>
        <a:defRPr sz="3200" b="1">
          <a:solidFill>
            <a:srgbClr val="131313"/>
          </a:solidFill>
          <a:latin typeface="Arial" charset="0"/>
        </a:defRPr>
      </a:lvl9pPr>
    </p:titleStyle>
    <p:bodyStyle>
      <a:lvl1pPr marL="395288" indent="-395288" algn="l" rtl="0" eaLnBrk="0" fontAlgn="base" hangingPunct="0">
        <a:spcBef>
          <a:spcPts val="1800"/>
        </a:spcBef>
        <a:spcAft>
          <a:spcPct val="0"/>
        </a:spcAft>
        <a:buClr>
          <a:srgbClr val="333399"/>
        </a:buClr>
        <a:buFont typeface="Wingdings" pitchFamily="2" charset="2"/>
        <a:buChar char="l"/>
        <a:defRPr sz="2800">
          <a:solidFill>
            <a:schemeClr val="tx1"/>
          </a:solidFill>
          <a:latin typeface="+mn-lt"/>
          <a:ea typeface="+mn-ea"/>
          <a:cs typeface="+mn-cs"/>
        </a:defRPr>
      </a:lvl1pPr>
      <a:lvl2pPr marL="719138" indent="-358775" algn="l" rtl="0" eaLnBrk="0" fontAlgn="base" hangingPunct="0">
        <a:spcBef>
          <a:spcPts val="600"/>
        </a:spcBef>
        <a:spcAft>
          <a:spcPct val="0"/>
        </a:spcAft>
        <a:buClr>
          <a:srgbClr val="3366FF"/>
        </a:buClr>
        <a:buFont typeface="Arial" charset="0"/>
        <a:buChar char="●"/>
        <a:defRPr sz="2400">
          <a:solidFill>
            <a:schemeClr val="tx1"/>
          </a:solidFill>
          <a:latin typeface="+mn-lt"/>
        </a:defRPr>
      </a:lvl2pPr>
      <a:lvl3pPr marL="1079500" indent="-287338" algn="l" rtl="0" eaLnBrk="0" fontAlgn="base" hangingPunct="0">
        <a:spcBef>
          <a:spcPts val="600"/>
        </a:spcBef>
        <a:spcAft>
          <a:spcPct val="0"/>
        </a:spcAft>
        <a:buClr>
          <a:srgbClr val="33CCFF"/>
        </a:buClr>
        <a:buFont typeface="Arial" charset="0"/>
        <a:buChar char="●"/>
        <a:defRPr sz="2200">
          <a:solidFill>
            <a:schemeClr val="tx1"/>
          </a:solidFill>
          <a:latin typeface="+mn-lt"/>
        </a:defRPr>
      </a:lvl3pPr>
      <a:lvl4pPr marL="1600200" indent="-228600" algn="l" rtl="0" eaLnBrk="0" fontAlgn="base" hangingPunct="0">
        <a:spcBef>
          <a:spcPct val="20000"/>
        </a:spcBef>
        <a:spcAft>
          <a:spcPct val="0"/>
        </a:spcAft>
        <a:buClr>
          <a:srgbClr val="969696"/>
        </a:buClr>
        <a:buFont typeface="Arial" charset="0"/>
        <a:buChar char="●"/>
        <a:defRPr sz="2200">
          <a:solidFill>
            <a:schemeClr val="tx1"/>
          </a:solidFill>
          <a:latin typeface="+mn-lt"/>
        </a:defRPr>
      </a:lvl4pPr>
      <a:lvl5pPr marL="2057400" indent="-228600" algn="l" rtl="0" eaLnBrk="0" fontAlgn="base" hangingPunct="0">
        <a:spcBef>
          <a:spcPct val="20000"/>
        </a:spcBef>
        <a:spcAft>
          <a:spcPct val="0"/>
        </a:spcAft>
        <a:buFont typeface="Arial" charset="0"/>
        <a:buChar char="●"/>
        <a:defRPr sz="2200">
          <a:solidFill>
            <a:schemeClr val="tx1"/>
          </a:solidFill>
          <a:latin typeface="+mn-lt"/>
        </a:defRPr>
      </a:lvl5pPr>
      <a:lvl6pPr marL="2514600" indent="-228600" algn="l" rtl="0" eaLnBrk="1" fontAlgn="base" hangingPunct="1">
        <a:spcBef>
          <a:spcPct val="20000"/>
        </a:spcBef>
        <a:spcAft>
          <a:spcPct val="0"/>
        </a:spcAft>
        <a:buFont typeface="Arial" charset="0"/>
        <a:buChar char="●"/>
        <a:defRPr sz="2200">
          <a:solidFill>
            <a:schemeClr val="tx1"/>
          </a:solidFill>
          <a:latin typeface="+mn-lt"/>
        </a:defRPr>
      </a:lvl6pPr>
      <a:lvl7pPr marL="2971800" indent="-228600" algn="l" rtl="0" eaLnBrk="1" fontAlgn="base" hangingPunct="1">
        <a:spcBef>
          <a:spcPct val="20000"/>
        </a:spcBef>
        <a:spcAft>
          <a:spcPct val="0"/>
        </a:spcAft>
        <a:buFont typeface="Arial" charset="0"/>
        <a:buChar char="●"/>
        <a:defRPr sz="2200">
          <a:solidFill>
            <a:schemeClr val="tx1"/>
          </a:solidFill>
          <a:latin typeface="+mn-lt"/>
        </a:defRPr>
      </a:lvl7pPr>
      <a:lvl8pPr marL="3429000" indent="-228600" algn="l" rtl="0" eaLnBrk="1" fontAlgn="base" hangingPunct="1">
        <a:spcBef>
          <a:spcPct val="20000"/>
        </a:spcBef>
        <a:spcAft>
          <a:spcPct val="0"/>
        </a:spcAft>
        <a:buFont typeface="Arial" charset="0"/>
        <a:buChar char="●"/>
        <a:defRPr sz="2200">
          <a:solidFill>
            <a:schemeClr val="tx1"/>
          </a:solidFill>
          <a:latin typeface="+mn-lt"/>
        </a:defRPr>
      </a:lvl8pPr>
      <a:lvl9pPr marL="3886200" indent="-228600" algn="l" rtl="0" eaLnBrk="1" fontAlgn="base" hangingPunct="1">
        <a:spcBef>
          <a:spcPct val="20000"/>
        </a:spcBef>
        <a:spcAft>
          <a:spcPct val="0"/>
        </a:spcAft>
        <a:buFont typeface="Arial" charset="0"/>
        <a:buChar char="●"/>
        <a:defRPr sz="2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Grp="1" noChangeArrowheads="1"/>
          </p:cNvSpPr>
          <p:nvPr>
            <p:ph type="ctrTitle"/>
          </p:nvPr>
        </p:nvSpPr>
        <p:spPr>
          <a:xfrm>
            <a:off x="685800" y="1357313"/>
            <a:ext cx="7772400" cy="2243137"/>
          </a:xfrm>
        </p:spPr>
        <p:txBody>
          <a:bodyPr/>
          <a:lstStyle/>
          <a:p>
            <a:pPr eaLnBrk="1" hangingPunct="1">
              <a:defRPr/>
            </a:pPr>
            <a:r>
              <a:rPr lang="en-US" dirty="0" smtClean="0"/>
              <a:t>PB153</a:t>
            </a:r>
            <a:br>
              <a:rPr lang="en-US" dirty="0" smtClean="0"/>
            </a:br>
            <a:r>
              <a:rPr lang="en-US" dirty="0" smtClean="0"/>
              <a:t>OPERA</a:t>
            </a:r>
            <a:r>
              <a:rPr lang="cs-CZ" dirty="0" smtClean="0"/>
              <a:t>ČNÍ SYSTÉMY A JEJICH ROZHRANÍ</a:t>
            </a:r>
            <a:endParaRPr lang="cs-CZ" dirty="0"/>
          </a:p>
        </p:txBody>
      </p:sp>
      <p:sp>
        <p:nvSpPr>
          <p:cNvPr id="2051" name="Rectangle 3"/>
          <p:cNvSpPr>
            <a:spLocks noGrp="1" noChangeArrowheads="1"/>
          </p:cNvSpPr>
          <p:nvPr>
            <p:ph type="subTitle" idx="1"/>
          </p:nvPr>
        </p:nvSpPr>
        <p:spPr>
          <a:xfrm>
            <a:off x="3429000" y="4071938"/>
            <a:ext cx="5000625" cy="1566862"/>
          </a:xfrm>
        </p:spPr>
        <p:txBody>
          <a:bodyPr/>
          <a:lstStyle/>
          <a:p>
            <a:pPr eaLnBrk="1" hangingPunct="1">
              <a:defRPr/>
            </a:pPr>
            <a:r>
              <a:rPr lang="en-US" dirty="0"/>
              <a:t>I</a:t>
            </a:r>
            <a:r>
              <a:rPr lang="cs-CZ" dirty="0"/>
              <a:t>/O systém</a:t>
            </a:r>
          </a:p>
        </p:txBody>
      </p:sp>
      <p:sp>
        <p:nvSpPr>
          <p:cNvPr id="4" name="TextovéPole 3"/>
          <p:cNvSpPr txBox="1"/>
          <p:nvPr/>
        </p:nvSpPr>
        <p:spPr>
          <a:xfrm>
            <a:off x="7065963" y="4621213"/>
            <a:ext cx="1819275" cy="1939925"/>
          </a:xfrm>
          <a:prstGeom prst="rect">
            <a:avLst/>
          </a:prstGeom>
          <a:noFill/>
        </p:spPr>
        <p:txBody>
          <a:bodyPr wrap="none">
            <a:spAutoFit/>
          </a:bodyPr>
          <a:lstStyle/>
          <a:p>
            <a:pPr algn="r">
              <a:defRPr/>
            </a:pPr>
            <a:r>
              <a:rPr lang="cs-CZ" sz="12000" b="1" spc="-300" dirty="0">
                <a:solidFill>
                  <a:srgbClr val="33CCFF"/>
                </a:solidFill>
              </a:rPr>
              <a:t>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defRPr/>
            </a:pPr>
            <a:r>
              <a:rPr lang="cs-CZ" dirty="0" smtClean="0"/>
              <a:t>I/O CYKLUS ŘÍZENÝ PŘERUŠENÍM</a:t>
            </a:r>
            <a:endParaRPr lang="cs-CZ" dirty="0"/>
          </a:p>
        </p:txBody>
      </p:sp>
      <p:sp>
        <p:nvSpPr>
          <p:cNvPr id="17411"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pSp>
        <p:nvGrpSpPr>
          <p:cNvPr id="17412" name="Skupina 30"/>
          <p:cNvGrpSpPr>
            <a:grpSpLocks/>
          </p:cNvGrpSpPr>
          <p:nvPr/>
        </p:nvGrpSpPr>
        <p:grpSpPr bwMode="auto">
          <a:xfrm>
            <a:off x="1643063" y="1795463"/>
            <a:ext cx="2000250" cy="585787"/>
            <a:chOff x="1571604" y="1428736"/>
            <a:chExt cx="2000264" cy="792000"/>
          </a:xfrm>
        </p:grpSpPr>
        <p:sp>
          <p:nvSpPr>
            <p:cNvPr id="17445" name="Obdélník 4"/>
            <p:cNvSpPr>
              <a:spLocks noChangeArrowheads="1"/>
            </p:cNvSpPr>
            <p:nvPr/>
          </p:nvSpPr>
          <p:spPr bwMode="auto">
            <a:xfrm>
              <a:off x="1581736" y="1428736"/>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46" name="TextovéPole 12"/>
            <p:cNvSpPr txBox="1">
              <a:spLocks noChangeArrowheads="1"/>
            </p:cNvSpPr>
            <p:nvPr/>
          </p:nvSpPr>
          <p:spPr bwMode="auto">
            <a:xfrm>
              <a:off x="1571604" y="1686237"/>
              <a:ext cx="200026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device driver initiates I/O</a:t>
              </a:r>
            </a:p>
          </p:txBody>
        </p:sp>
      </p:grpSp>
      <p:sp>
        <p:nvSpPr>
          <p:cNvPr id="17413" name="TextovéPole 14"/>
          <p:cNvSpPr txBox="1">
            <a:spLocks noChangeArrowheads="1"/>
          </p:cNvSpPr>
          <p:nvPr/>
        </p:nvSpPr>
        <p:spPr bwMode="auto">
          <a:xfrm>
            <a:off x="2428875" y="1471613"/>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1</a:t>
            </a:r>
          </a:p>
        </p:txBody>
      </p:sp>
      <p:grpSp>
        <p:nvGrpSpPr>
          <p:cNvPr id="17414" name="Skupina 18"/>
          <p:cNvGrpSpPr>
            <a:grpSpLocks/>
          </p:cNvGrpSpPr>
          <p:nvPr/>
        </p:nvGrpSpPr>
        <p:grpSpPr bwMode="auto">
          <a:xfrm>
            <a:off x="1643063" y="3538538"/>
            <a:ext cx="2000250" cy="792162"/>
            <a:chOff x="1571604" y="3000372"/>
            <a:chExt cx="2000264" cy="792000"/>
          </a:xfrm>
        </p:grpSpPr>
        <p:sp>
          <p:nvSpPr>
            <p:cNvPr id="17443" name="Obdélník 9"/>
            <p:cNvSpPr>
              <a:spLocks noChangeArrowheads="1"/>
            </p:cNvSpPr>
            <p:nvPr/>
          </p:nvSpPr>
          <p:spPr bwMode="auto">
            <a:xfrm>
              <a:off x="1581736" y="3000372"/>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44" name="TextovéPole 15"/>
            <p:cNvSpPr txBox="1">
              <a:spLocks noChangeArrowheads="1"/>
            </p:cNvSpPr>
            <p:nvPr/>
          </p:nvSpPr>
          <p:spPr bwMode="auto">
            <a:xfrm>
              <a:off x="1571604" y="3073207"/>
              <a:ext cx="20002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CPU receiving interrupt, transfers control to interrupt handler</a:t>
              </a:r>
            </a:p>
          </p:txBody>
        </p:sp>
      </p:grpSp>
      <p:grpSp>
        <p:nvGrpSpPr>
          <p:cNvPr id="17415" name="Skupina 17"/>
          <p:cNvGrpSpPr>
            <a:grpSpLocks/>
          </p:cNvGrpSpPr>
          <p:nvPr/>
        </p:nvGrpSpPr>
        <p:grpSpPr bwMode="auto">
          <a:xfrm>
            <a:off x="1643063" y="4610100"/>
            <a:ext cx="2000250" cy="792163"/>
            <a:chOff x="1571604" y="4286256"/>
            <a:chExt cx="2000264" cy="792000"/>
          </a:xfrm>
        </p:grpSpPr>
        <p:sp>
          <p:nvSpPr>
            <p:cNvPr id="17441" name="Obdélník 11"/>
            <p:cNvSpPr>
              <a:spLocks noChangeArrowheads="1"/>
            </p:cNvSpPr>
            <p:nvPr/>
          </p:nvSpPr>
          <p:spPr bwMode="auto">
            <a:xfrm>
              <a:off x="1581736" y="4286256"/>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42" name="TextovéPole 16"/>
            <p:cNvSpPr txBox="1">
              <a:spLocks noChangeArrowheads="1"/>
            </p:cNvSpPr>
            <p:nvPr/>
          </p:nvSpPr>
          <p:spPr bwMode="auto">
            <a:xfrm>
              <a:off x="1571604" y="4359091"/>
              <a:ext cx="20002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interrupt handler processes data, returns from interrupt</a:t>
              </a:r>
            </a:p>
          </p:txBody>
        </p:sp>
      </p:grpSp>
      <p:grpSp>
        <p:nvGrpSpPr>
          <p:cNvPr id="17416" name="Skupina 22"/>
          <p:cNvGrpSpPr>
            <a:grpSpLocks/>
          </p:cNvGrpSpPr>
          <p:nvPr/>
        </p:nvGrpSpPr>
        <p:grpSpPr bwMode="auto">
          <a:xfrm>
            <a:off x="1643063" y="5681663"/>
            <a:ext cx="2000250" cy="642937"/>
            <a:chOff x="1571604" y="5572140"/>
            <a:chExt cx="2000264" cy="792000"/>
          </a:xfrm>
        </p:grpSpPr>
        <p:sp>
          <p:nvSpPr>
            <p:cNvPr id="17439" name="Obdélník 10"/>
            <p:cNvSpPr>
              <a:spLocks noChangeArrowheads="1"/>
            </p:cNvSpPr>
            <p:nvPr/>
          </p:nvSpPr>
          <p:spPr bwMode="auto">
            <a:xfrm>
              <a:off x="1581736" y="5572140"/>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40" name="TextovéPole 19"/>
            <p:cNvSpPr txBox="1">
              <a:spLocks noChangeArrowheads="1"/>
            </p:cNvSpPr>
            <p:nvPr/>
          </p:nvSpPr>
          <p:spPr bwMode="auto">
            <a:xfrm>
              <a:off x="1571604" y="5644975"/>
              <a:ext cx="2000264" cy="46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CPU resumes processing of interrupted task</a:t>
              </a:r>
            </a:p>
          </p:txBody>
        </p:sp>
      </p:grpSp>
      <p:grpSp>
        <p:nvGrpSpPr>
          <p:cNvPr id="17417" name="Skupina 24"/>
          <p:cNvGrpSpPr>
            <a:grpSpLocks/>
          </p:cNvGrpSpPr>
          <p:nvPr/>
        </p:nvGrpSpPr>
        <p:grpSpPr bwMode="auto">
          <a:xfrm>
            <a:off x="5572125" y="2252663"/>
            <a:ext cx="2000250" cy="792162"/>
            <a:chOff x="5500694" y="2428868"/>
            <a:chExt cx="2000264" cy="792000"/>
          </a:xfrm>
        </p:grpSpPr>
        <p:sp>
          <p:nvSpPr>
            <p:cNvPr id="17437" name="Obdélník 20"/>
            <p:cNvSpPr>
              <a:spLocks noChangeArrowheads="1"/>
            </p:cNvSpPr>
            <p:nvPr/>
          </p:nvSpPr>
          <p:spPr bwMode="auto">
            <a:xfrm>
              <a:off x="5510826" y="2428868"/>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38" name="TextovéPole 23"/>
            <p:cNvSpPr txBox="1">
              <a:spLocks noChangeArrowheads="1"/>
            </p:cNvSpPr>
            <p:nvPr/>
          </p:nvSpPr>
          <p:spPr bwMode="auto">
            <a:xfrm>
              <a:off x="5500694" y="2686369"/>
              <a:ext cx="200026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initiates I/O</a:t>
              </a:r>
            </a:p>
          </p:txBody>
        </p:sp>
      </p:grpSp>
      <p:grpSp>
        <p:nvGrpSpPr>
          <p:cNvPr id="17418" name="Skupina 26"/>
          <p:cNvGrpSpPr>
            <a:grpSpLocks/>
          </p:cNvGrpSpPr>
          <p:nvPr/>
        </p:nvGrpSpPr>
        <p:grpSpPr bwMode="auto">
          <a:xfrm>
            <a:off x="5500688" y="3538538"/>
            <a:ext cx="2143125" cy="792162"/>
            <a:chOff x="5500694" y="4286256"/>
            <a:chExt cx="2143140" cy="792000"/>
          </a:xfrm>
        </p:grpSpPr>
        <p:sp>
          <p:nvSpPr>
            <p:cNvPr id="17435" name="Obdélník 21"/>
            <p:cNvSpPr>
              <a:spLocks noChangeArrowheads="1"/>
            </p:cNvSpPr>
            <p:nvPr/>
          </p:nvSpPr>
          <p:spPr bwMode="auto">
            <a:xfrm>
              <a:off x="5582264" y="4286256"/>
              <a:ext cx="1980000" cy="792000"/>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17436" name="TextovéPole 25"/>
            <p:cNvSpPr txBox="1">
              <a:spLocks noChangeArrowheads="1"/>
            </p:cNvSpPr>
            <p:nvPr/>
          </p:nvSpPr>
          <p:spPr bwMode="auto">
            <a:xfrm>
              <a:off x="5500694" y="4359091"/>
              <a:ext cx="214314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input ready, output </a:t>
              </a:r>
              <a:br>
                <a:rPr lang="cs-CZ" sz="1200"/>
              </a:br>
              <a:r>
                <a:rPr lang="cs-CZ" sz="1200"/>
                <a:t>complete, or error </a:t>
              </a:r>
              <a:br>
                <a:rPr lang="cs-CZ" sz="1200"/>
              </a:br>
              <a:r>
                <a:rPr lang="cs-CZ" sz="1200"/>
                <a:t>generates interrupt signal</a:t>
              </a:r>
            </a:p>
          </p:txBody>
        </p:sp>
      </p:grpSp>
      <p:sp>
        <p:nvSpPr>
          <p:cNvPr id="17419" name="TextovéPole 28"/>
          <p:cNvSpPr txBox="1">
            <a:spLocks noChangeArrowheads="1"/>
          </p:cNvSpPr>
          <p:nvPr/>
        </p:nvSpPr>
        <p:spPr bwMode="auto">
          <a:xfrm>
            <a:off x="2071688" y="1257300"/>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CPU</a:t>
            </a:r>
          </a:p>
        </p:txBody>
      </p:sp>
      <p:sp>
        <p:nvSpPr>
          <p:cNvPr id="17420" name="TextovéPole 29"/>
          <p:cNvSpPr txBox="1">
            <a:spLocks noChangeArrowheads="1"/>
          </p:cNvSpPr>
          <p:nvPr/>
        </p:nvSpPr>
        <p:spPr bwMode="auto">
          <a:xfrm>
            <a:off x="6000750" y="1257300"/>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I/O controller</a:t>
            </a:r>
          </a:p>
        </p:txBody>
      </p:sp>
      <p:cxnSp>
        <p:nvCxnSpPr>
          <p:cNvPr id="17421" name="Přímá spojovací šipka 34"/>
          <p:cNvCxnSpPr>
            <a:cxnSpLocks noChangeShapeType="1"/>
          </p:cNvCxnSpPr>
          <p:nvPr/>
        </p:nvCxnSpPr>
        <p:spPr bwMode="auto">
          <a:xfrm rot="5400000">
            <a:off x="2063750" y="2959100"/>
            <a:ext cx="1157288" cy="1588"/>
          </a:xfrm>
          <a:prstGeom prst="straightConnector1">
            <a:avLst/>
          </a:prstGeom>
          <a:noFill/>
          <a:ln w="25400" algn="ctr">
            <a:solidFill>
              <a:schemeClr val="tx1"/>
            </a:solidFill>
            <a:prstDash val="sysDash"/>
            <a:round/>
            <a:headEnd/>
            <a:tailEnd type="triangle" w="lg" len="lg"/>
          </a:ln>
          <a:extLst>
            <a:ext uri="{909E8E84-426E-40DD-AFC4-6F175D3DCCD1}">
              <a14:hiddenFill xmlns:a14="http://schemas.microsoft.com/office/drawing/2010/main">
                <a:noFill/>
              </a14:hiddenFill>
            </a:ext>
          </a:extLst>
        </p:spPr>
      </p:cxnSp>
      <p:cxnSp>
        <p:nvCxnSpPr>
          <p:cNvPr id="17422" name="Přímá spojovací šipka 36"/>
          <p:cNvCxnSpPr>
            <a:cxnSpLocks noChangeShapeType="1"/>
          </p:cNvCxnSpPr>
          <p:nvPr/>
        </p:nvCxnSpPr>
        <p:spPr bwMode="auto">
          <a:xfrm rot="5400000">
            <a:off x="2501900" y="4470400"/>
            <a:ext cx="280988" cy="1588"/>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3" name="Přímá spojovací šipka 38"/>
          <p:cNvCxnSpPr>
            <a:cxnSpLocks noChangeShapeType="1"/>
          </p:cNvCxnSpPr>
          <p:nvPr/>
        </p:nvCxnSpPr>
        <p:spPr bwMode="auto">
          <a:xfrm rot="5400000">
            <a:off x="2501900" y="5541963"/>
            <a:ext cx="280987" cy="1588"/>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4" name="Přímá spojovací šipka 40"/>
          <p:cNvCxnSpPr>
            <a:cxnSpLocks noChangeShapeType="1"/>
          </p:cNvCxnSpPr>
          <p:nvPr/>
        </p:nvCxnSpPr>
        <p:spPr bwMode="auto">
          <a:xfrm>
            <a:off x="3643313" y="2219325"/>
            <a:ext cx="1928812" cy="428625"/>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5" name="Přímá spojovací šipka 42"/>
          <p:cNvCxnSpPr>
            <a:cxnSpLocks noChangeShapeType="1"/>
          </p:cNvCxnSpPr>
          <p:nvPr/>
        </p:nvCxnSpPr>
        <p:spPr bwMode="auto">
          <a:xfrm rot="5400000">
            <a:off x="6326187" y="3290888"/>
            <a:ext cx="493713" cy="1588"/>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6" name="Přímá spojovací šipka 44"/>
          <p:cNvCxnSpPr>
            <a:cxnSpLocks noChangeShapeType="1"/>
          </p:cNvCxnSpPr>
          <p:nvPr/>
        </p:nvCxnSpPr>
        <p:spPr bwMode="auto">
          <a:xfrm rot="10800000" flipV="1">
            <a:off x="3643313" y="3933825"/>
            <a:ext cx="1938337"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17427" name="Pravoúhlá spojovací čára 46"/>
          <p:cNvCxnSpPr>
            <a:cxnSpLocks noChangeShapeType="1"/>
          </p:cNvCxnSpPr>
          <p:nvPr/>
        </p:nvCxnSpPr>
        <p:spPr bwMode="auto">
          <a:xfrm rot="10800000">
            <a:off x="1643063" y="2124075"/>
            <a:ext cx="1587" cy="3857625"/>
          </a:xfrm>
          <a:prstGeom prst="bentConnector3">
            <a:avLst>
              <a:gd name="adj1" fmla="val 35029009"/>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sp>
        <p:nvSpPr>
          <p:cNvPr id="17428" name="TextovéPole 27"/>
          <p:cNvSpPr txBox="1">
            <a:spLocks noChangeArrowheads="1"/>
          </p:cNvSpPr>
          <p:nvPr/>
        </p:nvSpPr>
        <p:spPr bwMode="auto">
          <a:xfrm>
            <a:off x="1285875" y="2657475"/>
            <a:ext cx="2714625" cy="4619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a:t>CPU executing checks for interrupts between instructions</a:t>
            </a:r>
          </a:p>
        </p:txBody>
      </p:sp>
      <p:sp>
        <p:nvSpPr>
          <p:cNvPr id="17429" name="TextovéPole 48"/>
          <p:cNvSpPr txBox="1">
            <a:spLocks noChangeArrowheads="1"/>
          </p:cNvSpPr>
          <p:nvPr/>
        </p:nvSpPr>
        <p:spPr bwMode="auto">
          <a:xfrm>
            <a:off x="4429125" y="2038350"/>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2</a:t>
            </a:r>
          </a:p>
        </p:txBody>
      </p:sp>
      <p:sp>
        <p:nvSpPr>
          <p:cNvPr id="17430" name="TextovéPole 49"/>
          <p:cNvSpPr txBox="1">
            <a:spLocks noChangeArrowheads="1"/>
          </p:cNvSpPr>
          <p:nvPr/>
        </p:nvSpPr>
        <p:spPr bwMode="auto">
          <a:xfrm>
            <a:off x="6643688" y="3109913"/>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3</a:t>
            </a:r>
          </a:p>
        </p:txBody>
      </p:sp>
      <p:sp>
        <p:nvSpPr>
          <p:cNvPr id="17431" name="TextovéPole 50"/>
          <p:cNvSpPr txBox="1">
            <a:spLocks noChangeArrowheads="1"/>
          </p:cNvSpPr>
          <p:nvPr/>
        </p:nvSpPr>
        <p:spPr bwMode="auto">
          <a:xfrm>
            <a:off x="4429125" y="3609975"/>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4</a:t>
            </a:r>
          </a:p>
        </p:txBody>
      </p:sp>
      <p:sp>
        <p:nvSpPr>
          <p:cNvPr id="17432" name="TextovéPole 51"/>
          <p:cNvSpPr txBox="1">
            <a:spLocks noChangeArrowheads="1"/>
          </p:cNvSpPr>
          <p:nvPr/>
        </p:nvSpPr>
        <p:spPr bwMode="auto">
          <a:xfrm>
            <a:off x="2714625" y="4324350"/>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5</a:t>
            </a:r>
          </a:p>
        </p:txBody>
      </p:sp>
      <p:sp>
        <p:nvSpPr>
          <p:cNvPr id="17433" name="TextovéPole 52"/>
          <p:cNvSpPr txBox="1">
            <a:spLocks noChangeArrowheads="1"/>
          </p:cNvSpPr>
          <p:nvPr/>
        </p:nvSpPr>
        <p:spPr bwMode="auto">
          <a:xfrm>
            <a:off x="2714625" y="5395913"/>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6</a:t>
            </a:r>
          </a:p>
        </p:txBody>
      </p:sp>
      <p:sp>
        <p:nvSpPr>
          <p:cNvPr id="17434" name="TextovéPole 53"/>
          <p:cNvSpPr txBox="1">
            <a:spLocks noChangeArrowheads="1"/>
          </p:cNvSpPr>
          <p:nvPr/>
        </p:nvSpPr>
        <p:spPr bwMode="auto">
          <a:xfrm>
            <a:off x="571500" y="4038600"/>
            <a:ext cx="428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7</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defRPr/>
            </a:pPr>
            <a:r>
              <a:rPr lang="cs-CZ" sz="2900" dirty="0" smtClean="0"/>
              <a:t>VEKTOR PŘERUŠENÍ PROCESORU INTEL PENTIUM</a:t>
            </a:r>
            <a:endParaRPr lang="cs-CZ" sz="2900" dirty="0"/>
          </a:p>
        </p:txBody>
      </p:sp>
      <p:sp>
        <p:nvSpPr>
          <p:cNvPr id="18435"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aphicFrame>
        <p:nvGraphicFramePr>
          <p:cNvPr id="5" name="Tabulka 4"/>
          <p:cNvGraphicFramePr>
            <a:graphicFrameLocks noGrp="1"/>
          </p:cNvGraphicFramePr>
          <p:nvPr/>
        </p:nvGraphicFramePr>
        <p:xfrm>
          <a:off x="1428750" y="1357313"/>
          <a:ext cx="6429376" cy="4775214"/>
        </p:xfrm>
        <a:graphic>
          <a:graphicData uri="http://schemas.openxmlformats.org/drawingml/2006/table">
            <a:tbl>
              <a:tblPr/>
              <a:tblGrid>
                <a:gridCol w="3214688"/>
                <a:gridCol w="3214688"/>
              </a:tblGrid>
              <a:tr h="239618">
                <a:tc>
                  <a:txBody>
                    <a:bodyPr/>
                    <a:lstStyle/>
                    <a:p>
                      <a:pPr algn="ctr" fontAlgn="b"/>
                      <a:r>
                        <a:rPr lang="cs-CZ" sz="1100" b="1" i="0" u="none" strike="noStrike" dirty="0" err="1" smtClean="0">
                          <a:solidFill>
                            <a:srgbClr val="000000"/>
                          </a:solidFill>
                          <a:latin typeface="Arial" pitchFamily="34" charset="0"/>
                          <a:cs typeface="Arial" pitchFamily="34" charset="0"/>
                        </a:rPr>
                        <a:t>vector</a:t>
                      </a:r>
                      <a:r>
                        <a:rPr lang="cs-CZ" sz="1100" b="1" i="0" u="none" strike="noStrike" dirty="0" smtClean="0">
                          <a:solidFill>
                            <a:srgbClr val="000000"/>
                          </a:solidFill>
                          <a:latin typeface="Arial" pitchFamily="34" charset="0"/>
                          <a:cs typeface="Arial" pitchFamily="34" charset="0"/>
                        </a:rPr>
                        <a:t> </a:t>
                      </a:r>
                      <a:r>
                        <a:rPr lang="cs-CZ" sz="1100" b="1" i="0" u="none" strike="noStrike" dirty="0" err="1" smtClean="0">
                          <a:solidFill>
                            <a:srgbClr val="000000"/>
                          </a:solidFill>
                          <a:latin typeface="Arial" pitchFamily="34" charset="0"/>
                          <a:cs typeface="Arial" pitchFamily="34" charset="0"/>
                        </a:rPr>
                        <a:t>number</a:t>
                      </a:r>
                      <a:endParaRPr lang="cs-CZ" sz="1100" b="1" i="0" u="none" strike="noStrike" dirty="0">
                        <a:solidFill>
                          <a:srgbClr val="000000"/>
                        </a:solidFill>
                        <a:latin typeface="Arial" pitchFamily="34" charset="0"/>
                        <a:cs typeface="Arial" pitchFamily="34" charset="0"/>
                      </a:endParaRPr>
                    </a:p>
                  </a:txBody>
                  <a:tcPr marL="54000" marR="54000" marT="35997" marB="35997"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100" b="1" i="0" u="none" strike="noStrike" dirty="0" err="1" smtClean="0">
                          <a:solidFill>
                            <a:srgbClr val="000000"/>
                          </a:solidFill>
                          <a:latin typeface="Arial" pitchFamily="34" charset="0"/>
                          <a:cs typeface="Arial" pitchFamily="34" charset="0"/>
                        </a:rPr>
                        <a:t>description</a:t>
                      </a:r>
                      <a:endParaRPr lang="cs-CZ" sz="1100" b="1" i="0" u="none" strike="noStrike" dirty="0">
                        <a:solidFill>
                          <a:srgbClr val="000000"/>
                        </a:solidFill>
                        <a:latin typeface="Arial" pitchFamily="34" charset="0"/>
                        <a:cs typeface="Arial" pitchFamily="34" charset="0"/>
                      </a:endParaRPr>
                    </a:p>
                  </a:txBody>
                  <a:tcPr marL="54000" marR="54000" marT="35997" marB="35997"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0</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divide</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error</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debug</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exception</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2</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null</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interrupt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3</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breakpoint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4</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INTO-</a:t>
                      </a:r>
                      <a:r>
                        <a:rPr lang="cs-CZ" sz="1100" b="0" i="0" u="none" strike="noStrike" dirty="0" err="1" smtClean="0">
                          <a:solidFill>
                            <a:srgbClr val="000000"/>
                          </a:solidFill>
                          <a:latin typeface="Arial" pitchFamily="34" charset="0"/>
                          <a:cs typeface="Arial" pitchFamily="34" charset="0"/>
                        </a:rPr>
                        <a:t>detected</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overflow</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5</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bound</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range</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exception</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6</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invalid </a:t>
                      </a:r>
                      <a:r>
                        <a:rPr lang="cs-CZ" sz="1100" b="0" i="0" u="none" strike="noStrike" dirty="0" err="1" smtClean="0">
                          <a:solidFill>
                            <a:srgbClr val="000000"/>
                          </a:solidFill>
                          <a:latin typeface="Arial" pitchFamily="34" charset="0"/>
                          <a:cs typeface="Arial" pitchFamily="34" charset="0"/>
                        </a:rPr>
                        <a:t>optcode</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7</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device not</a:t>
                      </a:r>
                      <a:r>
                        <a:rPr lang="cs-CZ" sz="1100" b="0" i="0" u="none" strike="noStrike" baseline="0" dirty="0" smtClean="0">
                          <a:solidFill>
                            <a:srgbClr val="000000"/>
                          </a:solidFill>
                          <a:latin typeface="Arial" pitchFamily="34" charset="0"/>
                          <a:cs typeface="Arial" pitchFamily="34" charset="0"/>
                        </a:rPr>
                        <a:t> </a:t>
                      </a:r>
                      <a:r>
                        <a:rPr lang="cs-CZ" sz="1100" b="0" i="0" u="none" strike="noStrike" baseline="0" dirty="0" err="1" smtClean="0">
                          <a:solidFill>
                            <a:srgbClr val="000000"/>
                          </a:solidFill>
                          <a:latin typeface="Arial" pitchFamily="34" charset="0"/>
                          <a:cs typeface="Arial" pitchFamily="34" charset="0"/>
                        </a:rPr>
                        <a:t>available</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8</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double </a:t>
                      </a:r>
                      <a:r>
                        <a:rPr lang="cs-CZ" sz="1100" b="0" i="0" u="none" strike="noStrike" dirty="0" err="1" smtClean="0">
                          <a:solidFill>
                            <a:srgbClr val="000000"/>
                          </a:solidFill>
                          <a:latin typeface="Arial" pitchFamily="34" charset="0"/>
                          <a:cs typeface="Arial" pitchFamily="34" charset="0"/>
                        </a:rPr>
                        <a:t>fault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9</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coprocessor</a:t>
                      </a:r>
                      <a:r>
                        <a:rPr lang="cs-CZ" sz="1100" b="0" i="0" u="none" strike="noStrike" dirty="0" smtClean="0">
                          <a:solidFill>
                            <a:srgbClr val="000000"/>
                          </a:solidFill>
                          <a:latin typeface="Arial" pitchFamily="34" charset="0"/>
                          <a:cs typeface="Arial" pitchFamily="34" charset="0"/>
                        </a:rPr>
                        <a:t> segment </a:t>
                      </a:r>
                      <a:r>
                        <a:rPr lang="cs-CZ" sz="1100" b="0" i="0" u="none" strike="noStrike" dirty="0" err="1" smtClean="0">
                          <a:solidFill>
                            <a:srgbClr val="000000"/>
                          </a:solidFill>
                          <a:latin typeface="Arial" pitchFamily="34" charset="0"/>
                          <a:cs typeface="Arial" pitchFamily="34" charset="0"/>
                        </a:rPr>
                        <a:t>overrun</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reserved</a:t>
                      </a:r>
                      <a:r>
                        <a:rPr lang="cs-CZ" sz="1100" b="0" i="0" u="none" strike="noStrike" dirty="0" smtClean="0">
                          <a:solidFill>
                            <a:srgbClr val="000000"/>
                          </a:solidFill>
                          <a:latin typeface="Arial" pitchFamily="34" charset="0"/>
                          <a:cs typeface="Arial" pitchFamily="34" charset="0"/>
                        </a:rPr>
                        <a: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10</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invalid </a:t>
                      </a:r>
                      <a:r>
                        <a:rPr lang="cs-CZ" sz="1100" b="0" i="0" u="none" strike="noStrike" dirty="0" err="1" smtClean="0">
                          <a:solidFill>
                            <a:srgbClr val="000000"/>
                          </a:solidFill>
                          <a:latin typeface="Arial" pitchFamily="34" charset="0"/>
                          <a:cs typeface="Arial" pitchFamily="34" charset="0"/>
                        </a:rPr>
                        <a:t>task</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state</a:t>
                      </a:r>
                      <a:r>
                        <a:rPr lang="cs-CZ" sz="1100" b="0" i="0" u="none" strike="noStrike" dirty="0" smtClean="0">
                          <a:solidFill>
                            <a:srgbClr val="000000"/>
                          </a:solidFill>
                          <a:latin typeface="Arial" pitchFamily="34" charset="0"/>
                          <a:cs typeface="Arial" pitchFamily="34" charset="0"/>
                        </a:rPr>
                        <a:t> segment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11</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segment not </a:t>
                      </a:r>
                      <a:r>
                        <a:rPr lang="cs-CZ" sz="1100" b="0" i="0" u="none" strike="noStrike" dirty="0" err="1" smtClean="0">
                          <a:solidFill>
                            <a:srgbClr val="000000"/>
                          </a:solidFill>
                          <a:latin typeface="Arial" pitchFamily="34" charset="0"/>
                          <a:cs typeface="Arial" pitchFamily="34" charset="0"/>
                        </a:rPr>
                        <a:t>present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12</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stack</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fault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13</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general</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protection</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14</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page</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fault</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15</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en-US" sz="1100" b="0" i="0" u="none" strike="noStrike" dirty="0" smtClean="0">
                          <a:solidFill>
                            <a:srgbClr val="000000"/>
                          </a:solidFill>
                          <a:latin typeface="Arial" pitchFamily="34" charset="0"/>
                          <a:cs typeface="Arial" pitchFamily="34" charset="0"/>
                        </a:rPr>
                        <a:t>(Intel reserved, do not use)</a:t>
                      </a: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16</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floating</a:t>
                      </a:r>
                      <a:r>
                        <a:rPr lang="cs-CZ" sz="1100" b="0" i="0" u="none" strike="noStrike" dirty="0" smtClean="0">
                          <a:solidFill>
                            <a:srgbClr val="000000"/>
                          </a:solidFill>
                          <a:latin typeface="Arial" pitchFamily="34" charset="0"/>
                          <a:cs typeface="Arial" pitchFamily="34" charset="0"/>
                        </a:rPr>
                        <a:t>-point </a:t>
                      </a:r>
                      <a:r>
                        <a:rPr lang="cs-CZ" sz="1100" b="0" i="0" u="none" strike="noStrike" dirty="0" err="1" smtClean="0">
                          <a:solidFill>
                            <a:srgbClr val="000000"/>
                          </a:solidFill>
                          <a:latin typeface="Arial" pitchFamily="34" charset="0"/>
                          <a:cs typeface="Arial" pitchFamily="34" charset="0"/>
                        </a:rPr>
                        <a:t>error</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17</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alignment</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check</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18</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machine</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check</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19</a:t>
                      </a:r>
                      <a:r>
                        <a:rPr lang="cs-CZ" sz="1100" i="1" dirty="0" smtClean="0"/>
                        <a:t>–</a:t>
                      </a:r>
                      <a:r>
                        <a:rPr lang="cs-CZ" sz="1100" b="0" i="0" u="none" strike="noStrike" dirty="0" smtClean="0">
                          <a:solidFill>
                            <a:srgbClr val="000000"/>
                          </a:solidFill>
                          <a:latin typeface="Arial" pitchFamily="34" charset="0"/>
                          <a:cs typeface="Arial" pitchFamily="34" charset="0"/>
                        </a:rPr>
                        <a:t>31</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(Intel</a:t>
                      </a:r>
                      <a:r>
                        <a:rPr lang="cs-CZ" sz="1100" b="0" i="0" u="none" strike="noStrike" baseline="0" dirty="0" smtClean="0">
                          <a:solidFill>
                            <a:srgbClr val="000000"/>
                          </a:solidFill>
                          <a:latin typeface="Arial" pitchFamily="34" charset="0"/>
                          <a:cs typeface="Arial" pitchFamily="34" charset="0"/>
                        </a:rPr>
                        <a:t> </a:t>
                      </a:r>
                      <a:r>
                        <a:rPr lang="cs-CZ" sz="1100" b="0" i="0" u="none" strike="noStrike" baseline="0" dirty="0" err="1" smtClean="0">
                          <a:solidFill>
                            <a:srgbClr val="000000"/>
                          </a:solidFill>
                          <a:latin typeface="Arial" pitchFamily="34" charset="0"/>
                          <a:cs typeface="Arial" pitchFamily="34" charset="0"/>
                        </a:rPr>
                        <a:t>reserved</a:t>
                      </a:r>
                      <a:r>
                        <a:rPr lang="cs-CZ" sz="1100" b="0" i="0" u="none" strike="noStrike" baseline="0" dirty="0" smtClean="0">
                          <a:solidFill>
                            <a:srgbClr val="000000"/>
                          </a:solidFill>
                          <a:latin typeface="Arial" pitchFamily="34" charset="0"/>
                          <a:cs typeface="Arial" pitchFamily="34" charset="0"/>
                        </a:rPr>
                        <a:t>, do not use)</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215980">
                <a:tc>
                  <a:txBody>
                    <a:bodyPr/>
                    <a:lstStyle/>
                    <a:p>
                      <a:pPr algn="ctr" fontAlgn="b"/>
                      <a:r>
                        <a:rPr lang="cs-CZ" sz="1100" b="0" i="0" u="none" strike="noStrike" dirty="0" smtClean="0">
                          <a:solidFill>
                            <a:srgbClr val="000000"/>
                          </a:solidFill>
                          <a:latin typeface="Arial" pitchFamily="34" charset="0"/>
                          <a:cs typeface="Arial" pitchFamily="34" charset="0"/>
                        </a:rPr>
                        <a:t>32</a:t>
                      </a:r>
                      <a:r>
                        <a:rPr lang="cs-CZ" sz="1100" i="1" dirty="0" smtClean="0"/>
                        <a:t>–255</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maskable</a:t>
                      </a:r>
                      <a:r>
                        <a:rPr lang="cs-CZ" sz="1100" b="0" i="0" u="none" strike="noStrike" baseline="0" dirty="0" smtClean="0">
                          <a:solidFill>
                            <a:srgbClr val="000000"/>
                          </a:solidFill>
                          <a:latin typeface="Arial" pitchFamily="34" charset="0"/>
                          <a:cs typeface="Arial" pitchFamily="34" charset="0"/>
                        </a:rPr>
                        <a:t> </a:t>
                      </a:r>
                      <a:r>
                        <a:rPr lang="cs-CZ" sz="1100" b="0" i="0" u="none" strike="noStrike" baseline="0" dirty="0" err="1" smtClean="0">
                          <a:solidFill>
                            <a:srgbClr val="000000"/>
                          </a:solidFill>
                          <a:latin typeface="Arial" pitchFamily="34" charset="0"/>
                          <a:cs typeface="Arial" pitchFamily="34" charset="0"/>
                        </a:rPr>
                        <a:t>interrupts</a:t>
                      </a:r>
                      <a:endParaRPr lang="cs-CZ" sz="1100" b="0" i="0" u="none" strike="noStrike" dirty="0">
                        <a:solidFill>
                          <a:srgbClr val="000000"/>
                        </a:solidFill>
                        <a:latin typeface="Arial" pitchFamily="34" charset="0"/>
                        <a:cs typeface="Arial" pitchFamily="34" charset="0"/>
                      </a:endParaRPr>
                    </a:p>
                  </a:txBody>
                  <a:tcPr marL="54000" marR="54000" marT="17998" marB="1799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lstStyle/>
          <a:p>
            <a:pPr marL="395288" eaLnBrk="1" hangingPunct="1"/>
            <a:r>
              <a:rPr lang="cs-CZ" smtClean="0"/>
              <a:t>Přímý přístup do paměti </a:t>
            </a:r>
            <a:br>
              <a:rPr lang="cs-CZ" smtClean="0"/>
            </a:br>
            <a:r>
              <a:rPr lang="cs-CZ" smtClean="0"/>
              <a:t>(Direct Memory Access - DMA)</a:t>
            </a:r>
          </a:p>
          <a:p>
            <a:pPr marL="719138" lvl="1" eaLnBrk="1" hangingPunct="1"/>
            <a:r>
              <a:rPr lang="cs-CZ" smtClean="0"/>
              <a:t>nahrazuje programovaný I/O při velkých přesunech dat</a:t>
            </a:r>
          </a:p>
          <a:p>
            <a:pPr marL="719138" lvl="1" eaLnBrk="1" hangingPunct="1"/>
            <a:r>
              <a:rPr lang="cs-CZ" smtClean="0"/>
              <a:t>vyžaduje speciální DMA řadič</a:t>
            </a:r>
          </a:p>
          <a:p>
            <a:pPr marL="719138" lvl="1" eaLnBrk="1" hangingPunct="1"/>
            <a:r>
              <a:rPr lang="cs-CZ" smtClean="0"/>
              <a:t>při přenosu dat se obchází procesor, přístup do paměti zajišťuje přímo DMA řadič</a:t>
            </a:r>
          </a:p>
          <a:p>
            <a:pPr marL="719138" lvl="1" eaLnBrk="1" hangingPunct="1"/>
            <a:r>
              <a:rPr lang="cs-CZ" smtClean="0"/>
              <a:t>procesor a DMA soutěží o přístup k paměti</a:t>
            </a:r>
          </a:p>
        </p:txBody>
      </p:sp>
      <p:sp>
        <p:nvSpPr>
          <p:cNvPr id="134146" name="Rectangle 2"/>
          <p:cNvSpPr>
            <a:spLocks noGrp="1" noChangeArrowheads="1"/>
          </p:cNvSpPr>
          <p:nvPr>
            <p:ph type="title"/>
          </p:nvPr>
        </p:nvSpPr>
        <p:spPr/>
        <p:txBody>
          <a:bodyPr/>
          <a:lstStyle/>
          <a:p>
            <a:pPr eaLnBrk="1" hangingPunct="1">
              <a:defRPr/>
            </a:pPr>
            <a:r>
              <a:rPr lang="cs-CZ"/>
              <a:t>DMA</a:t>
            </a:r>
          </a:p>
        </p:txBody>
      </p:sp>
      <p:sp>
        <p:nvSpPr>
          <p:cNvPr id="1946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eaLnBrk="1" hangingPunct="1">
              <a:defRPr/>
            </a:pPr>
            <a:r>
              <a:rPr lang="cs-CZ" dirty="0" smtClean="0"/>
              <a:t>DMA: PŘÍKLAD</a:t>
            </a:r>
            <a:endParaRPr lang="cs-CZ" dirty="0"/>
          </a:p>
        </p:txBody>
      </p:sp>
      <p:sp>
        <p:nvSpPr>
          <p:cNvPr id="20483"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20484" name="Obdélník 4"/>
          <p:cNvSpPr>
            <a:spLocks noChangeArrowheads="1"/>
          </p:cNvSpPr>
          <p:nvPr/>
        </p:nvSpPr>
        <p:spPr bwMode="auto">
          <a:xfrm>
            <a:off x="2124075" y="4519613"/>
            <a:ext cx="1857375" cy="642937"/>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5" name="Elipsa 9"/>
          <p:cNvSpPr>
            <a:spLocks noChangeArrowheads="1"/>
          </p:cNvSpPr>
          <p:nvPr/>
        </p:nvSpPr>
        <p:spPr bwMode="auto">
          <a:xfrm>
            <a:off x="2338388" y="5305425"/>
            <a:ext cx="428625" cy="428625"/>
          </a:xfrm>
          <a:prstGeom prst="ellipse">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6" name="Elipsa 10"/>
          <p:cNvSpPr>
            <a:spLocks noChangeArrowheads="1"/>
          </p:cNvSpPr>
          <p:nvPr/>
        </p:nvSpPr>
        <p:spPr bwMode="auto">
          <a:xfrm>
            <a:off x="2338388" y="5876925"/>
            <a:ext cx="428625" cy="428625"/>
          </a:xfrm>
          <a:prstGeom prst="ellipse">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7" name="Elipsa 11"/>
          <p:cNvSpPr>
            <a:spLocks noChangeArrowheads="1"/>
          </p:cNvSpPr>
          <p:nvPr/>
        </p:nvSpPr>
        <p:spPr bwMode="auto">
          <a:xfrm>
            <a:off x="3195638" y="5305425"/>
            <a:ext cx="428625" cy="428625"/>
          </a:xfrm>
          <a:prstGeom prst="ellipse">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8" name="Elipsa 12"/>
          <p:cNvSpPr>
            <a:spLocks noChangeArrowheads="1"/>
          </p:cNvSpPr>
          <p:nvPr/>
        </p:nvSpPr>
        <p:spPr bwMode="auto">
          <a:xfrm>
            <a:off x="3195638" y="5876925"/>
            <a:ext cx="428625" cy="428625"/>
          </a:xfrm>
          <a:prstGeom prst="ellipse">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489" name="Obdélník 13"/>
          <p:cNvSpPr>
            <a:spLocks noChangeArrowheads="1"/>
          </p:cNvSpPr>
          <p:nvPr/>
        </p:nvSpPr>
        <p:spPr bwMode="auto">
          <a:xfrm>
            <a:off x="1052513" y="3924300"/>
            <a:ext cx="6858000" cy="357188"/>
          </a:xfrm>
          <a:prstGeom prst="rect">
            <a:avLst/>
          </a:prstGeom>
          <a:solidFill>
            <a:srgbClr val="FFC000"/>
          </a:solidFill>
          <a:ln w="38100" algn="ctr">
            <a:solidFill>
              <a:schemeClr val="tx1"/>
            </a:solidFill>
            <a:round/>
            <a:headEnd/>
            <a:tailEnd/>
          </a:ln>
        </p:spPr>
        <p:txBody>
          <a:bodyPr/>
          <a:lstStyle/>
          <a:p>
            <a:endParaRPr lang="cs-CZ" b="1">
              <a:cs typeface="Arial" charset="0"/>
            </a:endParaRPr>
          </a:p>
        </p:txBody>
      </p:sp>
      <p:cxnSp>
        <p:nvCxnSpPr>
          <p:cNvPr id="20490" name="Přímá spojovací čára 19"/>
          <p:cNvCxnSpPr>
            <a:cxnSpLocks noChangeShapeType="1"/>
            <a:stCxn id="20485" idx="0"/>
          </p:cNvCxnSpPr>
          <p:nvPr/>
        </p:nvCxnSpPr>
        <p:spPr bwMode="auto">
          <a:xfrm rot="5400000" flipH="1" flipV="1">
            <a:off x="2480469" y="523478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491" name="Přímá spojovací čára 20"/>
          <p:cNvCxnSpPr>
            <a:cxnSpLocks noChangeShapeType="1"/>
            <a:stCxn id="20487" idx="0"/>
          </p:cNvCxnSpPr>
          <p:nvPr/>
        </p:nvCxnSpPr>
        <p:spPr bwMode="auto">
          <a:xfrm rot="5400000" flipH="1" flipV="1">
            <a:off x="3337719" y="523478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492" name="Přímá spojovací čára 21"/>
          <p:cNvCxnSpPr>
            <a:cxnSpLocks noChangeShapeType="1"/>
            <a:stCxn id="20486" idx="0"/>
            <a:endCxn id="20485" idx="4"/>
          </p:cNvCxnSpPr>
          <p:nvPr/>
        </p:nvCxnSpPr>
        <p:spPr bwMode="auto">
          <a:xfrm rot="5400000" flipH="1" flipV="1">
            <a:off x="2480469" y="580628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493" name="Přímá spojovací čára 22"/>
          <p:cNvCxnSpPr>
            <a:cxnSpLocks noChangeShapeType="1"/>
            <a:stCxn id="20488" idx="0"/>
            <a:endCxn id="20487" idx="4"/>
          </p:cNvCxnSpPr>
          <p:nvPr/>
        </p:nvCxnSpPr>
        <p:spPr bwMode="auto">
          <a:xfrm rot="5400000" flipH="1" flipV="1">
            <a:off x="3337719" y="580628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494" name="TextovéPole 26"/>
          <p:cNvSpPr txBox="1">
            <a:spLocks noChangeArrowheads="1"/>
          </p:cNvSpPr>
          <p:nvPr/>
        </p:nvSpPr>
        <p:spPr bwMode="auto">
          <a:xfrm>
            <a:off x="2266950" y="537686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disk</a:t>
            </a:r>
          </a:p>
        </p:txBody>
      </p:sp>
      <p:sp>
        <p:nvSpPr>
          <p:cNvPr id="20495" name="TextovéPole 27"/>
          <p:cNvSpPr txBox="1">
            <a:spLocks noChangeArrowheads="1"/>
          </p:cNvSpPr>
          <p:nvPr/>
        </p:nvSpPr>
        <p:spPr bwMode="auto">
          <a:xfrm>
            <a:off x="3124200" y="537686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disk</a:t>
            </a:r>
          </a:p>
        </p:txBody>
      </p:sp>
      <p:sp>
        <p:nvSpPr>
          <p:cNvPr id="20496" name="TextovéPole 28"/>
          <p:cNvSpPr txBox="1">
            <a:spLocks noChangeArrowheads="1"/>
          </p:cNvSpPr>
          <p:nvPr/>
        </p:nvSpPr>
        <p:spPr bwMode="auto">
          <a:xfrm>
            <a:off x="3124200" y="594836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disk</a:t>
            </a:r>
          </a:p>
        </p:txBody>
      </p:sp>
      <p:sp>
        <p:nvSpPr>
          <p:cNvPr id="20497" name="TextovéPole 29"/>
          <p:cNvSpPr txBox="1">
            <a:spLocks noChangeArrowheads="1"/>
          </p:cNvSpPr>
          <p:nvPr/>
        </p:nvSpPr>
        <p:spPr bwMode="auto">
          <a:xfrm>
            <a:off x="2266950" y="5948363"/>
            <a:ext cx="571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disk</a:t>
            </a:r>
          </a:p>
        </p:txBody>
      </p:sp>
      <p:sp>
        <p:nvSpPr>
          <p:cNvPr id="20498" name="TextovéPole 36"/>
          <p:cNvSpPr txBox="1">
            <a:spLocks noChangeArrowheads="1"/>
          </p:cNvSpPr>
          <p:nvPr/>
        </p:nvSpPr>
        <p:spPr bwMode="auto">
          <a:xfrm>
            <a:off x="2195513" y="4579938"/>
            <a:ext cx="17145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IDE disk controller</a:t>
            </a:r>
          </a:p>
        </p:txBody>
      </p:sp>
      <p:sp>
        <p:nvSpPr>
          <p:cNvPr id="20499" name="Obdélník 37"/>
          <p:cNvSpPr>
            <a:spLocks noChangeArrowheads="1"/>
          </p:cNvSpPr>
          <p:nvPr/>
        </p:nvSpPr>
        <p:spPr bwMode="auto">
          <a:xfrm>
            <a:off x="2909888" y="2876550"/>
            <a:ext cx="1857375" cy="642938"/>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500" name="TextovéPole 38"/>
          <p:cNvSpPr txBox="1">
            <a:spLocks noChangeArrowheads="1"/>
          </p:cNvSpPr>
          <p:nvPr/>
        </p:nvSpPr>
        <p:spPr bwMode="auto">
          <a:xfrm>
            <a:off x="2909888" y="2936875"/>
            <a:ext cx="1857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DMA/bus/</a:t>
            </a:r>
          </a:p>
          <a:p>
            <a:pPr algn="ctr" eaLnBrk="1" hangingPunct="1"/>
            <a:r>
              <a:rPr lang="cs-CZ" sz="1400" b="1"/>
              <a:t>interrupt controller</a:t>
            </a:r>
          </a:p>
        </p:txBody>
      </p:sp>
      <p:sp>
        <p:nvSpPr>
          <p:cNvPr id="20501" name="Obdélník 39"/>
          <p:cNvSpPr>
            <a:spLocks noChangeArrowheads="1"/>
          </p:cNvSpPr>
          <p:nvPr/>
        </p:nvSpPr>
        <p:spPr bwMode="auto">
          <a:xfrm>
            <a:off x="6981825" y="2876550"/>
            <a:ext cx="1857375" cy="642938"/>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502" name="TextovéPole 40"/>
          <p:cNvSpPr txBox="1">
            <a:spLocks noChangeArrowheads="1"/>
          </p:cNvSpPr>
          <p:nvPr/>
        </p:nvSpPr>
        <p:spPr bwMode="auto">
          <a:xfrm>
            <a:off x="7053263" y="3044825"/>
            <a:ext cx="10715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memory</a:t>
            </a:r>
            <a:r>
              <a:rPr lang="cs-CZ" sz="1400" b="1" baseline="30000"/>
              <a:t>X</a:t>
            </a:r>
            <a:endParaRPr lang="cs-CZ" sz="1400" b="1"/>
          </a:p>
        </p:txBody>
      </p:sp>
      <p:sp>
        <p:nvSpPr>
          <p:cNvPr id="20503" name="Obdélník 41"/>
          <p:cNvSpPr>
            <a:spLocks noChangeArrowheads="1"/>
          </p:cNvSpPr>
          <p:nvPr/>
        </p:nvSpPr>
        <p:spPr bwMode="auto">
          <a:xfrm>
            <a:off x="8053388" y="3019425"/>
            <a:ext cx="714375" cy="357188"/>
          </a:xfrm>
          <a:prstGeom prst="rect">
            <a:avLst/>
          </a:prstGeom>
          <a:solidFill>
            <a:srgbClr val="FFC000"/>
          </a:solidFill>
          <a:ln w="38100" algn="ctr">
            <a:solidFill>
              <a:schemeClr val="tx1"/>
            </a:solidFill>
            <a:round/>
            <a:headEnd/>
            <a:tailEnd/>
          </a:ln>
        </p:spPr>
        <p:txBody>
          <a:bodyPr/>
          <a:lstStyle/>
          <a:p>
            <a:endParaRPr lang="cs-CZ" b="1">
              <a:cs typeface="Arial" charset="0"/>
            </a:endParaRPr>
          </a:p>
        </p:txBody>
      </p:sp>
      <p:sp>
        <p:nvSpPr>
          <p:cNvPr id="20504" name="TextovéPole 42"/>
          <p:cNvSpPr txBox="1">
            <a:spLocks noChangeArrowheads="1"/>
          </p:cNvSpPr>
          <p:nvPr/>
        </p:nvSpPr>
        <p:spPr bwMode="auto">
          <a:xfrm>
            <a:off x="8053388" y="3044825"/>
            <a:ext cx="7143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buffer</a:t>
            </a:r>
          </a:p>
        </p:txBody>
      </p:sp>
      <p:sp>
        <p:nvSpPr>
          <p:cNvPr id="20505" name="Obdélník 45"/>
          <p:cNvSpPr>
            <a:spLocks noChangeArrowheads="1"/>
          </p:cNvSpPr>
          <p:nvPr/>
        </p:nvSpPr>
        <p:spPr bwMode="auto">
          <a:xfrm>
            <a:off x="4695825" y="3019425"/>
            <a:ext cx="2320925" cy="357188"/>
          </a:xfrm>
          <a:prstGeom prst="rect">
            <a:avLst/>
          </a:prstGeom>
          <a:solidFill>
            <a:srgbClr val="FFC000"/>
          </a:solidFill>
          <a:ln w="38100" algn="ctr">
            <a:solidFill>
              <a:schemeClr val="tx1"/>
            </a:solidFill>
            <a:round/>
            <a:headEnd/>
            <a:tailEnd/>
          </a:ln>
        </p:spPr>
        <p:txBody>
          <a:bodyPr/>
          <a:lstStyle/>
          <a:p>
            <a:endParaRPr lang="cs-CZ" b="1">
              <a:cs typeface="Arial" charset="0"/>
            </a:endParaRPr>
          </a:p>
        </p:txBody>
      </p:sp>
      <p:sp>
        <p:nvSpPr>
          <p:cNvPr id="20506" name="Obdélník 49"/>
          <p:cNvSpPr>
            <a:spLocks noChangeArrowheads="1"/>
          </p:cNvSpPr>
          <p:nvPr/>
        </p:nvSpPr>
        <p:spPr bwMode="auto">
          <a:xfrm>
            <a:off x="5589588" y="2090738"/>
            <a:ext cx="1143000" cy="4286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507" name="TextovéPole 50"/>
          <p:cNvSpPr txBox="1">
            <a:spLocks noChangeArrowheads="1"/>
          </p:cNvSpPr>
          <p:nvPr/>
        </p:nvSpPr>
        <p:spPr bwMode="auto">
          <a:xfrm>
            <a:off x="5589588" y="2151063"/>
            <a:ext cx="1143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cache</a:t>
            </a:r>
          </a:p>
        </p:txBody>
      </p:sp>
      <p:sp>
        <p:nvSpPr>
          <p:cNvPr id="20508" name="Obdélník 51"/>
          <p:cNvSpPr>
            <a:spLocks noChangeArrowheads="1"/>
          </p:cNvSpPr>
          <p:nvPr/>
        </p:nvSpPr>
        <p:spPr bwMode="auto">
          <a:xfrm>
            <a:off x="5375275" y="1233488"/>
            <a:ext cx="1571625" cy="642937"/>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0509" name="TextovéPole 52"/>
          <p:cNvSpPr txBox="1">
            <a:spLocks noChangeArrowheads="1"/>
          </p:cNvSpPr>
          <p:nvPr/>
        </p:nvSpPr>
        <p:spPr bwMode="auto">
          <a:xfrm>
            <a:off x="5589588" y="1401763"/>
            <a:ext cx="11430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CPU</a:t>
            </a:r>
          </a:p>
        </p:txBody>
      </p:sp>
      <p:cxnSp>
        <p:nvCxnSpPr>
          <p:cNvPr id="20510" name="Přímá spojovací čára 56"/>
          <p:cNvCxnSpPr>
            <a:cxnSpLocks noChangeShapeType="1"/>
            <a:stCxn id="20489" idx="1"/>
            <a:endCxn id="20489" idx="3"/>
          </p:cNvCxnSpPr>
          <p:nvPr/>
        </p:nvCxnSpPr>
        <p:spPr bwMode="auto">
          <a:xfrm rot="10800000" flipH="1">
            <a:off x="1052513" y="4103688"/>
            <a:ext cx="685800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511" name="TextovéPole 30"/>
          <p:cNvSpPr txBox="1">
            <a:spLocks noChangeArrowheads="1"/>
          </p:cNvSpPr>
          <p:nvPr/>
        </p:nvSpPr>
        <p:spPr bwMode="auto">
          <a:xfrm>
            <a:off x="5695950" y="3948113"/>
            <a:ext cx="928688" cy="30797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PCI bus</a:t>
            </a:r>
          </a:p>
        </p:txBody>
      </p:sp>
      <p:cxnSp>
        <p:nvCxnSpPr>
          <p:cNvPr id="20512" name="Přímá spojovací čára 58"/>
          <p:cNvCxnSpPr>
            <a:cxnSpLocks noChangeShapeType="1"/>
            <a:stCxn id="20499" idx="2"/>
          </p:cNvCxnSpPr>
          <p:nvPr/>
        </p:nvCxnSpPr>
        <p:spPr bwMode="auto">
          <a:xfrm rot="5400000">
            <a:off x="3552032" y="3806031"/>
            <a:ext cx="57150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513" name="Přímá spojovací čára 60"/>
          <p:cNvCxnSpPr>
            <a:cxnSpLocks noChangeShapeType="1"/>
            <a:stCxn id="20484" idx="0"/>
          </p:cNvCxnSpPr>
          <p:nvPr/>
        </p:nvCxnSpPr>
        <p:spPr bwMode="auto">
          <a:xfrm rot="5400000" flipH="1" flipV="1">
            <a:off x="2837656" y="4306094"/>
            <a:ext cx="428625"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514" name="Přímá spojovací čára 64"/>
          <p:cNvCxnSpPr>
            <a:cxnSpLocks noChangeShapeType="1"/>
            <a:stCxn id="20506" idx="0"/>
            <a:endCxn id="20508" idx="2"/>
          </p:cNvCxnSpPr>
          <p:nvPr/>
        </p:nvCxnSpPr>
        <p:spPr bwMode="auto">
          <a:xfrm rot="5400000" flipH="1" flipV="1">
            <a:off x="6053137" y="1982788"/>
            <a:ext cx="214313"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515" name="TextovéPole 65"/>
          <p:cNvSpPr txBox="1">
            <a:spLocks noChangeArrowheads="1"/>
          </p:cNvSpPr>
          <p:nvPr/>
        </p:nvSpPr>
        <p:spPr bwMode="auto">
          <a:xfrm>
            <a:off x="266700" y="1814513"/>
            <a:ext cx="24288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5. DMA controller transfers bytes to buffer X, increasing memory address and decreasing C until C = 0</a:t>
            </a:r>
          </a:p>
        </p:txBody>
      </p:sp>
      <p:sp>
        <p:nvSpPr>
          <p:cNvPr id="20516" name="TextovéPole 66"/>
          <p:cNvSpPr txBox="1">
            <a:spLocks noChangeArrowheads="1"/>
          </p:cNvSpPr>
          <p:nvPr/>
        </p:nvSpPr>
        <p:spPr bwMode="auto">
          <a:xfrm>
            <a:off x="266700" y="2876550"/>
            <a:ext cx="25717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6. When C = 0, DMA interrupts CPU to signal transfer completion</a:t>
            </a:r>
          </a:p>
        </p:txBody>
      </p:sp>
      <p:sp>
        <p:nvSpPr>
          <p:cNvPr id="20517" name="TextovéPole 67"/>
          <p:cNvSpPr txBox="1">
            <a:spLocks noChangeArrowheads="1"/>
          </p:cNvSpPr>
          <p:nvPr/>
        </p:nvSpPr>
        <p:spPr bwMode="auto">
          <a:xfrm>
            <a:off x="2776538" y="1195388"/>
            <a:ext cx="2357437"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1. device driver is told </a:t>
            </a:r>
            <a:br>
              <a:rPr lang="cs-CZ" sz="1400"/>
            </a:br>
            <a:r>
              <a:rPr lang="cs-CZ" sz="1400"/>
              <a:t>to transfer disk data </a:t>
            </a:r>
            <a:br>
              <a:rPr lang="cs-CZ" sz="1400"/>
            </a:br>
            <a:r>
              <a:rPr lang="cs-CZ" sz="1400"/>
              <a:t>to buffer at address X</a:t>
            </a:r>
          </a:p>
        </p:txBody>
      </p:sp>
      <p:sp>
        <p:nvSpPr>
          <p:cNvPr id="20518" name="TextovéPole 68"/>
          <p:cNvSpPr txBox="1">
            <a:spLocks noChangeArrowheads="1"/>
          </p:cNvSpPr>
          <p:nvPr/>
        </p:nvSpPr>
        <p:spPr bwMode="auto">
          <a:xfrm>
            <a:off x="2757488" y="2076450"/>
            <a:ext cx="28575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2. device driver tells disk controller to transfer C bytes </a:t>
            </a:r>
            <a:br>
              <a:rPr lang="cs-CZ" sz="1400"/>
            </a:br>
            <a:r>
              <a:rPr lang="cs-CZ" sz="1400"/>
              <a:t>from disk to buffer at address X</a:t>
            </a:r>
          </a:p>
        </p:txBody>
      </p:sp>
      <p:sp>
        <p:nvSpPr>
          <p:cNvPr id="20519" name="TextovéPole 69"/>
          <p:cNvSpPr txBox="1">
            <a:spLocks noChangeArrowheads="1"/>
          </p:cNvSpPr>
          <p:nvPr/>
        </p:nvSpPr>
        <p:spPr bwMode="auto">
          <a:xfrm>
            <a:off x="4052888" y="4519613"/>
            <a:ext cx="2571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3. disk controller initiates </a:t>
            </a:r>
            <a:br>
              <a:rPr lang="cs-CZ" sz="1400"/>
            </a:br>
            <a:r>
              <a:rPr lang="cs-CZ" sz="1400"/>
              <a:t>DMA transfer</a:t>
            </a:r>
          </a:p>
        </p:txBody>
      </p:sp>
      <p:sp>
        <p:nvSpPr>
          <p:cNvPr id="20520" name="TextovéPole 70"/>
          <p:cNvSpPr txBox="1">
            <a:spLocks noChangeArrowheads="1"/>
          </p:cNvSpPr>
          <p:nvPr/>
        </p:nvSpPr>
        <p:spPr bwMode="auto">
          <a:xfrm>
            <a:off x="4052888" y="5091113"/>
            <a:ext cx="2571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t>4. disk controller sends each byte to DMA controller</a:t>
            </a:r>
          </a:p>
        </p:txBody>
      </p:sp>
      <p:cxnSp>
        <p:nvCxnSpPr>
          <p:cNvPr id="20521" name="Přímá spojovací čára 58"/>
          <p:cNvCxnSpPr>
            <a:cxnSpLocks noChangeShapeType="1"/>
          </p:cNvCxnSpPr>
          <p:nvPr/>
        </p:nvCxnSpPr>
        <p:spPr bwMode="auto">
          <a:xfrm rot="5400000">
            <a:off x="5868194" y="2804319"/>
            <a:ext cx="57150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20522" name="Přímá spojovací čára 56"/>
          <p:cNvCxnSpPr>
            <a:cxnSpLocks noChangeShapeType="1"/>
          </p:cNvCxnSpPr>
          <p:nvPr/>
        </p:nvCxnSpPr>
        <p:spPr bwMode="auto">
          <a:xfrm rot="10800000" flipH="1">
            <a:off x="4694238" y="3195638"/>
            <a:ext cx="2305050"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0523" name="TextovéPole 46"/>
          <p:cNvSpPr txBox="1">
            <a:spLocks noChangeArrowheads="1"/>
          </p:cNvSpPr>
          <p:nvPr/>
        </p:nvSpPr>
        <p:spPr bwMode="auto">
          <a:xfrm>
            <a:off x="4981575" y="3044825"/>
            <a:ext cx="1714500" cy="30638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400" b="1"/>
              <a:t>CPU memory bus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pPr marL="395288" eaLnBrk="1" hangingPunct="1"/>
            <a:r>
              <a:rPr lang="cs-CZ" sz="2600" smtClean="0"/>
              <a:t>Jádro OS se snaží skrýt rozdíly mezi I/O zařízeními a programátorům poskytuje jednotné rozhraní</a:t>
            </a:r>
          </a:p>
          <a:p>
            <a:pPr marL="395288" eaLnBrk="1" hangingPunct="1"/>
            <a:r>
              <a:rPr lang="cs-CZ" sz="2600" smtClean="0"/>
              <a:t>Dále vrstva ovladačů ukrývá rozdílnost chování I/O řadičů i před některými částmi jádra</a:t>
            </a:r>
          </a:p>
          <a:p>
            <a:pPr marL="395288" eaLnBrk="1" hangingPunct="1"/>
            <a:r>
              <a:rPr lang="cs-CZ" sz="2600" smtClean="0"/>
              <a:t>Některé vlastnosti I/O zařízení</a:t>
            </a:r>
          </a:p>
          <a:p>
            <a:pPr marL="719138" lvl="1" eaLnBrk="1" hangingPunct="1"/>
            <a:r>
              <a:rPr lang="cs-CZ" smtClean="0"/>
              <a:t>mód přenosu dat: znakové (terminál) / blokové (disk)</a:t>
            </a:r>
          </a:p>
          <a:p>
            <a:pPr marL="719138" lvl="1" eaLnBrk="1" hangingPunct="1"/>
            <a:r>
              <a:rPr lang="cs-CZ" smtClean="0"/>
              <a:t>způsob přístupu: sekvenční (modem) / přímý (disk)</a:t>
            </a:r>
          </a:p>
          <a:p>
            <a:pPr marL="719138" lvl="1" eaLnBrk="1" hangingPunct="1"/>
            <a:r>
              <a:rPr lang="cs-CZ" smtClean="0"/>
              <a:t>sdílené/dedikované: klávesnice / páska</a:t>
            </a:r>
          </a:p>
          <a:p>
            <a:pPr marL="719138" lvl="1" eaLnBrk="1" hangingPunct="1"/>
            <a:r>
              <a:rPr lang="cs-CZ" smtClean="0"/>
              <a:t>rychlost přenosu: vystavení, přenos, ...</a:t>
            </a:r>
          </a:p>
          <a:p>
            <a:pPr marL="719138" lvl="1" eaLnBrk="1" hangingPunct="1"/>
            <a:r>
              <a:rPr lang="cs-CZ" smtClean="0"/>
              <a:t>read-write, read only, write only</a:t>
            </a:r>
          </a:p>
        </p:txBody>
      </p:sp>
      <p:sp>
        <p:nvSpPr>
          <p:cNvPr id="135170" name="Rectangle 2"/>
          <p:cNvSpPr>
            <a:spLocks noGrp="1" noChangeArrowheads="1"/>
          </p:cNvSpPr>
          <p:nvPr>
            <p:ph type="title"/>
          </p:nvPr>
        </p:nvSpPr>
        <p:spPr/>
        <p:txBody>
          <a:bodyPr/>
          <a:lstStyle/>
          <a:p>
            <a:pPr eaLnBrk="1" hangingPunct="1">
              <a:defRPr/>
            </a:pPr>
            <a:r>
              <a:rPr lang="cs-CZ" dirty="0" smtClean="0"/>
              <a:t>APLIKAČNÍ ROZHRANÍ I/O</a:t>
            </a:r>
            <a:endParaRPr lang="cs-CZ" dirty="0"/>
          </a:p>
        </p:txBody>
      </p:sp>
      <p:sp>
        <p:nvSpPr>
          <p:cNvPr id="21508"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defRPr/>
            </a:pPr>
            <a:r>
              <a:rPr lang="cs-CZ" dirty="0" smtClean="0"/>
              <a:t>I/O V JÁDŘE A HW</a:t>
            </a:r>
            <a:endParaRPr lang="cs-CZ" dirty="0"/>
          </a:p>
        </p:txBody>
      </p:sp>
      <p:sp>
        <p:nvSpPr>
          <p:cNvPr id="22531"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22532" name="Obdélník 4"/>
          <p:cNvSpPr>
            <a:spLocks noChangeArrowheads="1"/>
          </p:cNvSpPr>
          <p:nvPr/>
        </p:nvSpPr>
        <p:spPr bwMode="auto">
          <a:xfrm>
            <a:off x="919163"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33" name="TextovéPole 5"/>
          <p:cNvSpPr txBox="1">
            <a:spLocks noChangeArrowheads="1"/>
          </p:cNvSpPr>
          <p:nvPr/>
        </p:nvSpPr>
        <p:spPr bwMode="auto">
          <a:xfrm>
            <a:off x="947738" y="5568950"/>
            <a:ext cx="842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monitor</a:t>
            </a:r>
          </a:p>
        </p:txBody>
      </p:sp>
      <p:sp>
        <p:nvSpPr>
          <p:cNvPr id="22534" name="Obdélník 6"/>
          <p:cNvSpPr>
            <a:spLocks noChangeArrowheads="1"/>
          </p:cNvSpPr>
          <p:nvPr/>
        </p:nvSpPr>
        <p:spPr bwMode="auto">
          <a:xfrm>
            <a:off x="2000250" y="5207000"/>
            <a:ext cx="900113"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35" name="TextovéPole 7"/>
          <p:cNvSpPr txBox="1">
            <a:spLocks noChangeArrowheads="1"/>
          </p:cNvSpPr>
          <p:nvPr/>
        </p:nvSpPr>
        <p:spPr bwMode="auto">
          <a:xfrm>
            <a:off x="1985963" y="5568950"/>
            <a:ext cx="92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keyboard</a:t>
            </a:r>
          </a:p>
        </p:txBody>
      </p:sp>
      <p:sp>
        <p:nvSpPr>
          <p:cNvPr id="22536" name="Obdélník 8"/>
          <p:cNvSpPr>
            <a:spLocks noChangeArrowheads="1"/>
          </p:cNvSpPr>
          <p:nvPr/>
        </p:nvSpPr>
        <p:spPr bwMode="auto">
          <a:xfrm>
            <a:off x="30813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37" name="TextovéPole 9"/>
          <p:cNvSpPr txBox="1">
            <a:spLocks noChangeArrowheads="1"/>
          </p:cNvSpPr>
          <p:nvPr/>
        </p:nvSpPr>
        <p:spPr bwMode="auto">
          <a:xfrm>
            <a:off x="3109913" y="5568950"/>
            <a:ext cx="842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mouse</a:t>
            </a:r>
          </a:p>
        </p:txBody>
      </p:sp>
      <p:sp>
        <p:nvSpPr>
          <p:cNvPr id="22538" name="Obdélník 10"/>
          <p:cNvSpPr>
            <a:spLocks noChangeArrowheads="1"/>
          </p:cNvSpPr>
          <p:nvPr/>
        </p:nvSpPr>
        <p:spPr bwMode="auto">
          <a:xfrm>
            <a:off x="41481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39" name="TextovéPole 11"/>
          <p:cNvSpPr txBox="1">
            <a:spLocks noChangeArrowheads="1"/>
          </p:cNvSpPr>
          <p:nvPr/>
        </p:nvSpPr>
        <p:spPr bwMode="auto">
          <a:xfrm>
            <a:off x="4176713" y="5449888"/>
            <a:ext cx="8429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2000" b="1"/>
              <a:t>…</a:t>
            </a:r>
          </a:p>
        </p:txBody>
      </p:sp>
      <p:sp>
        <p:nvSpPr>
          <p:cNvPr id="22540" name="Obdélník 12"/>
          <p:cNvSpPr>
            <a:spLocks noChangeArrowheads="1"/>
          </p:cNvSpPr>
          <p:nvPr/>
        </p:nvSpPr>
        <p:spPr bwMode="auto">
          <a:xfrm>
            <a:off x="52149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41" name="TextovéPole 13"/>
          <p:cNvSpPr txBox="1">
            <a:spLocks noChangeArrowheads="1"/>
          </p:cNvSpPr>
          <p:nvPr/>
        </p:nvSpPr>
        <p:spPr bwMode="auto">
          <a:xfrm>
            <a:off x="5243513" y="5568950"/>
            <a:ext cx="8429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PCI bus</a:t>
            </a:r>
          </a:p>
        </p:txBody>
      </p:sp>
      <p:sp>
        <p:nvSpPr>
          <p:cNvPr id="22542" name="Obdélník 14"/>
          <p:cNvSpPr>
            <a:spLocks noChangeArrowheads="1"/>
          </p:cNvSpPr>
          <p:nvPr/>
        </p:nvSpPr>
        <p:spPr bwMode="auto">
          <a:xfrm>
            <a:off x="62817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43" name="TextovéPole 15"/>
          <p:cNvSpPr txBox="1">
            <a:spLocks noChangeArrowheads="1"/>
          </p:cNvSpPr>
          <p:nvPr/>
        </p:nvSpPr>
        <p:spPr bwMode="auto">
          <a:xfrm>
            <a:off x="6310313" y="5383213"/>
            <a:ext cx="8429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floppy-disk drives</a:t>
            </a:r>
          </a:p>
        </p:txBody>
      </p:sp>
      <p:sp>
        <p:nvSpPr>
          <p:cNvPr id="22544" name="Obdélník 19"/>
          <p:cNvSpPr>
            <a:spLocks noChangeArrowheads="1"/>
          </p:cNvSpPr>
          <p:nvPr/>
        </p:nvSpPr>
        <p:spPr bwMode="auto">
          <a:xfrm>
            <a:off x="7348538" y="5207000"/>
            <a:ext cx="900112" cy="1000125"/>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22545" name="TextovéPole 20"/>
          <p:cNvSpPr txBox="1">
            <a:spLocks noChangeArrowheads="1"/>
          </p:cNvSpPr>
          <p:nvPr/>
        </p:nvSpPr>
        <p:spPr bwMode="auto">
          <a:xfrm>
            <a:off x="7377113" y="5199063"/>
            <a:ext cx="8429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ATAPI devices (disks, tapes, drives)</a:t>
            </a:r>
          </a:p>
        </p:txBody>
      </p:sp>
      <p:sp>
        <p:nvSpPr>
          <p:cNvPr id="22546" name="Obdélník 21"/>
          <p:cNvSpPr>
            <a:spLocks noChangeArrowheads="1"/>
          </p:cNvSpPr>
          <p:nvPr/>
        </p:nvSpPr>
        <p:spPr bwMode="auto">
          <a:xfrm>
            <a:off x="785813" y="3786188"/>
            <a:ext cx="7559675" cy="785812"/>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cxnSp>
        <p:nvCxnSpPr>
          <p:cNvPr id="22547" name="Přímá spojovací čára 30"/>
          <p:cNvCxnSpPr>
            <a:cxnSpLocks noChangeShapeType="1"/>
          </p:cNvCxnSpPr>
          <p:nvPr/>
        </p:nvCxnSpPr>
        <p:spPr bwMode="auto">
          <a:xfrm rot="16200000" flipH="1">
            <a:off x="1463676" y="4178300"/>
            <a:ext cx="785812"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48" name="Přímá spojovací čára 31"/>
          <p:cNvCxnSpPr>
            <a:cxnSpLocks noChangeShapeType="1"/>
          </p:cNvCxnSpPr>
          <p:nvPr/>
        </p:nvCxnSpPr>
        <p:spPr bwMode="auto">
          <a:xfrm rot="16200000" flipH="1">
            <a:off x="2536826" y="4178300"/>
            <a:ext cx="785812"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49" name="Přímá spojovací čára 32"/>
          <p:cNvCxnSpPr>
            <a:cxnSpLocks noChangeShapeType="1"/>
          </p:cNvCxnSpPr>
          <p:nvPr/>
        </p:nvCxnSpPr>
        <p:spPr bwMode="auto">
          <a:xfrm rot="16200000" flipH="1">
            <a:off x="3608388" y="4178300"/>
            <a:ext cx="785812"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0" name="Přímá spojovací čára 33"/>
          <p:cNvCxnSpPr>
            <a:cxnSpLocks noChangeShapeType="1"/>
          </p:cNvCxnSpPr>
          <p:nvPr/>
        </p:nvCxnSpPr>
        <p:spPr bwMode="auto">
          <a:xfrm rot="16200000" flipH="1">
            <a:off x="4679951" y="4178300"/>
            <a:ext cx="785812"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1" name="Přímá spojovací čára 34"/>
          <p:cNvCxnSpPr>
            <a:cxnSpLocks noChangeShapeType="1"/>
          </p:cNvCxnSpPr>
          <p:nvPr/>
        </p:nvCxnSpPr>
        <p:spPr bwMode="auto">
          <a:xfrm rot="16200000" flipH="1">
            <a:off x="5751513" y="4178300"/>
            <a:ext cx="785812"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2" name="Přímá spojovací čára 35"/>
          <p:cNvCxnSpPr>
            <a:cxnSpLocks noChangeShapeType="1"/>
          </p:cNvCxnSpPr>
          <p:nvPr/>
        </p:nvCxnSpPr>
        <p:spPr bwMode="auto">
          <a:xfrm rot="16200000" flipH="1">
            <a:off x="6823076" y="4178300"/>
            <a:ext cx="785812"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2553" name="Obdélník 38"/>
          <p:cNvSpPr>
            <a:spLocks noChangeArrowheads="1"/>
          </p:cNvSpPr>
          <p:nvPr/>
        </p:nvSpPr>
        <p:spPr bwMode="auto">
          <a:xfrm>
            <a:off x="785813" y="1214438"/>
            <a:ext cx="7559675" cy="2428875"/>
          </a:xfrm>
          <a:prstGeom prst="rect">
            <a:avLst/>
          </a:prstGeom>
          <a:solidFill>
            <a:srgbClr val="FFC000"/>
          </a:solidFill>
          <a:ln w="38100" algn="ctr">
            <a:solidFill>
              <a:schemeClr val="tx1"/>
            </a:solidFill>
            <a:round/>
            <a:headEnd/>
            <a:tailEnd/>
          </a:ln>
        </p:spPr>
        <p:txBody>
          <a:bodyPr/>
          <a:lstStyle/>
          <a:p>
            <a:endParaRPr lang="cs-CZ" b="1">
              <a:cs typeface="Arial" charset="0"/>
            </a:endParaRPr>
          </a:p>
        </p:txBody>
      </p:sp>
      <p:cxnSp>
        <p:nvCxnSpPr>
          <p:cNvPr id="22554" name="Přímá spojovací čára 39"/>
          <p:cNvCxnSpPr>
            <a:cxnSpLocks noChangeShapeType="1"/>
          </p:cNvCxnSpPr>
          <p:nvPr/>
        </p:nvCxnSpPr>
        <p:spPr bwMode="auto">
          <a:xfrm rot="16200000" flipH="1">
            <a:off x="1463675" y="3249613"/>
            <a:ext cx="785813"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5" name="Přímá spojovací čára 40"/>
          <p:cNvCxnSpPr>
            <a:cxnSpLocks noChangeShapeType="1"/>
          </p:cNvCxnSpPr>
          <p:nvPr/>
        </p:nvCxnSpPr>
        <p:spPr bwMode="auto">
          <a:xfrm rot="16200000" flipH="1">
            <a:off x="2536825" y="3249613"/>
            <a:ext cx="785813"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6" name="Přímá spojovací čára 41"/>
          <p:cNvCxnSpPr>
            <a:cxnSpLocks noChangeShapeType="1"/>
          </p:cNvCxnSpPr>
          <p:nvPr/>
        </p:nvCxnSpPr>
        <p:spPr bwMode="auto">
          <a:xfrm rot="16200000" flipH="1">
            <a:off x="3608387" y="3249613"/>
            <a:ext cx="785813"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7" name="Přímá spojovací čára 42"/>
          <p:cNvCxnSpPr>
            <a:cxnSpLocks noChangeShapeType="1"/>
          </p:cNvCxnSpPr>
          <p:nvPr/>
        </p:nvCxnSpPr>
        <p:spPr bwMode="auto">
          <a:xfrm rot="16200000" flipH="1">
            <a:off x="4679950" y="3249613"/>
            <a:ext cx="785813"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8" name="Přímá spojovací čára 43"/>
          <p:cNvCxnSpPr>
            <a:cxnSpLocks noChangeShapeType="1"/>
          </p:cNvCxnSpPr>
          <p:nvPr/>
        </p:nvCxnSpPr>
        <p:spPr bwMode="auto">
          <a:xfrm rot="16200000" flipH="1">
            <a:off x="5751512" y="3249613"/>
            <a:ext cx="785813"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59" name="Přímá spojovací čára 44"/>
          <p:cNvCxnSpPr>
            <a:cxnSpLocks noChangeShapeType="1"/>
          </p:cNvCxnSpPr>
          <p:nvPr/>
        </p:nvCxnSpPr>
        <p:spPr bwMode="auto">
          <a:xfrm rot="16200000" flipH="1">
            <a:off x="6823075" y="3249613"/>
            <a:ext cx="785813" cy="1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60" name="Přímá spojovací čára 52"/>
          <p:cNvCxnSpPr>
            <a:cxnSpLocks noChangeShapeType="1"/>
          </p:cNvCxnSpPr>
          <p:nvPr/>
        </p:nvCxnSpPr>
        <p:spPr bwMode="auto">
          <a:xfrm rot="10800000" flipH="1">
            <a:off x="785813" y="2857500"/>
            <a:ext cx="7572375"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22561" name="Přímá spojovací čára 53"/>
          <p:cNvCxnSpPr>
            <a:cxnSpLocks noChangeShapeType="1"/>
          </p:cNvCxnSpPr>
          <p:nvPr/>
        </p:nvCxnSpPr>
        <p:spPr bwMode="auto">
          <a:xfrm rot="10800000" flipH="1">
            <a:off x="785813" y="2000250"/>
            <a:ext cx="7572375" cy="1588"/>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22562" name="TextovéPole 54"/>
          <p:cNvSpPr txBox="1">
            <a:spLocks noChangeArrowheads="1"/>
          </p:cNvSpPr>
          <p:nvPr/>
        </p:nvSpPr>
        <p:spPr bwMode="auto">
          <a:xfrm>
            <a:off x="857250" y="3857625"/>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SCSI device controller</a:t>
            </a:r>
          </a:p>
        </p:txBody>
      </p:sp>
      <p:sp>
        <p:nvSpPr>
          <p:cNvPr id="22563" name="TextovéPole 55"/>
          <p:cNvSpPr txBox="1">
            <a:spLocks noChangeArrowheads="1"/>
          </p:cNvSpPr>
          <p:nvPr/>
        </p:nvSpPr>
        <p:spPr bwMode="auto">
          <a:xfrm>
            <a:off x="1928813" y="3857625"/>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keyboarddevice controller</a:t>
            </a:r>
          </a:p>
        </p:txBody>
      </p:sp>
      <p:sp>
        <p:nvSpPr>
          <p:cNvPr id="22564" name="TextovéPole 56"/>
          <p:cNvSpPr txBox="1">
            <a:spLocks noChangeArrowheads="1"/>
          </p:cNvSpPr>
          <p:nvPr/>
        </p:nvSpPr>
        <p:spPr bwMode="auto">
          <a:xfrm>
            <a:off x="3000375" y="3857625"/>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mouse</a:t>
            </a:r>
          </a:p>
          <a:p>
            <a:pPr algn="ctr" eaLnBrk="1" hangingPunct="1"/>
            <a:r>
              <a:rPr lang="cs-CZ" sz="1200" b="1"/>
              <a:t>device controller</a:t>
            </a:r>
          </a:p>
        </p:txBody>
      </p:sp>
      <p:sp>
        <p:nvSpPr>
          <p:cNvPr id="22565" name="TextovéPole 57"/>
          <p:cNvSpPr txBox="1">
            <a:spLocks noChangeArrowheads="1"/>
          </p:cNvSpPr>
          <p:nvPr/>
        </p:nvSpPr>
        <p:spPr bwMode="auto">
          <a:xfrm>
            <a:off x="5143500" y="3857625"/>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PCI bus device controller</a:t>
            </a:r>
          </a:p>
        </p:txBody>
      </p:sp>
      <p:sp>
        <p:nvSpPr>
          <p:cNvPr id="22566" name="TextovéPole 58"/>
          <p:cNvSpPr txBox="1">
            <a:spLocks noChangeArrowheads="1"/>
          </p:cNvSpPr>
          <p:nvPr/>
        </p:nvSpPr>
        <p:spPr bwMode="auto">
          <a:xfrm>
            <a:off x="6215063" y="3857625"/>
            <a:ext cx="928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floppy</a:t>
            </a:r>
          </a:p>
          <a:p>
            <a:pPr algn="ctr" eaLnBrk="1" hangingPunct="1"/>
            <a:r>
              <a:rPr lang="cs-CZ" sz="1200" b="1"/>
              <a:t>device controller</a:t>
            </a:r>
          </a:p>
        </p:txBody>
      </p:sp>
      <p:sp>
        <p:nvSpPr>
          <p:cNvPr id="22567" name="TextovéPole 59"/>
          <p:cNvSpPr txBox="1">
            <a:spLocks noChangeArrowheads="1"/>
          </p:cNvSpPr>
          <p:nvPr/>
        </p:nvSpPr>
        <p:spPr bwMode="auto">
          <a:xfrm>
            <a:off x="7286625" y="3857625"/>
            <a:ext cx="928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ATAPI</a:t>
            </a:r>
          </a:p>
          <a:p>
            <a:pPr algn="ctr" eaLnBrk="1" hangingPunct="1"/>
            <a:r>
              <a:rPr lang="cs-CZ" sz="1200" b="1"/>
              <a:t>device controller</a:t>
            </a:r>
          </a:p>
        </p:txBody>
      </p:sp>
      <p:sp>
        <p:nvSpPr>
          <p:cNvPr id="22568" name="TextovéPole 62"/>
          <p:cNvSpPr txBox="1">
            <a:spLocks noChangeArrowheads="1"/>
          </p:cNvSpPr>
          <p:nvPr/>
        </p:nvSpPr>
        <p:spPr bwMode="auto">
          <a:xfrm>
            <a:off x="4071938" y="3957638"/>
            <a:ext cx="914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2000" b="1"/>
              <a:t>…</a:t>
            </a:r>
          </a:p>
        </p:txBody>
      </p:sp>
      <p:sp>
        <p:nvSpPr>
          <p:cNvPr id="22569" name="TextovéPole 63"/>
          <p:cNvSpPr txBox="1">
            <a:spLocks noChangeArrowheads="1"/>
          </p:cNvSpPr>
          <p:nvPr/>
        </p:nvSpPr>
        <p:spPr bwMode="auto">
          <a:xfrm>
            <a:off x="857250" y="2928938"/>
            <a:ext cx="928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SCSI device driver</a:t>
            </a:r>
          </a:p>
        </p:txBody>
      </p:sp>
      <p:sp>
        <p:nvSpPr>
          <p:cNvPr id="22570" name="TextovéPole 64"/>
          <p:cNvSpPr txBox="1">
            <a:spLocks noChangeArrowheads="1"/>
          </p:cNvSpPr>
          <p:nvPr/>
        </p:nvSpPr>
        <p:spPr bwMode="auto">
          <a:xfrm>
            <a:off x="1928813" y="2928938"/>
            <a:ext cx="928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keyboarddevice driver</a:t>
            </a:r>
          </a:p>
        </p:txBody>
      </p:sp>
      <p:sp>
        <p:nvSpPr>
          <p:cNvPr id="22571" name="TextovéPole 65"/>
          <p:cNvSpPr txBox="1">
            <a:spLocks noChangeArrowheads="1"/>
          </p:cNvSpPr>
          <p:nvPr/>
        </p:nvSpPr>
        <p:spPr bwMode="auto">
          <a:xfrm>
            <a:off x="3000375" y="2928938"/>
            <a:ext cx="928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mouse device driver</a:t>
            </a:r>
          </a:p>
        </p:txBody>
      </p:sp>
      <p:sp>
        <p:nvSpPr>
          <p:cNvPr id="22572" name="TextovéPole 66"/>
          <p:cNvSpPr txBox="1">
            <a:spLocks noChangeArrowheads="1"/>
          </p:cNvSpPr>
          <p:nvPr/>
        </p:nvSpPr>
        <p:spPr bwMode="auto">
          <a:xfrm>
            <a:off x="5143500" y="2928938"/>
            <a:ext cx="928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PCI bus</a:t>
            </a:r>
          </a:p>
          <a:p>
            <a:pPr algn="ctr" eaLnBrk="1" hangingPunct="1"/>
            <a:r>
              <a:rPr lang="cs-CZ" sz="1200" b="1"/>
              <a:t>device driver</a:t>
            </a:r>
          </a:p>
        </p:txBody>
      </p:sp>
      <p:sp>
        <p:nvSpPr>
          <p:cNvPr id="22573" name="TextovéPole 67"/>
          <p:cNvSpPr txBox="1">
            <a:spLocks noChangeArrowheads="1"/>
          </p:cNvSpPr>
          <p:nvPr/>
        </p:nvSpPr>
        <p:spPr bwMode="auto">
          <a:xfrm>
            <a:off x="6215063" y="2928938"/>
            <a:ext cx="928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floppy device driver</a:t>
            </a:r>
          </a:p>
        </p:txBody>
      </p:sp>
      <p:sp>
        <p:nvSpPr>
          <p:cNvPr id="22574" name="TextovéPole 68"/>
          <p:cNvSpPr txBox="1">
            <a:spLocks noChangeArrowheads="1"/>
          </p:cNvSpPr>
          <p:nvPr/>
        </p:nvSpPr>
        <p:spPr bwMode="auto">
          <a:xfrm>
            <a:off x="7286625" y="2928938"/>
            <a:ext cx="9286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ATAPI</a:t>
            </a:r>
          </a:p>
          <a:p>
            <a:pPr algn="ctr" eaLnBrk="1" hangingPunct="1"/>
            <a:r>
              <a:rPr lang="cs-CZ" sz="1200" b="1"/>
              <a:t>device driver</a:t>
            </a:r>
          </a:p>
        </p:txBody>
      </p:sp>
      <p:sp>
        <p:nvSpPr>
          <p:cNvPr id="22575" name="TextovéPole 69"/>
          <p:cNvSpPr txBox="1">
            <a:spLocks noChangeArrowheads="1"/>
          </p:cNvSpPr>
          <p:nvPr/>
        </p:nvSpPr>
        <p:spPr bwMode="auto">
          <a:xfrm>
            <a:off x="4071938" y="3028950"/>
            <a:ext cx="914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2000" b="1"/>
              <a:t>…</a:t>
            </a:r>
          </a:p>
        </p:txBody>
      </p:sp>
      <p:sp>
        <p:nvSpPr>
          <p:cNvPr id="22576" name="TextovéPole 70"/>
          <p:cNvSpPr txBox="1">
            <a:spLocks noChangeArrowheads="1"/>
          </p:cNvSpPr>
          <p:nvPr/>
        </p:nvSpPr>
        <p:spPr bwMode="auto">
          <a:xfrm>
            <a:off x="3143250" y="2286000"/>
            <a:ext cx="2857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kernel I/O subsystem</a:t>
            </a:r>
          </a:p>
        </p:txBody>
      </p:sp>
      <p:sp>
        <p:nvSpPr>
          <p:cNvPr id="22577" name="TextovéPole 71"/>
          <p:cNvSpPr txBox="1">
            <a:spLocks noChangeArrowheads="1"/>
          </p:cNvSpPr>
          <p:nvPr/>
        </p:nvSpPr>
        <p:spPr bwMode="auto">
          <a:xfrm>
            <a:off x="3143250" y="1428750"/>
            <a:ext cx="2857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kernel</a:t>
            </a:r>
          </a:p>
        </p:txBody>
      </p:sp>
      <p:cxnSp>
        <p:nvCxnSpPr>
          <p:cNvPr id="22578" name="Přímá spojovací šipka 74"/>
          <p:cNvCxnSpPr>
            <a:cxnSpLocks noChangeShapeType="1"/>
          </p:cNvCxnSpPr>
          <p:nvPr/>
        </p:nvCxnSpPr>
        <p:spPr bwMode="auto">
          <a:xfrm rot="16200000" flipV="1">
            <a:off x="2143125"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79" name="Přímá spojovací šipka 75"/>
          <p:cNvCxnSpPr>
            <a:cxnSpLocks noChangeShapeType="1"/>
          </p:cNvCxnSpPr>
          <p:nvPr/>
        </p:nvCxnSpPr>
        <p:spPr bwMode="auto">
          <a:xfrm rot="16200000" flipV="1">
            <a:off x="32242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0" name="Přímá spojovací šipka 76"/>
          <p:cNvCxnSpPr>
            <a:cxnSpLocks noChangeShapeType="1"/>
          </p:cNvCxnSpPr>
          <p:nvPr/>
        </p:nvCxnSpPr>
        <p:spPr bwMode="auto">
          <a:xfrm rot="16200000" flipV="1">
            <a:off x="42910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1" name="Přímá spojovací šipka 77"/>
          <p:cNvCxnSpPr>
            <a:cxnSpLocks noChangeShapeType="1"/>
          </p:cNvCxnSpPr>
          <p:nvPr/>
        </p:nvCxnSpPr>
        <p:spPr bwMode="auto">
          <a:xfrm rot="16200000" flipV="1">
            <a:off x="53578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2" name="Přímá spojovací šipka 78"/>
          <p:cNvCxnSpPr>
            <a:cxnSpLocks noChangeShapeType="1"/>
          </p:cNvCxnSpPr>
          <p:nvPr/>
        </p:nvCxnSpPr>
        <p:spPr bwMode="auto">
          <a:xfrm rot="16200000" flipV="1">
            <a:off x="64246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3" name="Přímá spojovací šipka 79"/>
          <p:cNvCxnSpPr>
            <a:cxnSpLocks noChangeShapeType="1"/>
          </p:cNvCxnSpPr>
          <p:nvPr/>
        </p:nvCxnSpPr>
        <p:spPr bwMode="auto">
          <a:xfrm rot="16200000" flipV="1">
            <a:off x="7491412"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22584" name="Přímá spojovací šipka 82"/>
          <p:cNvCxnSpPr>
            <a:cxnSpLocks noChangeShapeType="1"/>
          </p:cNvCxnSpPr>
          <p:nvPr/>
        </p:nvCxnSpPr>
        <p:spPr bwMode="auto">
          <a:xfrm rot="16200000" flipV="1">
            <a:off x="1062037" y="4875213"/>
            <a:ext cx="612775" cy="0"/>
          </a:xfrm>
          <a:prstGeom prst="straightConnector1">
            <a:avLst/>
          </a:prstGeom>
          <a:noFill/>
          <a:ln w="254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sp>
        <p:nvSpPr>
          <p:cNvPr id="22585" name="TextovéPole 84"/>
          <p:cNvSpPr txBox="1">
            <a:spLocks noChangeArrowheads="1"/>
          </p:cNvSpPr>
          <p:nvPr/>
        </p:nvSpPr>
        <p:spPr bwMode="auto">
          <a:xfrm rot="-5400000">
            <a:off x="-40481" y="2255044"/>
            <a:ext cx="10715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software</a:t>
            </a:r>
          </a:p>
        </p:txBody>
      </p:sp>
      <p:sp>
        <p:nvSpPr>
          <p:cNvPr id="22586" name="TextovéPole 85"/>
          <p:cNvSpPr txBox="1">
            <a:spLocks noChangeArrowheads="1"/>
          </p:cNvSpPr>
          <p:nvPr/>
        </p:nvSpPr>
        <p:spPr bwMode="auto">
          <a:xfrm rot="-5400000">
            <a:off x="-40481" y="4683919"/>
            <a:ext cx="10715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hardware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p:txBody>
          <a:bodyPr/>
          <a:lstStyle/>
          <a:p>
            <a:pPr marL="395288" eaLnBrk="1" hangingPunct="1"/>
            <a:r>
              <a:rPr lang="cs-CZ" sz="2600" smtClean="0"/>
              <a:t>Bloková zařízení – typicky disk</a:t>
            </a:r>
          </a:p>
          <a:p>
            <a:pPr marL="719138" lvl="1" eaLnBrk="1" hangingPunct="1"/>
            <a:r>
              <a:rPr lang="cs-CZ" smtClean="0"/>
              <a:t>příkazy: read, write, seek</a:t>
            </a:r>
          </a:p>
          <a:p>
            <a:pPr marL="719138" lvl="1" eaLnBrk="1" hangingPunct="1"/>
            <a:r>
              <a:rPr lang="cs-CZ" smtClean="0"/>
              <a:t>logický způsob přístupu: obecný I/O nebo souborový systém</a:t>
            </a:r>
          </a:p>
          <a:p>
            <a:pPr marL="719138" lvl="1" eaLnBrk="1" hangingPunct="1"/>
            <a:r>
              <a:rPr lang="cs-CZ" smtClean="0"/>
              <a:t>možný přístup formou souboru mapovaného do paměti</a:t>
            </a:r>
          </a:p>
          <a:p>
            <a:pPr marL="395288" eaLnBrk="1" hangingPunct="1"/>
            <a:r>
              <a:rPr lang="cs-CZ" sz="2600" smtClean="0"/>
              <a:t>Znaková – klávesnice, myš, sériový port</a:t>
            </a:r>
          </a:p>
          <a:p>
            <a:pPr marL="719138" lvl="1" eaLnBrk="1" hangingPunct="1"/>
            <a:r>
              <a:rPr lang="cs-CZ" smtClean="0"/>
              <a:t>příkazy: get, put</a:t>
            </a:r>
          </a:p>
          <a:p>
            <a:pPr marL="719138" lvl="1" eaLnBrk="1" hangingPunct="1"/>
            <a:r>
              <a:rPr lang="cs-CZ" smtClean="0"/>
              <a:t>nad nimi knihovní podprogramy pro další možnosti (např. řádková editace)</a:t>
            </a:r>
          </a:p>
        </p:txBody>
      </p:sp>
      <p:sp>
        <p:nvSpPr>
          <p:cNvPr id="137218" name="Rectangle 2"/>
          <p:cNvSpPr>
            <a:spLocks noGrp="1" noChangeArrowheads="1"/>
          </p:cNvSpPr>
          <p:nvPr>
            <p:ph type="title"/>
          </p:nvPr>
        </p:nvSpPr>
        <p:spPr/>
        <p:txBody>
          <a:bodyPr/>
          <a:lstStyle/>
          <a:p>
            <a:pPr eaLnBrk="1" hangingPunct="1">
              <a:defRPr/>
            </a:pPr>
            <a:r>
              <a:rPr lang="cs-CZ" dirty="0" smtClean="0"/>
              <a:t>BLOKOVÁ A ZNAKOVÁ ZAŘÍZENÍ</a:t>
            </a:r>
            <a:endParaRPr lang="cs-CZ" dirty="0"/>
          </a:p>
        </p:txBody>
      </p:sp>
      <p:sp>
        <p:nvSpPr>
          <p:cNvPr id="2355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defRPr/>
            </a:pPr>
            <a:r>
              <a:rPr lang="cs-CZ" dirty="0" smtClean="0"/>
              <a:t>LINUX: SPECIÁLNÍ ZAŘÍZENÍ</a:t>
            </a:r>
            <a:endParaRPr lang="cs-CZ" dirty="0"/>
          </a:p>
        </p:txBody>
      </p:sp>
      <p:sp>
        <p:nvSpPr>
          <p:cNvPr id="24579"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pic>
        <p:nvPicPr>
          <p:cNvPr id="24580" name="Picture 4"/>
          <p:cNvPicPr>
            <a:picLocks noChangeAspect="1" noChangeArrowheads="1"/>
          </p:cNvPicPr>
          <p:nvPr/>
        </p:nvPicPr>
        <p:blipFill>
          <a:blip r:embed="rId2">
            <a:extLst>
              <a:ext uri="{28A0092B-C50C-407E-A947-70E740481C1C}">
                <a14:useLocalDpi xmlns:a14="http://schemas.microsoft.com/office/drawing/2010/main" val="0"/>
              </a:ext>
            </a:extLst>
          </a:blip>
          <a:srcRect t="4526"/>
          <a:stretch>
            <a:fillRect/>
          </a:stretch>
        </p:blipFill>
        <p:spPr bwMode="auto">
          <a:xfrm>
            <a:off x="285750" y="1285875"/>
            <a:ext cx="8485188"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cs-CZ" dirty="0" smtClean="0"/>
              <a:t>LINUX: SPECIÁLNÍ ZAŘÍZENÍ</a:t>
            </a:r>
            <a:endParaRPr lang="cs-CZ" dirty="0"/>
          </a:p>
        </p:txBody>
      </p:sp>
      <p:sp>
        <p:nvSpPr>
          <p:cNvPr id="25603"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pic>
        <p:nvPicPr>
          <p:cNvPr id="256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688" y="1071563"/>
            <a:ext cx="7218362" cy="530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defRPr/>
            </a:pPr>
            <a:r>
              <a:rPr lang="cs-CZ" dirty="0" smtClean="0"/>
              <a:t>WINAPI: PRÁCE S DISKY</a:t>
            </a:r>
            <a:endParaRPr lang="cs-CZ" dirty="0"/>
          </a:p>
        </p:txBody>
      </p:sp>
      <p:sp>
        <p:nvSpPr>
          <p:cNvPr id="26627"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813" y="1143000"/>
            <a:ext cx="7143750" cy="521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81" name="Rectangle 21"/>
          <p:cNvSpPr>
            <a:spLocks noGrp="1" noChangeArrowheads="1"/>
          </p:cNvSpPr>
          <p:nvPr>
            <p:ph idx="1"/>
          </p:nvPr>
        </p:nvSpPr>
        <p:spPr/>
        <p:txBody>
          <a:bodyPr>
            <a:normAutofit lnSpcReduction="10000"/>
          </a:bodyPr>
          <a:lstStyle/>
          <a:p>
            <a:pPr eaLnBrk="1" hangingPunct="1">
              <a:lnSpc>
                <a:spcPct val="80000"/>
              </a:lnSpc>
              <a:defRPr/>
            </a:pPr>
            <a:r>
              <a:rPr lang="cs-CZ" sz="1800" dirty="0"/>
              <a:t>HW pro I/O je značně rozmanitý</a:t>
            </a:r>
          </a:p>
          <a:p>
            <a:pPr eaLnBrk="1" hangingPunct="1">
              <a:lnSpc>
                <a:spcPct val="80000"/>
              </a:lnSpc>
              <a:defRPr/>
            </a:pPr>
            <a:r>
              <a:rPr lang="cs-CZ" sz="1800" dirty="0"/>
              <a:t>Existují však určité běžně používané prvky</a:t>
            </a:r>
          </a:p>
          <a:p>
            <a:pPr lvl="1" eaLnBrk="1" hangingPunct="1">
              <a:lnSpc>
                <a:spcPct val="80000"/>
              </a:lnSpc>
              <a:defRPr/>
            </a:pPr>
            <a:r>
              <a:rPr lang="cs-CZ" sz="1800" dirty="0"/>
              <a:t>port</a:t>
            </a:r>
          </a:p>
          <a:p>
            <a:pPr lvl="1" eaLnBrk="1" hangingPunct="1">
              <a:lnSpc>
                <a:spcPct val="80000"/>
              </a:lnSpc>
              <a:defRPr/>
            </a:pPr>
            <a:r>
              <a:rPr lang="cs-CZ" sz="1800" dirty="0"/>
              <a:t>sběrnice (bus)</a:t>
            </a:r>
          </a:p>
          <a:p>
            <a:pPr lvl="1" eaLnBrk="1" hangingPunct="1">
              <a:lnSpc>
                <a:spcPct val="80000"/>
              </a:lnSpc>
              <a:defRPr/>
            </a:pPr>
            <a:r>
              <a:rPr lang="cs-CZ" sz="1800" dirty="0"/>
              <a:t>řadič (host adapter, </a:t>
            </a:r>
            <a:r>
              <a:rPr lang="cs-CZ" sz="1800" dirty="0" err="1"/>
              <a:t>controller</a:t>
            </a:r>
            <a:r>
              <a:rPr lang="cs-CZ" sz="1800" dirty="0"/>
              <a:t>)</a:t>
            </a:r>
          </a:p>
          <a:p>
            <a:pPr eaLnBrk="1" hangingPunct="1">
              <a:lnSpc>
                <a:spcPct val="80000"/>
              </a:lnSpc>
              <a:defRPr/>
            </a:pPr>
            <a:r>
              <a:rPr lang="cs-CZ" sz="1800" dirty="0"/>
              <a:t>I/O zařízení jsou řízeny I/O instrukcemi</a:t>
            </a:r>
            <a:r>
              <a:rPr lang="en-US" sz="1800" dirty="0"/>
              <a:t> (IN, OUT)</a:t>
            </a:r>
            <a:endParaRPr lang="cs-CZ" sz="1800" dirty="0"/>
          </a:p>
          <a:p>
            <a:pPr eaLnBrk="1" hangingPunct="1">
              <a:lnSpc>
                <a:spcPct val="80000"/>
              </a:lnSpc>
              <a:defRPr/>
            </a:pPr>
            <a:r>
              <a:rPr lang="cs-CZ" sz="1800" dirty="0"/>
              <a:t>Adresy I/O zařízení</a:t>
            </a:r>
          </a:p>
          <a:p>
            <a:pPr lvl="1" eaLnBrk="1" hangingPunct="1">
              <a:lnSpc>
                <a:spcPct val="80000"/>
              </a:lnSpc>
              <a:defRPr/>
            </a:pPr>
            <a:r>
              <a:rPr lang="cs-CZ" sz="1800" dirty="0"/>
              <a:t>uváděné přímo v I/O instrukcích</a:t>
            </a:r>
            <a:r>
              <a:rPr lang="en-US" sz="1800" dirty="0"/>
              <a:t> (nap</a:t>
            </a:r>
            <a:r>
              <a:rPr lang="cs-CZ" sz="1800" dirty="0"/>
              <a:t>ř</a:t>
            </a:r>
            <a:r>
              <a:rPr lang="en-US" sz="1800" dirty="0"/>
              <a:t>. IN AL, DX</a:t>
            </a:r>
            <a:r>
              <a:rPr lang="cs-CZ" sz="1800" dirty="0"/>
              <a:t> : DX port, AL získaný bajt</a:t>
            </a:r>
            <a:r>
              <a:rPr lang="en-US" sz="1800" dirty="0"/>
              <a:t>)</a:t>
            </a:r>
            <a:endParaRPr lang="cs-CZ" sz="1800" dirty="0"/>
          </a:p>
          <a:p>
            <a:pPr lvl="1" eaLnBrk="1" hangingPunct="1">
              <a:lnSpc>
                <a:spcPct val="80000"/>
              </a:lnSpc>
              <a:defRPr/>
            </a:pPr>
            <a:r>
              <a:rPr lang="cs-CZ" sz="1800" dirty="0"/>
              <a:t>I/O se mapuje na přístup k paměti (např. grafická karta, </a:t>
            </a:r>
            <a:r>
              <a:rPr lang="cs-CZ" sz="1800" dirty="0" err="1"/>
              <a:t>videopaměť</a:t>
            </a:r>
            <a:r>
              <a:rPr lang="cs-CZ" sz="1800" dirty="0"/>
              <a:t>)</a:t>
            </a:r>
          </a:p>
          <a:p>
            <a:pPr eaLnBrk="1" hangingPunct="1">
              <a:lnSpc>
                <a:spcPct val="80000"/>
              </a:lnSpc>
              <a:defRPr/>
            </a:pPr>
            <a:r>
              <a:rPr lang="cs-CZ" sz="1800" dirty="0"/>
              <a:t>Základní způsoby ovládání I/O</a:t>
            </a:r>
          </a:p>
          <a:p>
            <a:pPr lvl="1" eaLnBrk="1" hangingPunct="1">
              <a:lnSpc>
                <a:spcPct val="80000"/>
              </a:lnSpc>
              <a:defRPr/>
            </a:pPr>
            <a:r>
              <a:rPr lang="cs-CZ" sz="1800" dirty="0" err="1"/>
              <a:t>polling</a:t>
            </a:r>
            <a:r>
              <a:rPr lang="cs-CZ" sz="1800" dirty="0"/>
              <a:t>, programované I/O operace</a:t>
            </a:r>
          </a:p>
          <a:p>
            <a:pPr lvl="2" eaLnBrk="1" hangingPunct="1">
              <a:lnSpc>
                <a:spcPct val="80000"/>
              </a:lnSpc>
              <a:defRPr/>
            </a:pPr>
            <a:r>
              <a:rPr lang="cs-CZ" sz="1600" dirty="0"/>
              <a:t>aktivní čekání na konec operace</a:t>
            </a:r>
          </a:p>
          <a:p>
            <a:pPr lvl="1" eaLnBrk="1" hangingPunct="1">
              <a:lnSpc>
                <a:spcPct val="80000"/>
              </a:lnSpc>
              <a:defRPr/>
            </a:pPr>
            <a:r>
              <a:rPr lang="cs-CZ" sz="1800" dirty="0"/>
              <a:t>přerušení</a:t>
            </a:r>
          </a:p>
          <a:p>
            <a:pPr lvl="1" eaLnBrk="1" hangingPunct="1">
              <a:lnSpc>
                <a:spcPct val="80000"/>
              </a:lnSpc>
              <a:defRPr/>
            </a:pPr>
            <a:r>
              <a:rPr lang="cs-CZ" sz="1800" dirty="0"/>
              <a:t>DMA</a:t>
            </a:r>
          </a:p>
        </p:txBody>
      </p:sp>
      <p:sp>
        <p:nvSpPr>
          <p:cNvPr id="117780" name="Rectangle 20"/>
          <p:cNvSpPr>
            <a:spLocks noGrp="1" noChangeArrowheads="1"/>
          </p:cNvSpPr>
          <p:nvPr>
            <p:ph type="title"/>
          </p:nvPr>
        </p:nvSpPr>
        <p:spPr/>
        <p:txBody>
          <a:bodyPr/>
          <a:lstStyle/>
          <a:p>
            <a:pPr eaLnBrk="1" hangingPunct="1">
              <a:defRPr/>
            </a:pPr>
            <a:r>
              <a:rPr lang="cs-CZ" dirty="0" smtClean="0"/>
              <a:t>HARDWARE</a:t>
            </a:r>
            <a:endParaRPr lang="cs-CZ" dirty="0"/>
          </a:p>
        </p:txBody>
      </p:sp>
      <p:sp>
        <p:nvSpPr>
          <p:cNvPr id="922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p:txBody>
          <a:bodyPr/>
          <a:lstStyle/>
          <a:p>
            <a:pPr marL="395288" eaLnBrk="1" hangingPunct="1">
              <a:lnSpc>
                <a:spcPct val="80000"/>
              </a:lnSpc>
            </a:pPr>
            <a:r>
              <a:rPr lang="cs-CZ" sz="2600" smtClean="0"/>
              <a:t>Mapování souboru do paměti</a:t>
            </a:r>
          </a:p>
          <a:p>
            <a:pPr marL="395288" eaLnBrk="1" hangingPunct="1">
              <a:lnSpc>
                <a:spcPct val="80000"/>
              </a:lnSpc>
              <a:buFont typeface="Wingdings" pitchFamily="2" charset="2"/>
              <a:buNone/>
            </a:pPr>
            <a:r>
              <a:rPr lang="cs-CZ" sz="1800" smtClean="0"/>
              <a:t>#include &lt;sys/mman.h&gt;</a:t>
            </a:r>
          </a:p>
          <a:p>
            <a:pPr marL="395288" eaLnBrk="1" hangingPunct="1">
              <a:lnSpc>
                <a:spcPct val="80000"/>
              </a:lnSpc>
              <a:buFont typeface="Wingdings" pitchFamily="2" charset="2"/>
              <a:buNone/>
            </a:pPr>
            <a:r>
              <a:rPr lang="cs-CZ" sz="1800" smtClean="0"/>
              <a:t>void *mmap(void *start, size_t length, int prot, int flags, int fd, off_t offset);</a:t>
            </a:r>
          </a:p>
          <a:p>
            <a:pPr marL="395288" eaLnBrk="1" hangingPunct="1">
              <a:lnSpc>
                <a:spcPct val="80000"/>
              </a:lnSpc>
              <a:buFont typeface="Wingdings" pitchFamily="2" charset="2"/>
              <a:buNone/>
            </a:pPr>
            <a:r>
              <a:rPr lang="cs-CZ" sz="1800" smtClean="0"/>
              <a:t>int munmap(void *start, size_t length);</a:t>
            </a:r>
          </a:p>
          <a:p>
            <a:pPr marL="395288" eaLnBrk="1" hangingPunct="1">
              <a:lnSpc>
                <a:spcPct val="80000"/>
              </a:lnSpc>
              <a:buFont typeface="Wingdings" pitchFamily="2" charset="2"/>
              <a:buNone/>
            </a:pPr>
            <a:r>
              <a:rPr lang="cs-CZ" sz="2600" smtClean="0"/>
              <a:t/>
            </a:r>
            <a:br>
              <a:rPr lang="cs-CZ" sz="2600" smtClean="0"/>
            </a:br>
            <a:r>
              <a:rPr lang="en-US" sz="2600" smtClean="0"/>
              <a:t>The  mmap() function asks to map length bytes</a:t>
            </a:r>
            <a:r>
              <a:rPr lang="cs-CZ" sz="2600" smtClean="0"/>
              <a:t> </a:t>
            </a:r>
            <a:r>
              <a:rPr lang="en-US" sz="2600" smtClean="0"/>
              <a:t>starting at offset offset from the file (or other object) specified by the file descriptor fd into memory, preferably at address start. The prot argument describes the desired memory protection (and must not conflict with the open mode of the file). It is either PROT_NONE or is the bitwise OR of one or more of the other PROT_* flags</a:t>
            </a:r>
            <a:r>
              <a:rPr lang="cs-CZ" sz="2600" smtClean="0"/>
              <a:t>…</a:t>
            </a:r>
          </a:p>
        </p:txBody>
      </p:sp>
      <p:sp>
        <p:nvSpPr>
          <p:cNvPr id="159746" name="Rectangle 2"/>
          <p:cNvSpPr>
            <a:spLocks noGrp="1" noChangeArrowheads="1"/>
          </p:cNvSpPr>
          <p:nvPr>
            <p:ph type="title"/>
          </p:nvPr>
        </p:nvSpPr>
        <p:spPr/>
        <p:txBody>
          <a:bodyPr/>
          <a:lstStyle/>
          <a:p>
            <a:pPr eaLnBrk="1" hangingPunct="1">
              <a:defRPr/>
            </a:pPr>
            <a:r>
              <a:rPr lang="cs-CZ" dirty="0" smtClean="0"/>
              <a:t>PŘÍKLAD: LINUX</a:t>
            </a:r>
            <a:endParaRPr lang="cs-CZ" dirty="0"/>
          </a:p>
        </p:txBody>
      </p:sp>
      <p:sp>
        <p:nvSpPr>
          <p:cNvPr id="2765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p:txBody>
          <a:bodyPr/>
          <a:lstStyle/>
          <a:p>
            <a:pPr marL="395288" eaLnBrk="1" hangingPunct="1"/>
            <a:r>
              <a:rPr lang="cs-CZ" sz="2600" smtClean="0"/>
              <a:t>Přístup k nim se značně liší jak od znakových, tak od blokových zařízení</a:t>
            </a:r>
          </a:p>
          <a:p>
            <a:pPr marL="719138" lvl="1" eaLnBrk="1" hangingPunct="1"/>
            <a:r>
              <a:rPr lang="cs-CZ" smtClean="0"/>
              <a:t>proto mívají samostatné rozhraní OS</a:t>
            </a:r>
          </a:p>
          <a:p>
            <a:pPr marL="395288" eaLnBrk="1" hangingPunct="1"/>
            <a:r>
              <a:rPr lang="cs-CZ" sz="2600" smtClean="0"/>
              <a:t>Unix i Windows obsahující rozhraní nazývané „sockets“</a:t>
            </a:r>
          </a:p>
          <a:p>
            <a:pPr marL="719138" lvl="1" eaLnBrk="1" hangingPunct="1"/>
            <a:r>
              <a:rPr lang="cs-CZ" smtClean="0"/>
              <a:t>separují síťové protokoly od síťových operací</a:t>
            </a:r>
          </a:p>
          <a:p>
            <a:pPr marL="719138" lvl="1" eaLnBrk="1" hangingPunct="1"/>
            <a:r>
              <a:rPr lang="cs-CZ" smtClean="0"/>
              <a:t>přístup jako k souborům (včetně funkce </a:t>
            </a:r>
            <a:r>
              <a:rPr lang="cs-CZ" i="1" smtClean="0"/>
              <a:t>select</a:t>
            </a:r>
            <a:r>
              <a:rPr lang="cs-CZ" smtClean="0"/>
              <a:t>)</a:t>
            </a:r>
          </a:p>
          <a:p>
            <a:pPr marL="395288" eaLnBrk="1" hangingPunct="1"/>
            <a:r>
              <a:rPr lang="cs-CZ" sz="2600" smtClean="0"/>
              <a:t>Existuje celá řada přístupů k síťovým službám</a:t>
            </a:r>
          </a:p>
          <a:p>
            <a:pPr marL="719138" lvl="1" eaLnBrk="1" hangingPunct="1"/>
            <a:r>
              <a:rPr lang="cs-CZ" smtClean="0"/>
              <a:t> Pipes (roury), FIFOs, streams, queues, mailboxes</a:t>
            </a:r>
          </a:p>
        </p:txBody>
      </p:sp>
      <p:sp>
        <p:nvSpPr>
          <p:cNvPr id="138242" name="Rectangle 2"/>
          <p:cNvSpPr>
            <a:spLocks noGrp="1" noChangeArrowheads="1"/>
          </p:cNvSpPr>
          <p:nvPr>
            <p:ph type="title"/>
          </p:nvPr>
        </p:nvSpPr>
        <p:spPr/>
        <p:txBody>
          <a:bodyPr/>
          <a:lstStyle/>
          <a:p>
            <a:pPr eaLnBrk="1" hangingPunct="1">
              <a:defRPr/>
            </a:pPr>
            <a:r>
              <a:rPr lang="cs-CZ" dirty="0" smtClean="0"/>
              <a:t>SÍŤOVÁ ZAŘÍZENÍ</a:t>
            </a:r>
            <a:endParaRPr lang="cs-CZ" dirty="0"/>
          </a:p>
        </p:txBody>
      </p:sp>
      <p:sp>
        <p:nvSpPr>
          <p:cNvPr id="2867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p:txBody>
          <a:bodyPr>
            <a:normAutofit lnSpcReduction="10000"/>
          </a:bodyPr>
          <a:lstStyle/>
          <a:p>
            <a:pPr marL="395288" eaLnBrk="1" hangingPunct="1">
              <a:lnSpc>
                <a:spcPct val="80000"/>
              </a:lnSpc>
              <a:defRPr/>
            </a:pPr>
            <a:r>
              <a:rPr lang="cs-CZ" sz="1900" dirty="0" smtClean="0"/>
              <a:t>Blokující</a:t>
            </a:r>
          </a:p>
          <a:p>
            <a:pPr marL="719138" lvl="1" eaLnBrk="1" hangingPunct="1">
              <a:lnSpc>
                <a:spcPct val="80000"/>
              </a:lnSpc>
              <a:defRPr/>
            </a:pPr>
            <a:r>
              <a:rPr lang="cs-CZ" sz="1800" dirty="0" smtClean="0"/>
              <a:t>z hlediska procesu synchronní</a:t>
            </a:r>
          </a:p>
          <a:p>
            <a:pPr marL="719138" lvl="1" eaLnBrk="1" hangingPunct="1">
              <a:lnSpc>
                <a:spcPct val="80000"/>
              </a:lnSpc>
              <a:defRPr/>
            </a:pPr>
            <a:r>
              <a:rPr lang="cs-CZ" sz="1800" dirty="0" smtClean="0"/>
              <a:t>proces čeká na ukončení I/O</a:t>
            </a:r>
          </a:p>
          <a:p>
            <a:pPr marL="719138" lvl="1" eaLnBrk="1" hangingPunct="1">
              <a:lnSpc>
                <a:spcPct val="80000"/>
              </a:lnSpc>
              <a:defRPr/>
            </a:pPr>
            <a:r>
              <a:rPr lang="cs-CZ" sz="1800" dirty="0" smtClean="0"/>
              <a:t>snadné použití (programovaní), snadné porozumění (po provedení operace je hotovo to co jsem požadoval)</a:t>
            </a:r>
          </a:p>
          <a:p>
            <a:pPr marL="719138" lvl="1" eaLnBrk="1" hangingPunct="1">
              <a:lnSpc>
                <a:spcPct val="80000"/>
              </a:lnSpc>
              <a:defRPr/>
            </a:pPr>
            <a:r>
              <a:rPr lang="cs-CZ" sz="1800" dirty="0" smtClean="0"/>
              <a:t>někdy však není dostačující (z důvodu efektivity)</a:t>
            </a:r>
          </a:p>
          <a:p>
            <a:pPr marL="395288" eaLnBrk="1" hangingPunct="1">
              <a:lnSpc>
                <a:spcPct val="80000"/>
              </a:lnSpc>
              <a:defRPr/>
            </a:pPr>
            <a:r>
              <a:rPr lang="cs-CZ" sz="1900" dirty="0" smtClean="0"/>
              <a:t>Neblokující</a:t>
            </a:r>
          </a:p>
          <a:p>
            <a:pPr marL="719138" lvl="1" eaLnBrk="1" hangingPunct="1">
              <a:lnSpc>
                <a:spcPct val="80000"/>
              </a:lnSpc>
              <a:defRPr/>
            </a:pPr>
            <a:r>
              <a:rPr lang="cs-CZ" sz="1800" dirty="0" smtClean="0"/>
              <a:t>řízení se procesu vrací co nejdříve po zadání požadavku</a:t>
            </a:r>
          </a:p>
          <a:p>
            <a:pPr marL="719138" lvl="1" eaLnBrk="1" hangingPunct="1">
              <a:lnSpc>
                <a:spcPct val="80000"/>
              </a:lnSpc>
              <a:defRPr/>
            </a:pPr>
            <a:r>
              <a:rPr lang="cs-CZ" sz="1800" dirty="0" smtClean="0"/>
              <a:t>vhodné pro uživatelské rozhraní, </a:t>
            </a:r>
            <a:r>
              <a:rPr lang="cs-CZ" sz="1800" dirty="0" err="1" smtClean="0"/>
              <a:t>bufferovaný</a:t>
            </a:r>
            <a:r>
              <a:rPr lang="cs-CZ" sz="1800" dirty="0" smtClean="0"/>
              <a:t> I/O</a:t>
            </a:r>
          </a:p>
          <a:p>
            <a:pPr marL="719138" lvl="1" eaLnBrk="1" hangingPunct="1">
              <a:lnSpc>
                <a:spcPct val="80000"/>
              </a:lnSpc>
              <a:defRPr/>
            </a:pPr>
            <a:r>
              <a:rPr lang="cs-CZ" sz="1800" dirty="0" smtClean="0"/>
              <a:t>bývá implementováno pomocí vláken</a:t>
            </a:r>
          </a:p>
          <a:p>
            <a:pPr marL="719138" lvl="1" eaLnBrk="1" hangingPunct="1">
              <a:lnSpc>
                <a:spcPct val="80000"/>
              </a:lnSpc>
              <a:defRPr/>
            </a:pPr>
            <a:r>
              <a:rPr lang="cs-CZ" sz="1800" dirty="0" smtClean="0"/>
              <a:t>okamžitě vrací počet načtených či zapsaných znaků</a:t>
            </a:r>
          </a:p>
          <a:p>
            <a:pPr marL="395288" eaLnBrk="1" hangingPunct="1">
              <a:lnSpc>
                <a:spcPct val="80000"/>
              </a:lnSpc>
              <a:defRPr/>
            </a:pPr>
            <a:r>
              <a:rPr lang="cs-CZ" sz="1900" dirty="0" smtClean="0"/>
              <a:t>Asynchronní</a:t>
            </a:r>
          </a:p>
          <a:p>
            <a:pPr marL="719138" lvl="1" eaLnBrk="1" hangingPunct="1">
              <a:lnSpc>
                <a:spcPct val="80000"/>
              </a:lnSpc>
              <a:defRPr/>
            </a:pPr>
            <a:r>
              <a:rPr lang="cs-CZ" sz="1800" dirty="0" smtClean="0"/>
              <a:t>proces běží souběžně s I/O</a:t>
            </a:r>
          </a:p>
          <a:p>
            <a:pPr marL="719138" lvl="1" eaLnBrk="1" hangingPunct="1">
              <a:lnSpc>
                <a:spcPct val="80000"/>
              </a:lnSpc>
              <a:defRPr/>
            </a:pPr>
            <a:r>
              <a:rPr lang="cs-CZ" sz="1800" dirty="0" smtClean="0"/>
              <a:t>konec I/O je procesu hlášen signály</a:t>
            </a:r>
          </a:p>
          <a:p>
            <a:pPr marL="719138" lvl="1" eaLnBrk="1" hangingPunct="1">
              <a:lnSpc>
                <a:spcPct val="80000"/>
              </a:lnSpc>
              <a:defRPr/>
            </a:pPr>
            <a:r>
              <a:rPr lang="cs-CZ" sz="1800" dirty="0" smtClean="0"/>
              <a:t>obtížné na programovaní, složité používání, ale v případě vhodně promyšleného programu velice efektivní</a:t>
            </a:r>
          </a:p>
        </p:txBody>
      </p:sp>
      <p:sp>
        <p:nvSpPr>
          <p:cNvPr id="140290" name="Rectangle 2"/>
          <p:cNvSpPr>
            <a:spLocks noGrp="1" noChangeArrowheads="1"/>
          </p:cNvSpPr>
          <p:nvPr>
            <p:ph type="title"/>
          </p:nvPr>
        </p:nvSpPr>
        <p:spPr/>
        <p:txBody>
          <a:bodyPr/>
          <a:lstStyle/>
          <a:p>
            <a:pPr eaLnBrk="1" hangingPunct="1">
              <a:defRPr/>
            </a:pPr>
            <a:r>
              <a:rPr lang="cs-CZ" dirty="0" smtClean="0"/>
              <a:t>BLOKUJÍCÍ A NEBLOKUJÍCÍ I/O</a:t>
            </a:r>
            <a:endParaRPr lang="cs-CZ" dirty="0"/>
          </a:p>
        </p:txBody>
      </p:sp>
      <p:sp>
        <p:nvSpPr>
          <p:cNvPr id="2970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p:txBody>
          <a:bodyPr/>
          <a:lstStyle/>
          <a:p>
            <a:pPr marL="395288" eaLnBrk="1" hangingPunct="1">
              <a:lnSpc>
                <a:spcPct val="90000"/>
              </a:lnSpc>
            </a:pPr>
            <a:r>
              <a:rPr lang="cs-CZ" smtClean="0"/>
              <a:t>Blokující čtení</a:t>
            </a:r>
          </a:p>
          <a:p>
            <a:pPr marL="719138" lvl="1" eaLnBrk="1" hangingPunct="1">
              <a:lnSpc>
                <a:spcPct val="90000"/>
              </a:lnSpc>
            </a:pPr>
            <a:r>
              <a:rPr lang="en-US" smtClean="0"/>
              <a:t>ssize_t read(int fd, void *buf, size_t count);</a:t>
            </a:r>
          </a:p>
          <a:p>
            <a:pPr marL="395288" eaLnBrk="1" hangingPunct="1">
              <a:lnSpc>
                <a:spcPct val="90000"/>
              </a:lnSpc>
            </a:pPr>
            <a:r>
              <a:rPr lang="cs-CZ" smtClean="0"/>
              <a:t>Neblokující volání</a:t>
            </a:r>
          </a:p>
          <a:p>
            <a:pPr marL="719138" lvl="1" eaLnBrk="1" hangingPunct="1">
              <a:lnSpc>
                <a:spcPct val="90000"/>
              </a:lnSpc>
            </a:pPr>
            <a:r>
              <a:rPr lang="en-US" smtClean="0"/>
              <a:t>int select(int nfds, fd_set *readfds, fd_set *writefds, fd_set *exceptfds, struct timeval *timeout);</a:t>
            </a:r>
            <a:endParaRPr lang="cs-CZ" smtClean="0"/>
          </a:p>
          <a:p>
            <a:pPr marL="395288" eaLnBrk="1" hangingPunct="1">
              <a:lnSpc>
                <a:spcPct val="90000"/>
              </a:lnSpc>
            </a:pPr>
            <a:r>
              <a:rPr lang="cs-CZ" smtClean="0"/>
              <a:t>Asynchronní čtení</a:t>
            </a:r>
          </a:p>
          <a:p>
            <a:pPr marL="719138" lvl="1" eaLnBrk="1" hangingPunct="1">
              <a:lnSpc>
                <a:spcPct val="90000"/>
              </a:lnSpc>
            </a:pPr>
            <a:r>
              <a:rPr lang="cs-CZ" smtClean="0"/>
              <a:t>int aio_read(struct aiocb *aiocbp);</a:t>
            </a:r>
          </a:p>
          <a:p>
            <a:pPr marL="719138" lvl="1" eaLnBrk="1" hangingPunct="1">
              <a:lnSpc>
                <a:spcPct val="90000"/>
              </a:lnSpc>
            </a:pPr>
            <a:r>
              <a:rPr lang="cs-CZ" smtClean="0"/>
              <a:t>int aio_error(const struct aiocb *aiocbp);</a:t>
            </a:r>
          </a:p>
          <a:p>
            <a:pPr marL="719138" lvl="1" eaLnBrk="1" hangingPunct="1">
              <a:lnSpc>
                <a:spcPct val="90000"/>
              </a:lnSpc>
            </a:pPr>
            <a:r>
              <a:rPr lang="cs-CZ" smtClean="0"/>
              <a:t>ssize_t aio_return(struct aiocb *aiocbp);</a:t>
            </a:r>
          </a:p>
          <a:p>
            <a:pPr marL="719138" lvl="1" eaLnBrk="1" hangingPunct="1">
              <a:lnSpc>
                <a:spcPct val="90000"/>
              </a:lnSpc>
            </a:pPr>
            <a:endParaRPr lang="cs-CZ" smtClean="0"/>
          </a:p>
        </p:txBody>
      </p:sp>
      <p:sp>
        <p:nvSpPr>
          <p:cNvPr id="158722" name="Rectangle 2"/>
          <p:cNvSpPr>
            <a:spLocks noGrp="1" noChangeArrowheads="1"/>
          </p:cNvSpPr>
          <p:nvPr>
            <p:ph type="title"/>
          </p:nvPr>
        </p:nvSpPr>
        <p:spPr/>
        <p:txBody>
          <a:bodyPr/>
          <a:lstStyle/>
          <a:p>
            <a:pPr eaLnBrk="1" hangingPunct="1">
              <a:defRPr/>
            </a:pPr>
            <a:r>
              <a:rPr lang="cs-CZ" dirty="0" smtClean="0"/>
              <a:t>PŘÍKLAD: LINUX</a:t>
            </a:r>
            <a:endParaRPr lang="cs-CZ" dirty="0"/>
          </a:p>
        </p:txBody>
      </p:sp>
      <p:sp>
        <p:nvSpPr>
          <p:cNvPr id="30724"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lstStyle/>
          <a:p>
            <a:pPr marL="395288" eaLnBrk="1" hangingPunct="1">
              <a:lnSpc>
                <a:spcPct val="90000"/>
              </a:lnSpc>
            </a:pPr>
            <a:r>
              <a:rPr lang="cs-CZ" smtClean="0"/>
              <a:t>Plánování</a:t>
            </a:r>
          </a:p>
          <a:p>
            <a:pPr marL="719138" lvl="1" eaLnBrk="1" hangingPunct="1">
              <a:lnSpc>
                <a:spcPct val="90000"/>
              </a:lnSpc>
            </a:pPr>
            <a:r>
              <a:rPr lang="cs-CZ" smtClean="0"/>
              <a:t>některé I/O operace požadují řazení do front na zařízení</a:t>
            </a:r>
          </a:p>
          <a:p>
            <a:pPr marL="719138" lvl="1" eaLnBrk="1" hangingPunct="1">
              <a:lnSpc>
                <a:spcPct val="90000"/>
              </a:lnSpc>
            </a:pPr>
            <a:r>
              <a:rPr lang="cs-CZ" smtClean="0"/>
              <a:t>některé OS se snaží o „spravedlnost“</a:t>
            </a:r>
          </a:p>
          <a:p>
            <a:pPr marL="395288" eaLnBrk="1" hangingPunct="1">
              <a:lnSpc>
                <a:spcPct val="90000"/>
              </a:lnSpc>
            </a:pPr>
            <a:r>
              <a:rPr lang="cs-CZ" smtClean="0"/>
              <a:t>Vyrovnání (vyrovnávací paměti), buffering</a:t>
            </a:r>
          </a:p>
          <a:p>
            <a:pPr marL="719138" lvl="1" eaLnBrk="1" hangingPunct="1">
              <a:lnSpc>
                <a:spcPct val="90000"/>
              </a:lnSpc>
            </a:pPr>
            <a:r>
              <a:rPr lang="cs-CZ" smtClean="0"/>
              <a:t>ukládání dat v paměti v době přenosu k/ze zařízení</a:t>
            </a:r>
          </a:p>
          <a:p>
            <a:pPr marL="719138" lvl="1" eaLnBrk="1" hangingPunct="1">
              <a:lnSpc>
                <a:spcPct val="90000"/>
              </a:lnSpc>
            </a:pPr>
            <a:r>
              <a:rPr lang="cs-CZ" smtClean="0"/>
              <a:t>řeší rozdílnost rychlosti</a:t>
            </a:r>
          </a:p>
          <a:p>
            <a:pPr marL="719138" lvl="1" eaLnBrk="1" hangingPunct="1">
              <a:lnSpc>
                <a:spcPct val="90000"/>
              </a:lnSpc>
            </a:pPr>
            <a:r>
              <a:rPr lang="cs-CZ" smtClean="0"/>
              <a:t>řeší rozdílnost velikosti datových jednotek</a:t>
            </a:r>
          </a:p>
        </p:txBody>
      </p:sp>
      <p:sp>
        <p:nvSpPr>
          <p:cNvPr id="142338" name="Rectangle 2"/>
          <p:cNvSpPr>
            <a:spLocks noGrp="1" noChangeArrowheads="1"/>
          </p:cNvSpPr>
          <p:nvPr>
            <p:ph type="title"/>
          </p:nvPr>
        </p:nvSpPr>
        <p:spPr/>
        <p:txBody>
          <a:bodyPr/>
          <a:lstStyle/>
          <a:p>
            <a:pPr eaLnBrk="1" hangingPunct="1">
              <a:defRPr/>
            </a:pPr>
            <a:r>
              <a:rPr lang="cs-CZ" dirty="0" smtClean="0"/>
              <a:t>I/O SUBSYSTÉM V JÁDRU</a:t>
            </a:r>
            <a:endParaRPr lang="cs-CZ" dirty="0"/>
          </a:p>
        </p:txBody>
      </p:sp>
      <p:sp>
        <p:nvSpPr>
          <p:cNvPr id="31748"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eaLnBrk="1" hangingPunct="1">
              <a:defRPr/>
            </a:pPr>
            <a:r>
              <a:rPr lang="cs-CZ" dirty="0" smtClean="0"/>
              <a:t>PŘÍKLAD: </a:t>
            </a:r>
            <a:r>
              <a:rPr lang="en-US" dirty="0" smtClean="0"/>
              <a:t>SUN ENTERPRISE 6000</a:t>
            </a:r>
            <a:endParaRPr lang="cs-CZ" dirty="0"/>
          </a:p>
        </p:txBody>
      </p:sp>
      <p:sp>
        <p:nvSpPr>
          <p:cNvPr id="32771"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aphicFrame>
        <p:nvGraphicFramePr>
          <p:cNvPr id="9" name="Tabulka 8"/>
          <p:cNvGraphicFramePr>
            <a:graphicFrameLocks noGrp="1"/>
          </p:cNvGraphicFramePr>
          <p:nvPr/>
        </p:nvGraphicFramePr>
        <p:xfrm>
          <a:off x="1857375" y="1428750"/>
          <a:ext cx="4721225" cy="4319588"/>
        </p:xfrm>
        <a:graphic>
          <a:graphicData uri="http://schemas.openxmlformats.org/drawingml/2006/table">
            <a:tbl>
              <a:tblPr/>
              <a:tblGrid>
                <a:gridCol w="936144"/>
                <a:gridCol w="391560"/>
                <a:gridCol w="391560"/>
                <a:gridCol w="391560"/>
                <a:gridCol w="391560"/>
                <a:gridCol w="391560"/>
                <a:gridCol w="391560"/>
                <a:gridCol w="391560"/>
                <a:gridCol w="391560"/>
                <a:gridCol w="391560"/>
                <a:gridCol w="261040"/>
              </a:tblGrid>
              <a:tr h="431959">
                <a:tc>
                  <a:txBody>
                    <a:bodyPr/>
                    <a:lstStyle/>
                    <a:p>
                      <a:pPr algn="l" fontAlgn="b"/>
                      <a:r>
                        <a:rPr lang="cs-CZ" sz="1100" b="0" i="0" u="none" strike="noStrike" dirty="0" err="1" smtClean="0">
                          <a:solidFill>
                            <a:srgbClr val="000000"/>
                          </a:solidFill>
                          <a:latin typeface="Arial" pitchFamily="34" charset="0"/>
                          <a:cs typeface="Arial" pitchFamily="34" charset="0"/>
                        </a:rPr>
                        <a:t>gigaplane</a:t>
                      </a:r>
                      <a:r>
                        <a:rPr lang="cs-CZ" sz="1100" b="0" i="0" u="none" strike="noStrike" dirty="0" smtClean="0">
                          <a:solidFill>
                            <a:srgbClr val="000000"/>
                          </a:solidFill>
                          <a:latin typeface="Arial" pitchFamily="34" charset="0"/>
                          <a:cs typeface="Arial" pitchFamily="34" charset="0"/>
                        </a:rPr>
                        <a:t> bus</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smtClean="0">
                          <a:solidFill>
                            <a:srgbClr val="000000"/>
                          </a:solidFill>
                          <a:latin typeface="Arial" pitchFamily="34" charset="0"/>
                          <a:cs typeface="Arial" pitchFamily="34" charset="0"/>
                        </a:rPr>
                        <a:t>SBUS</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smtClean="0">
                          <a:solidFill>
                            <a:srgbClr val="000000"/>
                          </a:solidFill>
                          <a:latin typeface="Arial" pitchFamily="34" charset="0"/>
                          <a:cs typeface="Arial" pitchFamily="34" charset="0"/>
                        </a:rPr>
                        <a:t>SCSI bus</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fast</a:t>
                      </a:r>
                      <a:r>
                        <a:rPr lang="cs-CZ" sz="1100" b="0" i="0" u="none" strike="noStrike" dirty="0" smtClean="0">
                          <a:solidFill>
                            <a:srgbClr val="000000"/>
                          </a:solidFill>
                          <a:latin typeface="Arial" pitchFamily="34" charset="0"/>
                          <a:cs typeface="Arial" pitchFamily="34" charset="0"/>
                        </a:rPr>
                        <a:t> </a:t>
                      </a:r>
                      <a:r>
                        <a:rPr lang="cs-CZ" sz="1100" b="0" i="0" u="none" strike="noStrike" dirty="0" err="1" smtClean="0">
                          <a:solidFill>
                            <a:srgbClr val="000000"/>
                          </a:solidFill>
                          <a:latin typeface="Arial" pitchFamily="34" charset="0"/>
                          <a:cs typeface="Arial" pitchFamily="34" charset="0"/>
                        </a:rPr>
                        <a:t>ethernet</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hard</a:t>
                      </a:r>
                      <a:r>
                        <a:rPr lang="cs-CZ" sz="1100" b="0" i="0" u="none" strike="noStrike" dirty="0" smtClean="0">
                          <a:solidFill>
                            <a:srgbClr val="000000"/>
                          </a:solidFill>
                          <a:latin typeface="Arial" pitchFamily="34" charset="0"/>
                          <a:cs typeface="Arial" pitchFamily="34" charset="0"/>
                        </a:rPr>
                        <a:t> disk</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ethernet</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smtClean="0">
                          <a:solidFill>
                            <a:srgbClr val="000000"/>
                          </a:solidFill>
                          <a:latin typeface="Arial" pitchFamily="34" charset="0"/>
                          <a:cs typeface="Arial" pitchFamily="34" charset="0"/>
                        </a:rPr>
                        <a:t>laser </a:t>
                      </a:r>
                      <a:r>
                        <a:rPr lang="cs-CZ" sz="1100" b="0" i="0" u="none" strike="noStrike" dirty="0" err="1" smtClean="0">
                          <a:solidFill>
                            <a:srgbClr val="000000"/>
                          </a:solidFill>
                          <a:latin typeface="Arial" pitchFamily="34" charset="0"/>
                          <a:cs typeface="Arial" pitchFamily="34" charset="0"/>
                        </a:rPr>
                        <a:t>printer</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smtClean="0">
                          <a:solidFill>
                            <a:srgbClr val="000000"/>
                          </a:solidFill>
                          <a:latin typeface="Arial" pitchFamily="34" charset="0"/>
                          <a:cs typeface="Arial" pitchFamily="34" charset="0"/>
                        </a:rPr>
                        <a:t>modem</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mouse</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tcPr>
                </a:tc>
              </a:tr>
              <a:tr h="431959">
                <a:tc>
                  <a:txBody>
                    <a:bodyPr/>
                    <a:lstStyle/>
                    <a:p>
                      <a:pPr algn="l" fontAlgn="b"/>
                      <a:r>
                        <a:rPr lang="cs-CZ" sz="1100" b="0" i="0" u="none" strike="noStrike" dirty="0" err="1" smtClean="0">
                          <a:solidFill>
                            <a:srgbClr val="000000"/>
                          </a:solidFill>
                          <a:latin typeface="Arial" pitchFamily="34" charset="0"/>
                          <a:cs typeface="Arial" pitchFamily="34" charset="0"/>
                        </a:rPr>
                        <a:t>keyboard</a:t>
                      </a:r>
                      <a:endParaRPr lang="cs-CZ" sz="1100" b="0" i="0" u="none" strike="noStrike" dirty="0">
                        <a:solidFill>
                          <a:srgbClr val="000000"/>
                        </a:solidFill>
                        <a:latin typeface="Arial" pitchFamily="34" charset="0"/>
                        <a:cs typeface="Arial" pitchFamily="34" charset="0"/>
                      </a:endParaRPr>
                    </a:p>
                  </a:txBody>
                  <a:tcPr marL="9526" marR="9526" marT="9524"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no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l" fontAlgn="b"/>
                      <a:endParaRPr lang="cs-CZ" sz="1100" b="0" i="0" u="none" strike="noStrike" dirty="0">
                        <a:solidFill>
                          <a:srgbClr val="000000"/>
                        </a:solidFill>
                        <a:latin typeface="Calibri"/>
                      </a:endParaRPr>
                    </a:p>
                  </a:txBody>
                  <a:tcPr marL="9526" marR="9526" marT="9524" marB="0" anchor="b">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32904" name="TextovéPole 9"/>
          <p:cNvSpPr txBox="1">
            <a:spLocks noChangeArrowheads="1"/>
          </p:cNvSpPr>
          <p:nvPr/>
        </p:nvSpPr>
        <p:spPr bwMode="auto">
          <a:xfrm>
            <a:off x="2643188" y="5786438"/>
            <a:ext cx="2857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0</a:t>
            </a:r>
          </a:p>
        </p:txBody>
      </p:sp>
      <p:sp>
        <p:nvSpPr>
          <p:cNvPr id="32905" name="TextovéPole 10"/>
          <p:cNvSpPr txBox="1">
            <a:spLocks noChangeArrowheads="1"/>
          </p:cNvSpPr>
          <p:nvPr/>
        </p:nvSpPr>
        <p:spPr bwMode="auto">
          <a:xfrm>
            <a:off x="2928938"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0.01</a:t>
            </a:r>
          </a:p>
        </p:txBody>
      </p:sp>
      <p:sp>
        <p:nvSpPr>
          <p:cNvPr id="32906" name="TextovéPole 11"/>
          <p:cNvSpPr txBox="1">
            <a:spLocks noChangeArrowheads="1"/>
          </p:cNvSpPr>
          <p:nvPr/>
        </p:nvSpPr>
        <p:spPr bwMode="auto">
          <a:xfrm>
            <a:off x="3286125"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0.1</a:t>
            </a:r>
          </a:p>
        </p:txBody>
      </p:sp>
      <p:sp>
        <p:nvSpPr>
          <p:cNvPr id="32907" name="TextovéPole 12"/>
          <p:cNvSpPr txBox="1">
            <a:spLocks noChangeArrowheads="1"/>
          </p:cNvSpPr>
          <p:nvPr/>
        </p:nvSpPr>
        <p:spPr bwMode="auto">
          <a:xfrm>
            <a:off x="3714750"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a:t>
            </a:r>
          </a:p>
        </p:txBody>
      </p:sp>
      <p:sp>
        <p:nvSpPr>
          <p:cNvPr id="32908" name="TextovéPole 13"/>
          <p:cNvSpPr txBox="1">
            <a:spLocks noChangeArrowheads="1"/>
          </p:cNvSpPr>
          <p:nvPr/>
        </p:nvSpPr>
        <p:spPr bwMode="auto">
          <a:xfrm>
            <a:off x="4071938"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a:t>
            </a:r>
          </a:p>
        </p:txBody>
      </p:sp>
      <p:sp>
        <p:nvSpPr>
          <p:cNvPr id="32909" name="TextovéPole 14"/>
          <p:cNvSpPr txBox="1">
            <a:spLocks noChangeArrowheads="1"/>
          </p:cNvSpPr>
          <p:nvPr/>
        </p:nvSpPr>
        <p:spPr bwMode="auto">
          <a:xfrm>
            <a:off x="4500563" y="5786438"/>
            <a:ext cx="5715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100</a:t>
            </a:r>
          </a:p>
        </p:txBody>
      </p:sp>
      <p:sp>
        <p:nvSpPr>
          <p:cNvPr id="32910" name="TextovéPole 15"/>
          <p:cNvSpPr txBox="1">
            <a:spLocks noChangeArrowheads="1"/>
          </p:cNvSpPr>
          <p:nvPr/>
        </p:nvSpPr>
        <p:spPr bwMode="auto">
          <a:xfrm rot="-2700000">
            <a:off x="4800600" y="5867400"/>
            <a:ext cx="5381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1000</a:t>
            </a:r>
          </a:p>
        </p:txBody>
      </p:sp>
      <p:sp>
        <p:nvSpPr>
          <p:cNvPr id="32911" name="TextovéPole 16"/>
          <p:cNvSpPr txBox="1">
            <a:spLocks noChangeArrowheads="1"/>
          </p:cNvSpPr>
          <p:nvPr/>
        </p:nvSpPr>
        <p:spPr bwMode="auto">
          <a:xfrm rot="-2700000">
            <a:off x="5145088" y="5897563"/>
            <a:ext cx="6238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10 000</a:t>
            </a:r>
          </a:p>
        </p:txBody>
      </p:sp>
      <p:sp>
        <p:nvSpPr>
          <p:cNvPr id="32912" name="TextovéPole 17"/>
          <p:cNvSpPr txBox="1">
            <a:spLocks noChangeArrowheads="1"/>
          </p:cNvSpPr>
          <p:nvPr/>
        </p:nvSpPr>
        <p:spPr bwMode="auto">
          <a:xfrm rot="-2700000">
            <a:off x="5487988" y="5930900"/>
            <a:ext cx="7191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100 000</a:t>
            </a:r>
          </a:p>
        </p:txBody>
      </p:sp>
      <p:sp>
        <p:nvSpPr>
          <p:cNvPr id="32913" name="TextovéPole 18"/>
          <p:cNvSpPr txBox="1">
            <a:spLocks noChangeArrowheads="1"/>
          </p:cNvSpPr>
          <p:nvPr/>
        </p:nvSpPr>
        <p:spPr bwMode="auto">
          <a:xfrm rot="-2700000">
            <a:off x="5757863" y="5967413"/>
            <a:ext cx="8223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100"/>
              <a:t>1 000 000</a:t>
            </a:r>
          </a:p>
        </p:txBody>
      </p:sp>
      <p:sp>
        <p:nvSpPr>
          <p:cNvPr id="32914" name="Obdélník 19"/>
          <p:cNvSpPr>
            <a:spLocks noChangeArrowheads="1"/>
          </p:cNvSpPr>
          <p:nvPr/>
        </p:nvSpPr>
        <p:spPr bwMode="auto">
          <a:xfrm>
            <a:off x="2786063" y="1571625"/>
            <a:ext cx="3786187"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5" name="Obdélník 20"/>
          <p:cNvSpPr>
            <a:spLocks noChangeArrowheads="1"/>
          </p:cNvSpPr>
          <p:nvPr/>
        </p:nvSpPr>
        <p:spPr bwMode="auto">
          <a:xfrm>
            <a:off x="2786063" y="2000250"/>
            <a:ext cx="3143250"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6" name="Obdélník 21"/>
          <p:cNvSpPr>
            <a:spLocks noChangeArrowheads="1"/>
          </p:cNvSpPr>
          <p:nvPr/>
        </p:nvSpPr>
        <p:spPr bwMode="auto">
          <a:xfrm>
            <a:off x="2786063" y="2428875"/>
            <a:ext cx="2857500"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7" name="Obdélník 22"/>
          <p:cNvSpPr>
            <a:spLocks noChangeArrowheads="1"/>
          </p:cNvSpPr>
          <p:nvPr/>
        </p:nvSpPr>
        <p:spPr bwMode="auto">
          <a:xfrm>
            <a:off x="2786063" y="2857500"/>
            <a:ext cx="2747962"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8" name="Obdélník 23"/>
          <p:cNvSpPr>
            <a:spLocks noChangeArrowheads="1"/>
          </p:cNvSpPr>
          <p:nvPr/>
        </p:nvSpPr>
        <p:spPr bwMode="auto">
          <a:xfrm>
            <a:off x="2786063" y="3286125"/>
            <a:ext cx="2643187"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19" name="Obdélník 24"/>
          <p:cNvSpPr>
            <a:spLocks noChangeArrowheads="1"/>
          </p:cNvSpPr>
          <p:nvPr/>
        </p:nvSpPr>
        <p:spPr bwMode="auto">
          <a:xfrm>
            <a:off x="2786063" y="3714750"/>
            <a:ext cx="2357437"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20" name="Obdélník 25"/>
          <p:cNvSpPr>
            <a:spLocks noChangeArrowheads="1"/>
          </p:cNvSpPr>
          <p:nvPr/>
        </p:nvSpPr>
        <p:spPr bwMode="auto">
          <a:xfrm>
            <a:off x="2786063" y="4143375"/>
            <a:ext cx="2143125"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21" name="Obdélník 26"/>
          <p:cNvSpPr>
            <a:spLocks noChangeArrowheads="1"/>
          </p:cNvSpPr>
          <p:nvPr/>
        </p:nvSpPr>
        <p:spPr bwMode="auto">
          <a:xfrm>
            <a:off x="2786063" y="4572000"/>
            <a:ext cx="1966912"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22" name="Obdélník 27"/>
          <p:cNvSpPr>
            <a:spLocks noChangeArrowheads="1"/>
          </p:cNvSpPr>
          <p:nvPr/>
        </p:nvSpPr>
        <p:spPr bwMode="auto">
          <a:xfrm>
            <a:off x="2786063" y="5000625"/>
            <a:ext cx="509587"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2923" name="Obdélník 28"/>
          <p:cNvSpPr>
            <a:spLocks noChangeArrowheads="1"/>
          </p:cNvSpPr>
          <p:nvPr/>
        </p:nvSpPr>
        <p:spPr bwMode="auto">
          <a:xfrm>
            <a:off x="2786063" y="5429250"/>
            <a:ext cx="400050" cy="142875"/>
          </a:xfrm>
          <a:prstGeom prst="rect">
            <a:avLst/>
          </a:prstGeom>
          <a:solidFill>
            <a:srgbClr val="FFFF99"/>
          </a:solidFill>
          <a:ln w="25400" algn="ctr">
            <a:solidFill>
              <a:schemeClr val="tx1"/>
            </a:solidFill>
            <a:round/>
            <a:headEnd/>
            <a:tailEnd/>
          </a:ln>
        </p:spPr>
        <p:txBody>
          <a:bodyPr/>
          <a:lstStyle/>
          <a:p>
            <a:endParaRPr lang="cs-CZ" b="1">
              <a:cs typeface="Arial" charset="0"/>
            </a:endParaRPr>
          </a:p>
        </p:txBody>
      </p:sp>
      <p:cxnSp>
        <p:nvCxnSpPr>
          <p:cNvPr id="32924" name="Přímá spojovací čára 30"/>
          <p:cNvCxnSpPr>
            <a:cxnSpLocks noChangeShapeType="1"/>
          </p:cNvCxnSpPr>
          <p:nvPr/>
        </p:nvCxnSpPr>
        <p:spPr bwMode="auto">
          <a:xfrm rot="5400000" flipH="1" flipV="1">
            <a:off x="611188" y="3563938"/>
            <a:ext cx="4359275" cy="3175"/>
          </a:xfrm>
          <a:prstGeom prst="line">
            <a:avLst/>
          </a:prstGeom>
          <a:noFill/>
          <a:ln w="28575" cap="rnd"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p:txBody>
          <a:bodyPr/>
          <a:lstStyle/>
          <a:p>
            <a:pPr marL="395288" eaLnBrk="1" hangingPunct="1">
              <a:lnSpc>
                <a:spcPct val="90000"/>
              </a:lnSpc>
            </a:pPr>
            <a:r>
              <a:rPr lang="cs-CZ" sz="2100" smtClean="0"/>
              <a:t>Caching</a:t>
            </a:r>
          </a:p>
          <a:p>
            <a:pPr marL="719138" lvl="1" eaLnBrk="1" hangingPunct="1">
              <a:lnSpc>
                <a:spcPct val="90000"/>
              </a:lnSpc>
            </a:pPr>
            <a:r>
              <a:rPr lang="cs-CZ" sz="2000" smtClean="0"/>
              <a:t>rychlá paměť udržuje kopii dat</a:t>
            </a:r>
          </a:p>
          <a:p>
            <a:pPr marL="719138" lvl="1" eaLnBrk="1" hangingPunct="1">
              <a:lnSpc>
                <a:spcPct val="90000"/>
              </a:lnSpc>
            </a:pPr>
            <a:r>
              <a:rPr lang="cs-CZ" sz="2000" smtClean="0"/>
              <a:t>vždy pouze </a:t>
            </a:r>
            <a:r>
              <a:rPr lang="cs-CZ" sz="2000" i="1" smtClean="0"/>
              <a:t>kopii</a:t>
            </a:r>
          </a:p>
          <a:p>
            <a:pPr marL="719138" lvl="1" eaLnBrk="1" hangingPunct="1">
              <a:lnSpc>
                <a:spcPct val="90000"/>
              </a:lnSpc>
            </a:pPr>
            <a:r>
              <a:rPr lang="cs-CZ" sz="2000" smtClean="0"/>
              <a:t>caching je klíčem k dosažení vysokého výkonu</a:t>
            </a:r>
          </a:p>
          <a:p>
            <a:pPr marL="395288" eaLnBrk="1" hangingPunct="1">
              <a:lnSpc>
                <a:spcPct val="90000"/>
              </a:lnSpc>
            </a:pPr>
            <a:r>
              <a:rPr lang="cs-CZ" sz="2100" smtClean="0"/>
              <a:t>Spooling</a:t>
            </a:r>
          </a:p>
          <a:p>
            <a:pPr marL="719138" lvl="1" eaLnBrk="1" hangingPunct="1">
              <a:lnSpc>
                <a:spcPct val="90000"/>
              </a:lnSpc>
            </a:pPr>
            <a:r>
              <a:rPr lang="cs-CZ" sz="2000" smtClean="0"/>
              <a:t>udržování </a:t>
            </a:r>
            <a:r>
              <a:rPr lang="cs-CZ" sz="2000" i="1" smtClean="0"/>
              <a:t>fronty dat</a:t>
            </a:r>
            <a:r>
              <a:rPr lang="cs-CZ" sz="2000" smtClean="0"/>
              <a:t> určených k výpis na zařízení</a:t>
            </a:r>
          </a:p>
          <a:p>
            <a:pPr marL="719138" lvl="1" eaLnBrk="1" hangingPunct="1">
              <a:lnSpc>
                <a:spcPct val="90000"/>
              </a:lnSpc>
            </a:pPr>
            <a:r>
              <a:rPr lang="cs-CZ" sz="2000" smtClean="0"/>
              <a:t>pokud zařízení může vyřizovat požadavky pouze sekvenčně</a:t>
            </a:r>
          </a:p>
          <a:p>
            <a:pPr marL="719138" lvl="1" eaLnBrk="1" hangingPunct="1">
              <a:lnSpc>
                <a:spcPct val="90000"/>
              </a:lnSpc>
            </a:pPr>
            <a:r>
              <a:rPr lang="cs-CZ" sz="2000" smtClean="0"/>
              <a:t>typicky tiskárna</a:t>
            </a:r>
          </a:p>
          <a:p>
            <a:pPr marL="395288" eaLnBrk="1" hangingPunct="1">
              <a:lnSpc>
                <a:spcPct val="90000"/>
              </a:lnSpc>
            </a:pPr>
            <a:r>
              <a:rPr lang="cs-CZ" sz="2100" smtClean="0"/>
              <a:t>Rezervace zařízení</a:t>
            </a:r>
          </a:p>
          <a:p>
            <a:pPr marL="719138" lvl="1" eaLnBrk="1" hangingPunct="1">
              <a:lnSpc>
                <a:spcPct val="90000"/>
              </a:lnSpc>
            </a:pPr>
            <a:r>
              <a:rPr lang="cs-CZ" sz="2000" smtClean="0"/>
              <a:t>exkluzivita přístupu k zařízení pro proces</a:t>
            </a:r>
          </a:p>
          <a:p>
            <a:pPr marL="719138" lvl="1" eaLnBrk="1" hangingPunct="1">
              <a:lnSpc>
                <a:spcPct val="90000"/>
              </a:lnSpc>
            </a:pPr>
            <a:r>
              <a:rPr lang="cs-CZ" sz="2000" smtClean="0"/>
              <a:t>rezervace / uvolnění – volání systému</a:t>
            </a:r>
          </a:p>
          <a:p>
            <a:pPr marL="719138" lvl="1" eaLnBrk="1" hangingPunct="1">
              <a:lnSpc>
                <a:spcPct val="90000"/>
              </a:lnSpc>
            </a:pPr>
            <a:r>
              <a:rPr lang="cs-CZ" sz="2000" smtClean="0"/>
              <a:t>pozor na uváznutí (deadlock)</a:t>
            </a:r>
          </a:p>
        </p:txBody>
      </p:sp>
      <p:sp>
        <p:nvSpPr>
          <p:cNvPr id="143362" name="Rectangle 2"/>
          <p:cNvSpPr>
            <a:spLocks noGrp="1" noChangeArrowheads="1"/>
          </p:cNvSpPr>
          <p:nvPr>
            <p:ph type="title"/>
          </p:nvPr>
        </p:nvSpPr>
        <p:spPr/>
        <p:txBody>
          <a:bodyPr/>
          <a:lstStyle/>
          <a:p>
            <a:pPr eaLnBrk="1" hangingPunct="1">
              <a:defRPr/>
            </a:pPr>
            <a:r>
              <a:rPr lang="cs-CZ" dirty="0" smtClean="0"/>
              <a:t>I/O SUBSYSTÉM V JÁDRU</a:t>
            </a:r>
            <a:endParaRPr lang="cs-CZ" dirty="0"/>
          </a:p>
        </p:txBody>
      </p:sp>
      <p:sp>
        <p:nvSpPr>
          <p:cNvPr id="3379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lstStyle/>
          <a:p>
            <a:pPr marL="395288" eaLnBrk="1" hangingPunct="1">
              <a:lnSpc>
                <a:spcPct val="90000"/>
              </a:lnSpc>
            </a:pPr>
            <a:r>
              <a:rPr lang="cs-CZ" smtClean="0"/>
              <a:t>Vzpamatování se po poruše při chybě čtení z disku, zjištění nedostupnosti zařízení, po náhodné chybě zápisu, …</a:t>
            </a:r>
          </a:p>
          <a:p>
            <a:pPr marL="395288" eaLnBrk="1" hangingPunct="1">
              <a:lnSpc>
                <a:spcPct val="90000"/>
              </a:lnSpc>
            </a:pPr>
            <a:r>
              <a:rPr lang="cs-CZ" smtClean="0"/>
              <a:t>Volání požadující I/O operaci získá číslo chyby</a:t>
            </a:r>
          </a:p>
          <a:p>
            <a:pPr marL="719138" lvl="1" eaLnBrk="1" hangingPunct="1">
              <a:lnSpc>
                <a:spcPct val="90000"/>
              </a:lnSpc>
            </a:pPr>
            <a:r>
              <a:rPr lang="cs-CZ" smtClean="0"/>
              <a:t>typicky záporná hodnota</a:t>
            </a:r>
          </a:p>
          <a:p>
            <a:pPr marL="395288" eaLnBrk="1" hangingPunct="1">
              <a:lnSpc>
                <a:spcPct val="90000"/>
              </a:lnSpc>
            </a:pPr>
            <a:r>
              <a:rPr lang="cs-CZ" smtClean="0"/>
              <a:t>Udržuje se záznam o chybách v systému</a:t>
            </a:r>
          </a:p>
          <a:p>
            <a:pPr marL="719138" lvl="1" eaLnBrk="1" hangingPunct="1">
              <a:lnSpc>
                <a:spcPct val="90000"/>
              </a:lnSpc>
            </a:pPr>
            <a:r>
              <a:rPr lang="cs-CZ" smtClean="0"/>
              <a:t>pro následné analýzy</a:t>
            </a:r>
          </a:p>
          <a:p>
            <a:pPr marL="719138" lvl="1" eaLnBrk="1" hangingPunct="1">
              <a:lnSpc>
                <a:spcPct val="90000"/>
              </a:lnSpc>
            </a:pPr>
            <a:r>
              <a:rPr lang="cs-CZ" smtClean="0"/>
              <a:t>syslog, events (viewer), ...</a:t>
            </a:r>
          </a:p>
        </p:txBody>
      </p:sp>
      <p:sp>
        <p:nvSpPr>
          <p:cNvPr id="144386" name="Rectangle 2"/>
          <p:cNvSpPr>
            <a:spLocks noGrp="1" noChangeArrowheads="1"/>
          </p:cNvSpPr>
          <p:nvPr>
            <p:ph type="title"/>
          </p:nvPr>
        </p:nvSpPr>
        <p:spPr/>
        <p:txBody>
          <a:bodyPr/>
          <a:lstStyle/>
          <a:p>
            <a:pPr eaLnBrk="1" hangingPunct="1">
              <a:defRPr/>
            </a:pPr>
            <a:r>
              <a:rPr lang="cs-CZ" dirty="0" smtClean="0"/>
              <a:t>CHYBOVÉ ŘÍZENÍ</a:t>
            </a:r>
            <a:endParaRPr lang="cs-CZ" dirty="0"/>
          </a:p>
        </p:txBody>
      </p:sp>
      <p:sp>
        <p:nvSpPr>
          <p:cNvPr id="3482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842" name="Přímá spojovací šipka 58"/>
          <p:cNvCxnSpPr>
            <a:cxnSpLocks noChangeShapeType="1"/>
            <a:stCxn id="35897" idx="2"/>
            <a:endCxn id="35879" idx="0"/>
          </p:cNvCxnSpPr>
          <p:nvPr/>
        </p:nvCxnSpPr>
        <p:spPr bwMode="auto">
          <a:xfrm rot="16200000" flipH="1">
            <a:off x="5434012" y="1219201"/>
            <a:ext cx="561975"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sp>
        <p:nvSpPr>
          <p:cNvPr id="35843" name="Rectangle 6"/>
          <p:cNvSpPr>
            <a:spLocks noGrp="1" noChangeArrowheads="1"/>
          </p:cNvSpPr>
          <p:nvPr>
            <p:ph idx="1"/>
          </p:nvPr>
        </p:nvSpPr>
        <p:spPr>
          <a:xfrm>
            <a:off x="214313" y="1571625"/>
            <a:ext cx="4357687" cy="4403725"/>
          </a:xfrm>
        </p:spPr>
        <p:txBody>
          <a:bodyPr/>
          <a:lstStyle/>
          <a:p>
            <a:pPr marL="495300" indent="-495300" eaLnBrk="1" hangingPunct="1">
              <a:lnSpc>
                <a:spcPct val="90000"/>
              </a:lnSpc>
            </a:pPr>
            <a:r>
              <a:rPr lang="cs-CZ" sz="2600" smtClean="0"/>
              <a:t>Příklad čtení souboru </a:t>
            </a:r>
            <a:br>
              <a:rPr lang="cs-CZ" sz="2600" smtClean="0"/>
            </a:br>
            <a:r>
              <a:rPr lang="cs-CZ" sz="2600" smtClean="0"/>
              <a:t>z disku</a:t>
            </a:r>
            <a:r>
              <a:rPr lang="en-US" sz="2600" smtClean="0"/>
              <a:t>: </a:t>
            </a:r>
          </a:p>
          <a:p>
            <a:pPr marL="914400" lvl="1" indent="-457200" eaLnBrk="1" hangingPunct="1">
              <a:lnSpc>
                <a:spcPct val="90000"/>
              </a:lnSpc>
              <a:buFont typeface="Wingdings" pitchFamily="2" charset="2"/>
              <a:buAutoNum type="arabicPeriod"/>
            </a:pPr>
            <a:r>
              <a:rPr lang="cs-CZ" smtClean="0"/>
              <a:t>Zjistíme, které zařízení obsahuje soubor</a:t>
            </a:r>
            <a:endParaRPr lang="en-US" smtClean="0"/>
          </a:p>
          <a:p>
            <a:pPr marL="914400" lvl="1" indent="-457200" eaLnBrk="1" hangingPunct="1">
              <a:lnSpc>
                <a:spcPct val="90000"/>
              </a:lnSpc>
              <a:buFont typeface="Wingdings" pitchFamily="2" charset="2"/>
              <a:buAutoNum type="arabicPeriod"/>
            </a:pPr>
            <a:r>
              <a:rPr lang="cs-CZ" smtClean="0"/>
              <a:t>Převedeme jméno na reprezentaci na zařízení</a:t>
            </a:r>
            <a:endParaRPr lang="en-US" smtClean="0"/>
          </a:p>
          <a:p>
            <a:pPr marL="914400" lvl="1" indent="-457200" eaLnBrk="1" hangingPunct="1">
              <a:lnSpc>
                <a:spcPct val="90000"/>
              </a:lnSpc>
              <a:buFont typeface="Wingdings" pitchFamily="2" charset="2"/>
              <a:buAutoNum type="arabicPeriod"/>
            </a:pPr>
            <a:r>
              <a:rPr lang="cs-CZ" smtClean="0"/>
              <a:t>Fyzicky přečteme data z disku do bufferu</a:t>
            </a:r>
            <a:endParaRPr lang="en-US" smtClean="0"/>
          </a:p>
          <a:p>
            <a:pPr marL="914400" lvl="1" indent="-457200" eaLnBrk="1" hangingPunct="1">
              <a:lnSpc>
                <a:spcPct val="90000"/>
              </a:lnSpc>
              <a:buFont typeface="Wingdings" pitchFamily="2" charset="2"/>
              <a:buAutoNum type="arabicPeriod"/>
            </a:pPr>
            <a:r>
              <a:rPr lang="cs-CZ" smtClean="0"/>
              <a:t>Získaná data zpřístupníme procesu</a:t>
            </a:r>
            <a:endParaRPr lang="en-US" smtClean="0"/>
          </a:p>
          <a:p>
            <a:pPr marL="914400" lvl="1" indent="-457200" eaLnBrk="1" hangingPunct="1">
              <a:lnSpc>
                <a:spcPct val="90000"/>
              </a:lnSpc>
              <a:buFont typeface="Wingdings" pitchFamily="2" charset="2"/>
              <a:buAutoNum type="arabicPeriod"/>
            </a:pPr>
            <a:r>
              <a:rPr lang="cs-CZ" smtClean="0"/>
              <a:t>Vrátíme řízení procesu</a:t>
            </a:r>
          </a:p>
        </p:txBody>
      </p:sp>
      <p:sp>
        <p:nvSpPr>
          <p:cNvPr id="147458" name="Rectangle 2"/>
          <p:cNvSpPr>
            <a:spLocks noGrp="1" noChangeArrowheads="1"/>
          </p:cNvSpPr>
          <p:nvPr>
            <p:ph type="title"/>
          </p:nvPr>
        </p:nvSpPr>
        <p:spPr/>
        <p:txBody>
          <a:bodyPr/>
          <a:lstStyle/>
          <a:p>
            <a:pPr eaLnBrk="1" hangingPunct="1">
              <a:defRPr/>
            </a:pPr>
            <a:r>
              <a:rPr lang="cs-CZ" dirty="0" smtClean="0"/>
              <a:t>PŘ.: I/O POŽ.</a:t>
            </a:r>
            <a:endParaRPr lang="cs-CZ" dirty="0"/>
          </a:p>
        </p:txBody>
      </p:sp>
      <p:sp>
        <p:nvSpPr>
          <p:cNvPr id="35845"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pSp>
        <p:nvGrpSpPr>
          <p:cNvPr id="35846" name="Skupina 50"/>
          <p:cNvGrpSpPr>
            <a:grpSpLocks/>
          </p:cNvGrpSpPr>
          <p:nvPr/>
        </p:nvGrpSpPr>
        <p:grpSpPr bwMode="auto">
          <a:xfrm>
            <a:off x="5000625" y="295275"/>
            <a:ext cx="1428750" cy="642938"/>
            <a:chOff x="5072066" y="1214422"/>
            <a:chExt cx="1428760" cy="642942"/>
          </a:xfrm>
        </p:grpSpPr>
        <p:sp>
          <p:nvSpPr>
            <p:cNvPr id="35897" name="Obdélník 5"/>
            <p:cNvSpPr>
              <a:spLocks noChangeArrowheads="1"/>
            </p:cNvSpPr>
            <p:nvPr/>
          </p:nvSpPr>
          <p:spPr bwMode="auto">
            <a:xfrm>
              <a:off x="5072066" y="1214422"/>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8" name="TextovéPole 6"/>
            <p:cNvSpPr txBox="1">
              <a:spLocks noChangeArrowheads="1"/>
            </p:cNvSpPr>
            <p:nvPr/>
          </p:nvSpPr>
          <p:spPr bwMode="auto">
            <a:xfrm>
              <a:off x="5143504" y="1420477"/>
              <a:ext cx="1285884"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request I/O</a:t>
              </a:r>
            </a:p>
          </p:txBody>
        </p:sp>
      </p:grpSp>
      <p:grpSp>
        <p:nvGrpSpPr>
          <p:cNvPr id="35847" name="Skupina 47"/>
          <p:cNvGrpSpPr>
            <a:grpSpLocks/>
          </p:cNvGrpSpPr>
          <p:nvPr/>
        </p:nvGrpSpPr>
        <p:grpSpPr bwMode="auto">
          <a:xfrm>
            <a:off x="5000625" y="2376488"/>
            <a:ext cx="1428750" cy="642937"/>
            <a:chOff x="5000628" y="2571744"/>
            <a:chExt cx="1428760" cy="642942"/>
          </a:xfrm>
        </p:grpSpPr>
        <p:sp>
          <p:nvSpPr>
            <p:cNvPr id="35895" name="Obdélník 23"/>
            <p:cNvSpPr>
              <a:spLocks noChangeArrowheads="1"/>
            </p:cNvSpPr>
            <p:nvPr/>
          </p:nvSpPr>
          <p:spPr bwMode="auto">
            <a:xfrm>
              <a:off x="5000628" y="2571744"/>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6" name="TextovéPole 24"/>
            <p:cNvSpPr txBox="1">
              <a:spLocks noChangeArrowheads="1"/>
            </p:cNvSpPr>
            <p:nvPr/>
          </p:nvSpPr>
          <p:spPr bwMode="auto">
            <a:xfrm>
              <a:off x="5000628" y="2639300"/>
              <a:ext cx="142876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send request to device driver, block process if apropriate</a:t>
              </a:r>
            </a:p>
          </p:txBody>
        </p:sp>
      </p:grpSp>
      <p:grpSp>
        <p:nvGrpSpPr>
          <p:cNvPr id="35848" name="Skupina 46"/>
          <p:cNvGrpSpPr>
            <a:grpSpLocks/>
          </p:cNvGrpSpPr>
          <p:nvPr/>
        </p:nvGrpSpPr>
        <p:grpSpPr bwMode="auto">
          <a:xfrm>
            <a:off x="4929188" y="3257550"/>
            <a:ext cx="1571625" cy="646113"/>
            <a:chOff x="4786314" y="3429000"/>
            <a:chExt cx="1571636" cy="646331"/>
          </a:xfrm>
        </p:grpSpPr>
        <p:sp>
          <p:nvSpPr>
            <p:cNvPr id="35893" name="Obdélník 25"/>
            <p:cNvSpPr>
              <a:spLocks noChangeArrowheads="1"/>
            </p:cNvSpPr>
            <p:nvPr/>
          </p:nvSpPr>
          <p:spPr bwMode="auto">
            <a:xfrm>
              <a:off x="4857752" y="3430694"/>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4" name="TextovéPole 26"/>
            <p:cNvSpPr txBox="1">
              <a:spLocks noChangeArrowheads="1"/>
            </p:cNvSpPr>
            <p:nvPr/>
          </p:nvSpPr>
          <p:spPr bwMode="auto">
            <a:xfrm>
              <a:off x="4786314" y="3429000"/>
              <a:ext cx="157163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process request, issue commands to controller, configure controller to block until interrupted</a:t>
              </a:r>
            </a:p>
          </p:txBody>
        </p:sp>
      </p:grpSp>
      <p:grpSp>
        <p:nvGrpSpPr>
          <p:cNvPr id="35849" name="Skupina 45"/>
          <p:cNvGrpSpPr>
            <a:grpSpLocks/>
          </p:cNvGrpSpPr>
          <p:nvPr/>
        </p:nvGrpSpPr>
        <p:grpSpPr bwMode="auto">
          <a:xfrm>
            <a:off x="5000625" y="5356225"/>
            <a:ext cx="1428750" cy="642938"/>
            <a:chOff x="5000628" y="5231186"/>
            <a:chExt cx="1428760" cy="642942"/>
          </a:xfrm>
        </p:grpSpPr>
        <p:sp>
          <p:nvSpPr>
            <p:cNvPr id="35891" name="Obdélník 27"/>
            <p:cNvSpPr>
              <a:spLocks noChangeArrowheads="1"/>
            </p:cNvSpPr>
            <p:nvPr/>
          </p:nvSpPr>
          <p:spPr bwMode="auto">
            <a:xfrm>
              <a:off x="5000628" y="5231186"/>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2" name="TextovéPole 28"/>
            <p:cNvSpPr txBox="1">
              <a:spLocks noChangeArrowheads="1"/>
            </p:cNvSpPr>
            <p:nvPr/>
          </p:nvSpPr>
          <p:spPr bwMode="auto">
            <a:xfrm>
              <a:off x="5072066" y="5298742"/>
              <a:ext cx="128588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monitor device, interrupt when I/O completed</a:t>
              </a:r>
            </a:p>
          </p:txBody>
        </p:sp>
      </p:grpSp>
      <p:grpSp>
        <p:nvGrpSpPr>
          <p:cNvPr id="35850" name="Skupina 44"/>
          <p:cNvGrpSpPr>
            <a:grpSpLocks/>
          </p:cNvGrpSpPr>
          <p:nvPr/>
        </p:nvGrpSpPr>
        <p:grpSpPr bwMode="auto">
          <a:xfrm>
            <a:off x="7466013" y="5356225"/>
            <a:ext cx="1428750" cy="642938"/>
            <a:chOff x="7429520" y="5286388"/>
            <a:chExt cx="1428760" cy="642942"/>
          </a:xfrm>
        </p:grpSpPr>
        <p:sp>
          <p:nvSpPr>
            <p:cNvPr id="35889" name="Obdélník 29"/>
            <p:cNvSpPr>
              <a:spLocks noChangeArrowheads="1"/>
            </p:cNvSpPr>
            <p:nvPr/>
          </p:nvSpPr>
          <p:spPr bwMode="auto">
            <a:xfrm>
              <a:off x="7429520" y="5286388"/>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90" name="TextovéPole 30"/>
            <p:cNvSpPr txBox="1">
              <a:spLocks noChangeArrowheads="1"/>
            </p:cNvSpPr>
            <p:nvPr/>
          </p:nvSpPr>
          <p:spPr bwMode="auto">
            <a:xfrm>
              <a:off x="7500958" y="5423193"/>
              <a:ext cx="12858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I/O completed, generate interrupt</a:t>
              </a:r>
            </a:p>
          </p:txBody>
        </p:sp>
      </p:grpSp>
      <p:grpSp>
        <p:nvGrpSpPr>
          <p:cNvPr id="35851" name="Skupina 43"/>
          <p:cNvGrpSpPr>
            <a:grpSpLocks/>
          </p:cNvGrpSpPr>
          <p:nvPr/>
        </p:nvGrpSpPr>
        <p:grpSpPr bwMode="auto">
          <a:xfrm>
            <a:off x="7429500" y="4200525"/>
            <a:ext cx="1500188" cy="646113"/>
            <a:chOff x="7429520" y="4286254"/>
            <a:chExt cx="1500198" cy="646331"/>
          </a:xfrm>
        </p:grpSpPr>
        <p:sp>
          <p:nvSpPr>
            <p:cNvPr id="35887" name="Obdélník 31"/>
            <p:cNvSpPr>
              <a:spLocks noChangeArrowheads="1"/>
            </p:cNvSpPr>
            <p:nvPr/>
          </p:nvSpPr>
          <p:spPr bwMode="auto">
            <a:xfrm>
              <a:off x="7465239" y="4287950"/>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88" name="TextovéPole 32"/>
            <p:cNvSpPr txBox="1">
              <a:spLocks noChangeArrowheads="1"/>
            </p:cNvSpPr>
            <p:nvPr/>
          </p:nvSpPr>
          <p:spPr bwMode="auto">
            <a:xfrm>
              <a:off x="7429520" y="4286254"/>
              <a:ext cx="15001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receive interrupt, store data in device-driver buffer in input, signal to unblock device driver</a:t>
              </a:r>
            </a:p>
          </p:txBody>
        </p:sp>
      </p:grpSp>
      <p:grpSp>
        <p:nvGrpSpPr>
          <p:cNvPr id="35852" name="Skupina 42"/>
          <p:cNvGrpSpPr>
            <a:grpSpLocks/>
          </p:cNvGrpSpPr>
          <p:nvPr/>
        </p:nvGrpSpPr>
        <p:grpSpPr bwMode="auto">
          <a:xfrm>
            <a:off x="7466013" y="3276600"/>
            <a:ext cx="1428750" cy="646113"/>
            <a:chOff x="7429520" y="3286124"/>
            <a:chExt cx="1428760" cy="646331"/>
          </a:xfrm>
        </p:grpSpPr>
        <p:sp>
          <p:nvSpPr>
            <p:cNvPr id="35885" name="Obdélník 33"/>
            <p:cNvSpPr>
              <a:spLocks noChangeArrowheads="1"/>
            </p:cNvSpPr>
            <p:nvPr/>
          </p:nvSpPr>
          <p:spPr bwMode="auto">
            <a:xfrm>
              <a:off x="7429520" y="3287818"/>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86" name="TextovéPole 34"/>
            <p:cNvSpPr txBox="1">
              <a:spLocks noChangeArrowheads="1"/>
            </p:cNvSpPr>
            <p:nvPr/>
          </p:nvSpPr>
          <p:spPr bwMode="auto">
            <a:xfrm>
              <a:off x="7429520" y="3286124"/>
              <a:ext cx="1428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determine whitch I/O completed, indicate state change to I/O subsystem</a:t>
              </a:r>
            </a:p>
          </p:txBody>
        </p:sp>
      </p:grpSp>
      <p:grpSp>
        <p:nvGrpSpPr>
          <p:cNvPr id="35853" name="Skupina 41"/>
          <p:cNvGrpSpPr>
            <a:grpSpLocks/>
          </p:cNvGrpSpPr>
          <p:nvPr/>
        </p:nvGrpSpPr>
        <p:grpSpPr bwMode="auto">
          <a:xfrm>
            <a:off x="7466013" y="1500188"/>
            <a:ext cx="1428750" cy="646112"/>
            <a:chOff x="7429520" y="1928802"/>
            <a:chExt cx="1428760" cy="646331"/>
          </a:xfrm>
        </p:grpSpPr>
        <p:sp>
          <p:nvSpPr>
            <p:cNvPr id="35883" name="Obdélník 35"/>
            <p:cNvSpPr>
              <a:spLocks noChangeArrowheads="1"/>
            </p:cNvSpPr>
            <p:nvPr/>
          </p:nvSpPr>
          <p:spPr bwMode="auto">
            <a:xfrm>
              <a:off x="7429520" y="1930496"/>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84" name="TextovéPole 36"/>
            <p:cNvSpPr txBox="1">
              <a:spLocks noChangeArrowheads="1"/>
            </p:cNvSpPr>
            <p:nvPr/>
          </p:nvSpPr>
          <p:spPr bwMode="auto">
            <a:xfrm>
              <a:off x="7429520" y="1928802"/>
              <a:ext cx="1428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transfer data (if apropriate) to process, return completion or error code</a:t>
              </a:r>
            </a:p>
          </p:txBody>
        </p:sp>
      </p:grpSp>
      <p:grpSp>
        <p:nvGrpSpPr>
          <p:cNvPr id="35854" name="Skupina 40"/>
          <p:cNvGrpSpPr>
            <a:grpSpLocks/>
          </p:cNvGrpSpPr>
          <p:nvPr/>
        </p:nvGrpSpPr>
        <p:grpSpPr bwMode="auto">
          <a:xfrm>
            <a:off x="7466013" y="285750"/>
            <a:ext cx="1428750" cy="642938"/>
            <a:chOff x="7429520" y="1087782"/>
            <a:chExt cx="1428760" cy="642942"/>
          </a:xfrm>
        </p:grpSpPr>
        <p:sp>
          <p:nvSpPr>
            <p:cNvPr id="35881" name="Obdélník 37"/>
            <p:cNvSpPr>
              <a:spLocks noChangeArrowheads="1"/>
            </p:cNvSpPr>
            <p:nvPr/>
          </p:nvSpPr>
          <p:spPr bwMode="auto">
            <a:xfrm>
              <a:off x="7429520" y="1087782"/>
              <a:ext cx="1428760" cy="642942"/>
            </a:xfrm>
            <a:prstGeom prst="rect">
              <a:avLst/>
            </a:prstGeom>
            <a:solidFill>
              <a:srgbClr val="FFFF99"/>
            </a:solidFill>
            <a:ln w="38100" algn="ctr">
              <a:solidFill>
                <a:schemeClr val="tx1"/>
              </a:solidFill>
              <a:round/>
              <a:headEnd/>
              <a:tailEnd/>
            </a:ln>
          </p:spPr>
          <p:txBody>
            <a:bodyPr/>
            <a:lstStyle/>
            <a:p>
              <a:endParaRPr lang="cs-CZ">
                <a:cs typeface="Arial" charset="0"/>
              </a:endParaRPr>
            </a:p>
          </p:txBody>
        </p:sp>
        <p:sp>
          <p:nvSpPr>
            <p:cNvPr id="35882" name="TextovéPole 38"/>
            <p:cNvSpPr txBox="1">
              <a:spLocks noChangeArrowheads="1"/>
            </p:cNvSpPr>
            <p:nvPr/>
          </p:nvSpPr>
          <p:spPr bwMode="auto">
            <a:xfrm>
              <a:off x="7500958" y="1155338"/>
              <a:ext cx="128588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I/O completed, input data available, or output completed</a:t>
              </a:r>
            </a:p>
          </p:txBody>
        </p:sp>
      </p:grpSp>
      <p:sp>
        <p:nvSpPr>
          <p:cNvPr id="35855" name="Šipka doprava 48"/>
          <p:cNvSpPr>
            <a:spLocks noChangeArrowheads="1"/>
          </p:cNvSpPr>
          <p:nvPr/>
        </p:nvSpPr>
        <p:spPr bwMode="auto">
          <a:xfrm>
            <a:off x="5167313" y="6062663"/>
            <a:ext cx="3500437" cy="319087"/>
          </a:xfrm>
          <a:prstGeom prst="rightArrow">
            <a:avLst>
              <a:gd name="adj1" fmla="val 50000"/>
              <a:gd name="adj2" fmla="val 49975"/>
            </a:avLst>
          </a:prstGeom>
          <a:solidFill>
            <a:srgbClr val="FFC000"/>
          </a:solidFill>
          <a:ln w="25400" algn="ctr">
            <a:solidFill>
              <a:schemeClr val="tx1"/>
            </a:solidFill>
            <a:round/>
            <a:headEnd/>
            <a:tailEnd/>
          </a:ln>
        </p:spPr>
        <p:txBody>
          <a:bodyPr/>
          <a:lstStyle/>
          <a:p>
            <a:endParaRPr lang="cs-CZ">
              <a:cs typeface="Arial" charset="0"/>
            </a:endParaRPr>
          </a:p>
        </p:txBody>
      </p:sp>
      <p:sp>
        <p:nvSpPr>
          <p:cNvPr id="35856" name="TextovéPole 51"/>
          <p:cNvSpPr txBox="1">
            <a:spLocks noChangeArrowheads="1"/>
          </p:cNvSpPr>
          <p:nvPr/>
        </p:nvSpPr>
        <p:spPr bwMode="auto">
          <a:xfrm>
            <a:off x="6275388" y="6108700"/>
            <a:ext cx="128587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time</a:t>
            </a:r>
          </a:p>
        </p:txBody>
      </p:sp>
      <p:grpSp>
        <p:nvGrpSpPr>
          <p:cNvPr id="35857" name="Skupina 54"/>
          <p:cNvGrpSpPr>
            <a:grpSpLocks/>
          </p:cNvGrpSpPr>
          <p:nvPr/>
        </p:nvGrpSpPr>
        <p:grpSpPr bwMode="auto">
          <a:xfrm>
            <a:off x="4929188" y="1500188"/>
            <a:ext cx="1571625" cy="642937"/>
            <a:chOff x="5000628" y="2000240"/>
            <a:chExt cx="1571636" cy="642942"/>
          </a:xfrm>
        </p:grpSpPr>
        <p:sp>
          <p:nvSpPr>
            <p:cNvPr id="35879" name="Vývojový diagram: rozhodnutí 53"/>
            <p:cNvSpPr>
              <a:spLocks noChangeArrowheads="1"/>
            </p:cNvSpPr>
            <p:nvPr/>
          </p:nvSpPr>
          <p:spPr bwMode="auto">
            <a:xfrm>
              <a:off x="5000628" y="2000240"/>
              <a:ext cx="1571636" cy="642942"/>
            </a:xfrm>
            <a:prstGeom prst="flowChartDecision">
              <a:avLst/>
            </a:prstGeom>
            <a:solidFill>
              <a:srgbClr val="FFC000"/>
            </a:solidFill>
            <a:ln w="38100" algn="ctr">
              <a:solidFill>
                <a:schemeClr val="tx1"/>
              </a:solidFill>
              <a:round/>
              <a:headEnd/>
              <a:tailEnd/>
            </a:ln>
          </p:spPr>
          <p:txBody>
            <a:bodyPr/>
            <a:lstStyle/>
            <a:p>
              <a:endParaRPr lang="cs-CZ">
                <a:cs typeface="Arial" charset="0"/>
              </a:endParaRPr>
            </a:p>
          </p:txBody>
        </p:sp>
        <p:sp>
          <p:nvSpPr>
            <p:cNvPr id="35880" name="TextovéPole 49"/>
            <p:cNvSpPr txBox="1">
              <a:spLocks noChangeArrowheads="1"/>
            </p:cNvSpPr>
            <p:nvPr/>
          </p:nvSpPr>
          <p:spPr bwMode="auto">
            <a:xfrm>
              <a:off x="5250661" y="2137045"/>
              <a:ext cx="10715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can already satisfy request?</a:t>
              </a:r>
            </a:p>
          </p:txBody>
        </p:sp>
      </p:grpSp>
      <p:cxnSp>
        <p:nvCxnSpPr>
          <p:cNvPr id="35858" name="Přímá spojovací šipka 60"/>
          <p:cNvCxnSpPr>
            <a:cxnSpLocks noChangeShapeType="1"/>
            <a:stCxn id="35879" idx="3"/>
            <a:endCxn id="35884" idx="1"/>
          </p:cNvCxnSpPr>
          <p:nvPr/>
        </p:nvCxnSpPr>
        <p:spPr bwMode="auto">
          <a:xfrm>
            <a:off x="6500813" y="1820863"/>
            <a:ext cx="965200" cy="3175"/>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59" name="Přímá spojovací šipka 62"/>
          <p:cNvCxnSpPr>
            <a:cxnSpLocks noChangeShapeType="1"/>
            <a:stCxn id="35879" idx="2"/>
            <a:endCxn id="35895" idx="0"/>
          </p:cNvCxnSpPr>
          <p:nvPr/>
        </p:nvCxnSpPr>
        <p:spPr bwMode="auto">
          <a:xfrm rot="5400000">
            <a:off x="5598318" y="2259807"/>
            <a:ext cx="233363"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0" name="Přímá spojovací šipka 64"/>
          <p:cNvCxnSpPr>
            <a:cxnSpLocks noChangeShapeType="1"/>
            <a:stCxn id="35895" idx="2"/>
            <a:endCxn id="35894" idx="0"/>
          </p:cNvCxnSpPr>
          <p:nvPr/>
        </p:nvCxnSpPr>
        <p:spPr bwMode="auto">
          <a:xfrm rot="16200000" flipH="1">
            <a:off x="5595937" y="3138488"/>
            <a:ext cx="238125"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1" name="Přímá spojovací šipka 66"/>
          <p:cNvCxnSpPr>
            <a:cxnSpLocks noChangeShapeType="1"/>
            <a:stCxn id="35894" idx="2"/>
            <a:endCxn id="35891" idx="0"/>
          </p:cNvCxnSpPr>
          <p:nvPr/>
        </p:nvCxnSpPr>
        <p:spPr bwMode="auto">
          <a:xfrm rot="5400000">
            <a:off x="4988719" y="4629944"/>
            <a:ext cx="1452562"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2" name="Přímá spojovací šipka 68"/>
          <p:cNvCxnSpPr>
            <a:cxnSpLocks noChangeShapeType="1"/>
            <a:stCxn id="35891" idx="3"/>
            <a:endCxn id="35889" idx="1"/>
          </p:cNvCxnSpPr>
          <p:nvPr/>
        </p:nvCxnSpPr>
        <p:spPr bwMode="auto">
          <a:xfrm>
            <a:off x="6429375" y="5678488"/>
            <a:ext cx="1036638" cy="1587"/>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3" name="Přímá spojovací šipka 70"/>
          <p:cNvCxnSpPr>
            <a:cxnSpLocks noChangeShapeType="1"/>
            <a:stCxn id="35889" idx="0"/>
            <a:endCxn id="35888" idx="2"/>
          </p:cNvCxnSpPr>
          <p:nvPr/>
        </p:nvCxnSpPr>
        <p:spPr bwMode="auto">
          <a:xfrm rot="16200000" flipV="1">
            <a:off x="7925594" y="5101432"/>
            <a:ext cx="509587"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4" name="Přímá spojovací šipka 72"/>
          <p:cNvCxnSpPr>
            <a:cxnSpLocks noChangeShapeType="1"/>
            <a:stCxn id="35888" idx="0"/>
            <a:endCxn id="35886" idx="2"/>
          </p:cNvCxnSpPr>
          <p:nvPr/>
        </p:nvCxnSpPr>
        <p:spPr bwMode="auto">
          <a:xfrm rot="5400000" flipH="1" flipV="1">
            <a:off x="8041482" y="4061619"/>
            <a:ext cx="277812" cy="0"/>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5" name="Přímá spojovací šipka 74"/>
          <p:cNvCxnSpPr>
            <a:cxnSpLocks noChangeShapeType="1"/>
            <a:stCxn id="35886" idx="0"/>
            <a:endCxn id="35884" idx="2"/>
          </p:cNvCxnSpPr>
          <p:nvPr/>
        </p:nvCxnSpPr>
        <p:spPr bwMode="auto">
          <a:xfrm rot="5400000" flipH="1" flipV="1">
            <a:off x="7616032" y="2712244"/>
            <a:ext cx="1130300" cy="1587"/>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cxnSp>
        <p:nvCxnSpPr>
          <p:cNvPr id="35866" name="Přímá spojovací šipka 76"/>
          <p:cNvCxnSpPr>
            <a:cxnSpLocks noChangeShapeType="1"/>
            <a:stCxn id="35884" idx="0"/>
            <a:endCxn id="35881" idx="2"/>
          </p:cNvCxnSpPr>
          <p:nvPr/>
        </p:nvCxnSpPr>
        <p:spPr bwMode="auto">
          <a:xfrm rot="5400000" flipH="1" flipV="1">
            <a:off x="7895432" y="1215231"/>
            <a:ext cx="571500" cy="1587"/>
          </a:xfrm>
          <a:prstGeom prst="straightConnector1">
            <a:avLst/>
          </a:prstGeom>
          <a:noFill/>
          <a:ln w="25400" algn="ctr">
            <a:solidFill>
              <a:schemeClr val="tx1"/>
            </a:solidFill>
            <a:round/>
            <a:headEnd/>
            <a:tailEnd type="triangle" w="lg" len="lg"/>
          </a:ln>
          <a:extLst>
            <a:ext uri="{909E8E84-426E-40DD-AFC4-6F175D3DCCD1}">
              <a14:hiddenFill xmlns:a14="http://schemas.microsoft.com/office/drawing/2010/main">
                <a:noFill/>
              </a14:hiddenFill>
            </a:ext>
          </a:extLst>
        </p:spPr>
      </p:cxnSp>
      <p:sp>
        <p:nvSpPr>
          <p:cNvPr id="35867" name="TextovéPole 52"/>
          <p:cNvSpPr txBox="1">
            <a:spLocks noChangeArrowheads="1"/>
          </p:cNvSpPr>
          <p:nvPr/>
        </p:nvSpPr>
        <p:spPr bwMode="auto">
          <a:xfrm>
            <a:off x="7537450" y="5048250"/>
            <a:ext cx="1285875" cy="2301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interrupt</a:t>
            </a:r>
          </a:p>
        </p:txBody>
      </p:sp>
      <p:sp>
        <p:nvSpPr>
          <p:cNvPr id="35868" name="TextovéPole 55"/>
          <p:cNvSpPr txBox="1">
            <a:spLocks noChangeArrowheads="1"/>
          </p:cNvSpPr>
          <p:nvPr/>
        </p:nvSpPr>
        <p:spPr bwMode="auto">
          <a:xfrm>
            <a:off x="5072063" y="1093788"/>
            <a:ext cx="1285875"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system call</a:t>
            </a:r>
          </a:p>
        </p:txBody>
      </p:sp>
      <p:sp>
        <p:nvSpPr>
          <p:cNvPr id="35869" name="TextovéPole 56"/>
          <p:cNvSpPr txBox="1">
            <a:spLocks noChangeArrowheads="1"/>
          </p:cNvSpPr>
          <p:nvPr/>
        </p:nvSpPr>
        <p:spPr bwMode="auto">
          <a:xfrm>
            <a:off x="7429500" y="1169988"/>
            <a:ext cx="1500188" cy="2317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return from system call</a:t>
            </a:r>
          </a:p>
        </p:txBody>
      </p:sp>
      <p:sp>
        <p:nvSpPr>
          <p:cNvPr id="35870" name="TextovéPole 77"/>
          <p:cNvSpPr txBox="1">
            <a:spLocks noChangeArrowheads="1"/>
          </p:cNvSpPr>
          <p:nvPr/>
        </p:nvSpPr>
        <p:spPr bwMode="auto">
          <a:xfrm>
            <a:off x="5072063" y="4286250"/>
            <a:ext cx="1285875"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device-controller commands</a:t>
            </a:r>
          </a:p>
        </p:txBody>
      </p:sp>
      <p:sp>
        <p:nvSpPr>
          <p:cNvPr id="35871" name="TextovéPole 78"/>
          <p:cNvSpPr txBox="1">
            <a:spLocks noChangeArrowheads="1"/>
          </p:cNvSpPr>
          <p:nvPr/>
        </p:nvSpPr>
        <p:spPr bwMode="auto">
          <a:xfrm>
            <a:off x="6446838" y="5276850"/>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device controller</a:t>
            </a:r>
          </a:p>
        </p:txBody>
      </p:sp>
      <p:sp>
        <p:nvSpPr>
          <p:cNvPr id="35872" name="TextovéPole 79"/>
          <p:cNvSpPr txBox="1">
            <a:spLocks noChangeArrowheads="1"/>
          </p:cNvSpPr>
          <p:nvPr/>
        </p:nvSpPr>
        <p:spPr bwMode="auto">
          <a:xfrm>
            <a:off x="6446838" y="4268788"/>
            <a:ext cx="928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interrupt handler</a:t>
            </a:r>
          </a:p>
        </p:txBody>
      </p:sp>
      <p:sp>
        <p:nvSpPr>
          <p:cNvPr id="35873" name="TextovéPole 80"/>
          <p:cNvSpPr txBox="1">
            <a:spLocks noChangeArrowheads="1"/>
          </p:cNvSpPr>
          <p:nvPr/>
        </p:nvSpPr>
        <p:spPr bwMode="auto">
          <a:xfrm>
            <a:off x="6446838" y="3430588"/>
            <a:ext cx="928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device</a:t>
            </a:r>
          </a:p>
          <a:p>
            <a:pPr algn="ctr" eaLnBrk="1" hangingPunct="1"/>
            <a:r>
              <a:rPr lang="cs-CZ" sz="900"/>
              <a:t>driver</a:t>
            </a:r>
          </a:p>
        </p:txBody>
      </p:sp>
      <p:sp>
        <p:nvSpPr>
          <p:cNvPr id="35874" name="TextovéPole 81"/>
          <p:cNvSpPr txBox="1">
            <a:spLocks noChangeArrowheads="1"/>
          </p:cNvSpPr>
          <p:nvPr/>
        </p:nvSpPr>
        <p:spPr bwMode="auto">
          <a:xfrm>
            <a:off x="6446838" y="2500313"/>
            <a:ext cx="9286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kernel </a:t>
            </a:r>
            <a:br>
              <a:rPr lang="cs-CZ" sz="900"/>
            </a:br>
            <a:r>
              <a:rPr lang="cs-CZ" sz="900"/>
              <a:t>I/O subsystem</a:t>
            </a:r>
          </a:p>
        </p:txBody>
      </p:sp>
      <p:sp>
        <p:nvSpPr>
          <p:cNvPr id="35875" name="TextovéPole 82"/>
          <p:cNvSpPr txBox="1">
            <a:spLocks noChangeArrowheads="1"/>
          </p:cNvSpPr>
          <p:nvPr/>
        </p:nvSpPr>
        <p:spPr bwMode="auto">
          <a:xfrm>
            <a:off x="6446838" y="1374775"/>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kernel </a:t>
            </a:r>
            <a:br>
              <a:rPr lang="cs-CZ" sz="900"/>
            </a:br>
            <a:r>
              <a:rPr lang="cs-CZ" sz="900"/>
              <a:t>I/O subsystem</a:t>
            </a:r>
          </a:p>
        </p:txBody>
      </p:sp>
      <p:sp>
        <p:nvSpPr>
          <p:cNvPr id="35876" name="TextovéPole 83"/>
          <p:cNvSpPr txBox="1">
            <a:spLocks noChangeArrowheads="1"/>
          </p:cNvSpPr>
          <p:nvPr/>
        </p:nvSpPr>
        <p:spPr bwMode="auto">
          <a:xfrm>
            <a:off x="6494463" y="523875"/>
            <a:ext cx="9286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a:t>user process</a:t>
            </a:r>
          </a:p>
        </p:txBody>
      </p:sp>
      <p:sp>
        <p:nvSpPr>
          <p:cNvPr id="35877" name="TextovéPole 84"/>
          <p:cNvSpPr txBox="1">
            <a:spLocks noChangeArrowheads="1"/>
          </p:cNvSpPr>
          <p:nvPr/>
        </p:nvSpPr>
        <p:spPr bwMode="auto">
          <a:xfrm>
            <a:off x="5881688" y="2081213"/>
            <a:ext cx="3571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b="1"/>
              <a:t>no</a:t>
            </a:r>
          </a:p>
        </p:txBody>
      </p:sp>
      <p:sp>
        <p:nvSpPr>
          <p:cNvPr id="35878" name="TextovéPole 85"/>
          <p:cNvSpPr txBox="1">
            <a:spLocks noChangeArrowheads="1"/>
          </p:cNvSpPr>
          <p:nvPr/>
        </p:nvSpPr>
        <p:spPr bwMode="auto">
          <a:xfrm>
            <a:off x="6376988" y="1819275"/>
            <a:ext cx="4286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900" b="1"/>
              <a:t>yes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p:txBody>
          <a:bodyPr/>
          <a:lstStyle/>
          <a:p>
            <a:pPr marL="395288" eaLnBrk="1" hangingPunct="1"/>
            <a:r>
              <a:rPr lang="cs-CZ" smtClean="0"/>
              <a:t>I/O je nejvýznamnějším faktorem výkonu celého systému</a:t>
            </a:r>
          </a:p>
          <a:p>
            <a:pPr marL="719138" lvl="1" eaLnBrk="1" hangingPunct="1"/>
            <a:r>
              <a:rPr lang="cs-CZ" smtClean="0"/>
              <a:t>CPU musí provádět ovladače a programy I/O části jádra</a:t>
            </a:r>
          </a:p>
          <a:p>
            <a:pPr marL="719138" lvl="1" eaLnBrk="1" hangingPunct="1"/>
            <a:r>
              <a:rPr lang="cs-CZ" smtClean="0"/>
              <a:t>při přerušení se přepíná kontext</a:t>
            </a:r>
          </a:p>
          <a:p>
            <a:pPr marL="719138" lvl="1" eaLnBrk="1" hangingPunct="1"/>
            <a:r>
              <a:rPr lang="cs-CZ" smtClean="0"/>
              <a:t>provádí se kopírování dat</a:t>
            </a:r>
          </a:p>
          <a:p>
            <a:pPr marL="719138" lvl="1" eaLnBrk="1" hangingPunct="1"/>
            <a:r>
              <a:rPr lang="cs-CZ" smtClean="0"/>
              <a:t>zvláště významný je síťový provoz</a:t>
            </a:r>
          </a:p>
        </p:txBody>
      </p:sp>
      <p:sp>
        <p:nvSpPr>
          <p:cNvPr id="150530" name="Rectangle 2"/>
          <p:cNvSpPr>
            <a:spLocks noGrp="1" noChangeArrowheads="1"/>
          </p:cNvSpPr>
          <p:nvPr>
            <p:ph type="title"/>
          </p:nvPr>
        </p:nvSpPr>
        <p:spPr/>
        <p:txBody>
          <a:bodyPr/>
          <a:lstStyle/>
          <a:p>
            <a:pPr eaLnBrk="1" hangingPunct="1">
              <a:defRPr/>
            </a:pPr>
            <a:r>
              <a:rPr lang="cs-CZ" dirty="0" smtClean="0"/>
              <a:t>VÝKON </a:t>
            </a:r>
            <a:endParaRPr lang="cs-CZ" dirty="0"/>
          </a:p>
        </p:txBody>
      </p:sp>
      <p:sp>
        <p:nvSpPr>
          <p:cNvPr id="36868"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pPr eaLnBrk="1" hangingPunct="1">
              <a:defRPr/>
            </a:pPr>
            <a:r>
              <a:rPr lang="cs-CZ" dirty="0" smtClean="0"/>
              <a:t>PŘÍKLAD: INSTRUKCE IN</a:t>
            </a:r>
            <a:endParaRPr lang="cs-CZ" dirty="0"/>
          </a:p>
        </p:txBody>
      </p:sp>
      <p:sp>
        <p:nvSpPr>
          <p:cNvPr id="10243"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10244" name="Text Box 8"/>
          <p:cNvSpPr txBox="1">
            <a:spLocks noChangeArrowheads="1"/>
          </p:cNvSpPr>
          <p:nvPr/>
        </p:nvSpPr>
        <p:spPr bwMode="auto">
          <a:xfrm>
            <a:off x="468313" y="4703763"/>
            <a:ext cx="82804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z="1400">
                <a:solidFill>
                  <a:schemeClr val="tx2"/>
                </a:solidFill>
              </a:rPr>
              <a:t>Copies the value from the I/O port specified with the second operand (source operand) to the destination operand (first operand). The source operand can be a byte-immediate or the DX register; the destination operand can be register AL, AX, or EAX, depending on the size of the port being accessed (8, 16, or 32 bits, respectively). Using the DX register as a source operand allows I/O port addresses from 0 to 65,535 to be accessed; using a byte immediate allows I/O port addresses 0 to 255</a:t>
            </a:r>
          </a:p>
          <a:p>
            <a:pPr eaLnBrk="1" hangingPunct="1"/>
            <a:r>
              <a:rPr lang="cs-CZ" sz="1400">
                <a:solidFill>
                  <a:schemeClr val="tx2"/>
                </a:solidFill>
              </a:rPr>
              <a:t>to be accessed.</a:t>
            </a:r>
          </a:p>
        </p:txBody>
      </p:sp>
      <p:graphicFrame>
        <p:nvGraphicFramePr>
          <p:cNvPr id="6" name="Tabulka 5"/>
          <p:cNvGraphicFramePr>
            <a:graphicFrameLocks noGrp="1"/>
          </p:cNvGraphicFramePr>
          <p:nvPr/>
        </p:nvGraphicFramePr>
        <p:xfrm>
          <a:off x="428625" y="1500188"/>
          <a:ext cx="8286749" cy="2895602"/>
        </p:xfrm>
        <a:graphic>
          <a:graphicData uri="http://schemas.openxmlformats.org/drawingml/2006/table">
            <a:tbl>
              <a:tblPr/>
              <a:tblGrid>
                <a:gridCol w="726908"/>
                <a:gridCol w="1308434"/>
                <a:gridCol w="581526"/>
                <a:gridCol w="1235743"/>
                <a:gridCol w="1017671"/>
                <a:gridCol w="3416467"/>
              </a:tblGrid>
              <a:tr h="348330">
                <a:tc gridSpan="6">
                  <a:txBody>
                    <a:bodyPr/>
                    <a:lstStyle/>
                    <a:p>
                      <a:pPr algn="l" fontAlgn="b"/>
                      <a:r>
                        <a:rPr lang="cs-CZ" sz="1400" b="1" i="0" u="none" strike="noStrike" dirty="0" smtClean="0">
                          <a:solidFill>
                            <a:srgbClr val="000000"/>
                          </a:solidFill>
                          <a:latin typeface="Arial" pitchFamily="34" charset="0"/>
                          <a:cs typeface="Arial" pitchFamily="34" charset="0"/>
                        </a:rPr>
                        <a:t>IN-Input </a:t>
                      </a:r>
                      <a:r>
                        <a:rPr lang="cs-CZ" sz="1400" b="1" i="0" u="none" strike="noStrike" dirty="0" err="1" smtClean="0">
                          <a:solidFill>
                            <a:srgbClr val="000000"/>
                          </a:solidFill>
                          <a:latin typeface="Arial" pitchFamily="34" charset="0"/>
                          <a:cs typeface="Arial" pitchFamily="34" charset="0"/>
                        </a:rPr>
                        <a:t>from</a:t>
                      </a:r>
                      <a:r>
                        <a:rPr lang="cs-CZ" sz="1400" b="1" i="0" u="none" strike="noStrike" dirty="0" smtClean="0">
                          <a:solidFill>
                            <a:srgbClr val="000000"/>
                          </a:solidFill>
                          <a:latin typeface="Arial" pitchFamily="34" charset="0"/>
                          <a:cs typeface="Arial" pitchFamily="34" charset="0"/>
                        </a:rPr>
                        <a:t> Port</a:t>
                      </a:r>
                      <a:endParaRPr lang="cs-CZ" sz="1400" b="1" i="0" u="none" strike="noStrike" dirty="0">
                        <a:solidFill>
                          <a:srgbClr val="000000"/>
                        </a:solidFill>
                        <a:latin typeface="Arial" pitchFamily="34" charset="0"/>
                        <a:cs typeface="Arial" pitchFamily="34" charset="0"/>
                      </a:endParaRPr>
                    </a:p>
                  </a:txBody>
                  <a:tcPr marL="91439" marR="91439" marT="45729" marB="45729" anchor="b">
                    <a:lnL>
                      <a:noFill/>
                    </a:lnL>
                    <a:lnR>
                      <a:noFill/>
                    </a:lnR>
                    <a:lnT>
                      <a:noFill/>
                    </a:lnT>
                    <a:lnB w="19050" cap="flat" cmpd="sng" algn="ctr">
                      <a:solidFill>
                        <a:schemeClr val="tx1"/>
                      </a:solidFill>
                      <a:prstDash val="solid"/>
                      <a:round/>
                      <a:headEnd type="none" w="med" len="med"/>
                      <a:tailEnd type="none" w="med" len="med"/>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c hMerge="1">
                  <a:txBody>
                    <a:bodyPr/>
                    <a:lstStyle/>
                    <a:p>
                      <a:pPr algn="l" fontAlgn="b"/>
                      <a:endParaRPr lang="cs-CZ" sz="1100" b="0" i="0" u="none" strike="noStrike" dirty="0">
                        <a:solidFill>
                          <a:srgbClr val="000000"/>
                        </a:solidFill>
                        <a:latin typeface="Calibri"/>
                      </a:endParaRPr>
                    </a:p>
                  </a:txBody>
                  <a:tcPr marL="9525" marR="9525" marT="9525" marB="0" anchor="b">
                    <a:lnL>
                      <a:noFill/>
                    </a:lnL>
                    <a:lnR>
                      <a:noFill/>
                    </a:lnR>
                    <a:lnT>
                      <a:noFill/>
                    </a:lnT>
                    <a:lnB>
                      <a:noFill/>
                    </a:lnB>
                  </a:tcPr>
                </a:tc>
              </a:tr>
              <a:tr h="457292">
                <a:tc>
                  <a:txBody>
                    <a:bodyPr/>
                    <a:lstStyle/>
                    <a:p>
                      <a:pPr algn="ctr" fontAlgn="b"/>
                      <a:r>
                        <a:rPr lang="cs-CZ" sz="1200" b="1" i="0" u="none" strike="noStrike" dirty="0" err="1" smtClean="0">
                          <a:solidFill>
                            <a:srgbClr val="000000"/>
                          </a:solidFill>
                          <a:latin typeface="Arial" pitchFamily="34" charset="0"/>
                          <a:cs typeface="Arial" pitchFamily="34" charset="0"/>
                        </a:rPr>
                        <a:t>Optcode</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Instruction</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Op</a:t>
                      </a:r>
                      <a:r>
                        <a:rPr lang="cs-CZ" sz="1200" b="1" i="0" u="none" strike="noStrike" dirty="0" smtClean="0">
                          <a:solidFill>
                            <a:srgbClr val="000000"/>
                          </a:solidFill>
                          <a:latin typeface="Arial" pitchFamily="34" charset="0"/>
                          <a:cs typeface="Arial" pitchFamily="34" charset="0"/>
                        </a:rPr>
                        <a:t>/</a:t>
                      </a:r>
                      <a:r>
                        <a:rPr lang="cs-CZ" sz="1200" b="1" i="0" u="none" strike="noStrike" dirty="0" err="1" smtClean="0">
                          <a:solidFill>
                            <a:srgbClr val="000000"/>
                          </a:solidFill>
                          <a:latin typeface="Arial" pitchFamily="34" charset="0"/>
                          <a:cs typeface="Arial" pitchFamily="34" charset="0"/>
                        </a:rPr>
                        <a:t>En</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smtClean="0">
                          <a:solidFill>
                            <a:srgbClr val="000000"/>
                          </a:solidFill>
                          <a:latin typeface="Arial" pitchFamily="34" charset="0"/>
                          <a:cs typeface="Arial" pitchFamily="34" charset="0"/>
                        </a:rPr>
                        <a:t>64-Bit Mode</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Compat</a:t>
                      </a:r>
                      <a:r>
                        <a:rPr lang="cs-CZ" sz="1200" b="1" i="0" u="none" strike="noStrike" dirty="0" smtClean="0">
                          <a:solidFill>
                            <a:srgbClr val="000000"/>
                          </a:solidFill>
                          <a:latin typeface="Arial" pitchFamily="34" charset="0"/>
                          <a:cs typeface="Arial" pitchFamily="34" charset="0"/>
                        </a:rPr>
                        <a:t>/</a:t>
                      </a:r>
                    </a:p>
                    <a:p>
                      <a:pPr algn="ctr" fontAlgn="b"/>
                      <a:r>
                        <a:rPr lang="cs-CZ" sz="1200" b="1" i="0" u="none" strike="noStrike" dirty="0" smtClean="0">
                          <a:solidFill>
                            <a:srgbClr val="000000"/>
                          </a:solidFill>
                          <a:latin typeface="Arial" pitchFamily="34" charset="0"/>
                          <a:cs typeface="Arial" pitchFamily="34" charset="0"/>
                        </a:rPr>
                        <a:t>Leg</a:t>
                      </a:r>
                      <a:r>
                        <a:rPr lang="cs-CZ" sz="1200" b="1" i="0" u="none" strike="noStrike" baseline="0" dirty="0" smtClean="0">
                          <a:solidFill>
                            <a:srgbClr val="000000"/>
                          </a:solidFill>
                          <a:latin typeface="Arial" pitchFamily="34" charset="0"/>
                          <a:cs typeface="Arial" pitchFamily="34" charset="0"/>
                        </a:rPr>
                        <a:t> Mode</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Description</a:t>
                      </a:r>
                      <a:endParaRPr lang="cs-CZ" sz="1200" b="1"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E4 </a:t>
                      </a:r>
                      <a:r>
                        <a:rPr lang="cs-CZ" sz="1200" b="0" i="0" u="none" strike="noStrike" dirty="0" err="1" smtClean="0">
                          <a:solidFill>
                            <a:srgbClr val="000000"/>
                          </a:solidFill>
                          <a:latin typeface="Arial" pitchFamily="34" charset="0"/>
                          <a:cs typeface="Arial" pitchFamily="34" charset="0"/>
                        </a:rPr>
                        <a:t>ib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AL,</a:t>
                      </a:r>
                      <a:r>
                        <a:rPr lang="cs-CZ" sz="1200" b="0" i="0" u="none" strike="noStrike" baseline="0" dirty="0" smtClean="0">
                          <a:solidFill>
                            <a:srgbClr val="000000"/>
                          </a:solidFill>
                          <a:latin typeface="Arial" pitchFamily="34" charset="0"/>
                          <a:cs typeface="Arial" pitchFamily="34" charset="0"/>
                        </a:rPr>
                        <a:t> i</a:t>
                      </a:r>
                      <a:r>
                        <a:rPr lang="cs-CZ" sz="1200" b="0" i="1" u="none" strike="noStrike" baseline="0" dirty="0" smtClean="0">
                          <a:solidFill>
                            <a:srgbClr val="000000"/>
                          </a:solidFill>
                          <a:latin typeface="Arial" pitchFamily="34" charset="0"/>
                          <a:cs typeface="Arial" pitchFamily="34" charset="0"/>
                        </a:rPr>
                        <a:t>mm8</a:t>
                      </a:r>
                      <a:endParaRPr lang="cs-CZ" sz="1200" b="0" i="1"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A</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byte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a:t>
                      </a:r>
                      <a:r>
                        <a:rPr lang="cs-CZ" sz="1200" b="0" i="1" u="none" strike="noStrike" dirty="0" smtClean="0">
                          <a:solidFill>
                            <a:srgbClr val="000000"/>
                          </a:solidFill>
                          <a:latin typeface="Arial" pitchFamily="34" charset="0"/>
                          <a:cs typeface="Arial" pitchFamily="34" charset="0"/>
                        </a:rPr>
                        <a:t>mm8 </a:t>
                      </a:r>
                      <a:r>
                        <a:rPr lang="cs-CZ" sz="1200" b="0" i="0" u="none" strike="noStrike" dirty="0" smtClean="0">
                          <a:solidFill>
                            <a:srgbClr val="000000"/>
                          </a:solidFill>
                          <a:latin typeface="Arial" pitchFamily="34" charset="0"/>
                          <a:cs typeface="Arial" pitchFamily="34" charset="0"/>
                        </a:rPr>
                        <a:t>I/O port </a:t>
                      </a:r>
                      <a:r>
                        <a:rPr lang="cs-CZ" sz="1200" b="0" i="0" u="none" strike="noStrike" dirty="0" err="1" smtClean="0">
                          <a:solidFill>
                            <a:srgbClr val="000000"/>
                          </a:solidFill>
                          <a:latin typeface="Arial" pitchFamily="34" charset="0"/>
                          <a:cs typeface="Arial" pitchFamily="34" charset="0"/>
                        </a:rPr>
                        <a:t>adress</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into</a:t>
                      </a:r>
                      <a:r>
                        <a:rPr lang="cs-CZ" sz="1200" b="0" i="0" u="none" strike="noStrike" dirty="0" smtClean="0">
                          <a:solidFill>
                            <a:srgbClr val="000000"/>
                          </a:solidFill>
                          <a:latin typeface="Arial" pitchFamily="34" charset="0"/>
                          <a:cs typeface="Arial" pitchFamily="34" charset="0"/>
                        </a:rPr>
                        <a:t> AL.</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E5 </a:t>
                      </a:r>
                      <a:r>
                        <a:rPr lang="cs-CZ" sz="1200" b="0" i="0" u="none" strike="noStrike" dirty="0" err="1" smtClean="0">
                          <a:solidFill>
                            <a:srgbClr val="000000"/>
                          </a:solidFill>
                          <a:latin typeface="Arial" pitchFamily="34" charset="0"/>
                          <a:cs typeface="Arial" pitchFamily="34" charset="0"/>
                        </a:rPr>
                        <a:t>ib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AX, i</a:t>
                      </a:r>
                      <a:r>
                        <a:rPr lang="cs-CZ" sz="1200" b="0" i="1" u="none" strike="noStrike" dirty="0" smtClean="0">
                          <a:solidFill>
                            <a:srgbClr val="000000"/>
                          </a:solidFill>
                          <a:latin typeface="Arial" pitchFamily="34" charset="0"/>
                          <a:cs typeface="Arial" pitchFamily="34" charset="0"/>
                        </a:rPr>
                        <a:t>mm8</a:t>
                      </a:r>
                      <a:endParaRPr lang="cs-CZ" sz="1200" b="0" i="1"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A</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a:t>
                      </a:r>
                      <a:r>
                        <a:rPr lang="cs-CZ" sz="1200" b="0" i="0" u="none" strike="noStrike" dirty="0" err="1" smtClean="0">
                          <a:solidFill>
                            <a:srgbClr val="000000"/>
                          </a:solidFill>
                          <a:latin typeface="Arial" pitchFamily="34" charset="0"/>
                          <a:cs typeface="Arial" pitchFamily="34" charset="0"/>
                        </a:rPr>
                        <a:t>word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a:t>
                      </a:r>
                      <a:r>
                        <a:rPr lang="cs-CZ" sz="1200" b="0" i="1" u="none" strike="noStrike" dirty="0" smtClean="0">
                          <a:solidFill>
                            <a:srgbClr val="000000"/>
                          </a:solidFill>
                          <a:latin typeface="Arial" pitchFamily="34" charset="0"/>
                          <a:cs typeface="Arial" pitchFamily="34" charset="0"/>
                        </a:rPr>
                        <a:t>mm8</a:t>
                      </a:r>
                      <a:r>
                        <a:rPr lang="cs-CZ" sz="1200" b="0" i="0" u="none" strike="noStrike" dirty="0" smtClean="0">
                          <a:solidFill>
                            <a:srgbClr val="000000"/>
                          </a:solidFill>
                          <a:latin typeface="Arial" pitchFamily="34" charset="0"/>
                          <a:cs typeface="Arial" pitchFamily="34" charset="0"/>
                        </a:rPr>
                        <a:t> I/O port </a:t>
                      </a:r>
                      <a:r>
                        <a:rPr lang="cs-CZ" sz="1200" b="0" i="0" u="none" strike="noStrike" dirty="0" err="1" smtClean="0">
                          <a:solidFill>
                            <a:srgbClr val="000000"/>
                          </a:solidFill>
                          <a:latin typeface="Arial" pitchFamily="34" charset="0"/>
                          <a:cs typeface="Arial" pitchFamily="34" charset="0"/>
                        </a:rPr>
                        <a:t>adress</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into</a:t>
                      </a:r>
                      <a:r>
                        <a:rPr lang="cs-CZ" sz="1200" b="0" i="0" u="none" strike="noStrike" dirty="0" smtClean="0">
                          <a:solidFill>
                            <a:srgbClr val="000000"/>
                          </a:solidFill>
                          <a:latin typeface="Arial" pitchFamily="34" charset="0"/>
                          <a:cs typeface="Arial" pitchFamily="34" charset="0"/>
                        </a:rPr>
                        <a:t> AX.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E5 </a:t>
                      </a:r>
                      <a:r>
                        <a:rPr lang="cs-CZ" sz="1200" b="0" i="0" u="none" strike="noStrike" dirty="0" err="1" smtClean="0">
                          <a:solidFill>
                            <a:srgbClr val="000000"/>
                          </a:solidFill>
                          <a:latin typeface="Arial" pitchFamily="34" charset="0"/>
                          <a:cs typeface="Arial" pitchFamily="34" charset="0"/>
                        </a:rPr>
                        <a:t>ib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EAX, i</a:t>
                      </a:r>
                      <a:r>
                        <a:rPr lang="cs-CZ" sz="1200" b="0" i="1" u="none" strike="noStrike" dirty="0" smtClean="0">
                          <a:solidFill>
                            <a:srgbClr val="000000"/>
                          </a:solidFill>
                          <a:latin typeface="Arial" pitchFamily="34" charset="0"/>
                          <a:cs typeface="Arial" pitchFamily="34" charset="0"/>
                        </a:rPr>
                        <a:t>mm8</a:t>
                      </a:r>
                      <a:endParaRPr lang="cs-CZ" sz="1200" b="0" i="1"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A</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a:t>
                      </a:r>
                      <a:r>
                        <a:rPr lang="cs-CZ" sz="1200" b="0" i="0" u="none" strike="noStrike" dirty="0" err="1" smtClean="0">
                          <a:solidFill>
                            <a:srgbClr val="000000"/>
                          </a:solidFill>
                          <a:latin typeface="Arial" pitchFamily="34" charset="0"/>
                          <a:cs typeface="Arial" pitchFamily="34" charset="0"/>
                        </a:rPr>
                        <a:t>dword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a:t>
                      </a:r>
                      <a:r>
                        <a:rPr lang="cs-CZ" sz="1200" b="0" i="1" u="none" strike="noStrike" dirty="0" smtClean="0">
                          <a:solidFill>
                            <a:srgbClr val="000000"/>
                          </a:solidFill>
                          <a:latin typeface="Arial" pitchFamily="34" charset="0"/>
                          <a:cs typeface="Arial" pitchFamily="34" charset="0"/>
                        </a:rPr>
                        <a:t>mm8</a:t>
                      </a:r>
                      <a:r>
                        <a:rPr lang="cs-CZ" sz="1200" b="0" i="0" u="none" strike="noStrike" dirty="0" smtClean="0">
                          <a:solidFill>
                            <a:srgbClr val="000000"/>
                          </a:solidFill>
                          <a:latin typeface="Arial" pitchFamily="34" charset="0"/>
                          <a:cs typeface="Arial" pitchFamily="34" charset="0"/>
                        </a:rPr>
                        <a:t> I/O port </a:t>
                      </a:r>
                      <a:r>
                        <a:rPr lang="cs-CZ" sz="1200" b="0" i="0" u="none" strike="noStrike" dirty="0" err="1" smtClean="0">
                          <a:solidFill>
                            <a:srgbClr val="000000"/>
                          </a:solidFill>
                          <a:latin typeface="Arial" pitchFamily="34" charset="0"/>
                          <a:cs typeface="Arial" pitchFamily="34" charset="0"/>
                        </a:rPr>
                        <a:t>adress</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into</a:t>
                      </a:r>
                      <a:r>
                        <a:rPr lang="cs-CZ" sz="1200" b="0" i="0" u="none" strike="noStrike" dirty="0" smtClean="0">
                          <a:solidFill>
                            <a:srgbClr val="000000"/>
                          </a:solidFill>
                          <a:latin typeface="Arial" pitchFamily="34" charset="0"/>
                          <a:cs typeface="Arial" pitchFamily="34" charset="0"/>
                        </a:rPr>
                        <a:t> EAX.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EC</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AL,DX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byte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I/O</a:t>
                      </a:r>
                      <a:r>
                        <a:rPr lang="cs-CZ" sz="1200" b="0" i="0" u="none" strike="noStrike" baseline="0" dirty="0" smtClean="0">
                          <a:solidFill>
                            <a:srgbClr val="000000"/>
                          </a:solidFill>
                          <a:latin typeface="Arial" pitchFamily="34" charset="0"/>
                          <a:cs typeface="Arial" pitchFamily="34" charset="0"/>
                        </a:rPr>
                        <a:t> port in DX </a:t>
                      </a:r>
                      <a:r>
                        <a:rPr lang="cs-CZ" sz="1200" b="0" i="0" u="none" strike="noStrike" baseline="0" dirty="0" err="1" smtClean="0">
                          <a:solidFill>
                            <a:srgbClr val="000000"/>
                          </a:solidFill>
                          <a:latin typeface="Arial" pitchFamily="34" charset="0"/>
                          <a:cs typeface="Arial" pitchFamily="34" charset="0"/>
                        </a:rPr>
                        <a:t>into</a:t>
                      </a:r>
                      <a:r>
                        <a:rPr lang="cs-CZ" sz="1200" b="0" i="0" u="none" strike="noStrike" baseline="0" dirty="0" smtClean="0">
                          <a:solidFill>
                            <a:srgbClr val="000000"/>
                          </a:solidFill>
                          <a:latin typeface="Arial" pitchFamily="34" charset="0"/>
                          <a:cs typeface="Arial" pitchFamily="34" charset="0"/>
                        </a:rPr>
                        <a:t> AL.</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AXDX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a:t>
                      </a:r>
                      <a:r>
                        <a:rPr lang="cs-CZ" sz="1200" b="0" i="0" u="none" strike="noStrike" dirty="0" err="1" smtClean="0">
                          <a:solidFill>
                            <a:srgbClr val="000000"/>
                          </a:solidFill>
                          <a:latin typeface="Arial" pitchFamily="34" charset="0"/>
                          <a:cs typeface="Arial" pitchFamily="34" charset="0"/>
                        </a:rPr>
                        <a:t>word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I/O</a:t>
                      </a:r>
                      <a:r>
                        <a:rPr lang="cs-CZ" sz="1200" b="0" i="0" u="none" strike="noStrike" baseline="0" dirty="0" smtClean="0">
                          <a:solidFill>
                            <a:srgbClr val="000000"/>
                          </a:solidFill>
                          <a:latin typeface="Arial" pitchFamily="34" charset="0"/>
                          <a:cs typeface="Arial" pitchFamily="34" charset="0"/>
                        </a:rPr>
                        <a:t> port in DX </a:t>
                      </a:r>
                      <a:r>
                        <a:rPr lang="cs-CZ" sz="1200" b="0" i="0" u="none" strike="noStrike" baseline="0" dirty="0" err="1" smtClean="0">
                          <a:solidFill>
                            <a:srgbClr val="000000"/>
                          </a:solidFill>
                          <a:latin typeface="Arial" pitchFamily="34" charset="0"/>
                          <a:cs typeface="Arial" pitchFamily="34" charset="0"/>
                        </a:rPr>
                        <a:t>into</a:t>
                      </a:r>
                      <a:r>
                        <a:rPr lang="cs-CZ" sz="1200" b="0" i="0" u="none" strike="noStrike" baseline="0" dirty="0" smtClean="0">
                          <a:solidFill>
                            <a:srgbClr val="000000"/>
                          </a:solidFill>
                          <a:latin typeface="Arial" pitchFamily="34" charset="0"/>
                          <a:cs typeface="Arial" pitchFamily="34" charset="0"/>
                        </a:rPr>
                        <a:t> AL.</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48330">
                <a:tc>
                  <a:txBody>
                    <a:bodyPr/>
                    <a:lstStyle/>
                    <a:p>
                      <a:pPr algn="ctr" fontAlgn="b"/>
                      <a:r>
                        <a:rPr lang="cs-CZ" sz="1200" b="0" i="0" u="none" strike="noStrike" dirty="0" smtClean="0">
                          <a:solidFill>
                            <a:srgbClr val="000000"/>
                          </a:solidFill>
                          <a:latin typeface="Arial" pitchFamily="34" charset="0"/>
                          <a:cs typeface="Arial" pitchFamily="34" charset="0"/>
                        </a:rPr>
                        <a:t>ED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 EAX,DX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B</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Valid</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Input </a:t>
                      </a:r>
                      <a:r>
                        <a:rPr lang="cs-CZ" sz="1200" b="0" i="0" u="none" strike="noStrike" dirty="0" err="1" smtClean="0">
                          <a:solidFill>
                            <a:srgbClr val="000000"/>
                          </a:solidFill>
                          <a:latin typeface="Arial" pitchFamily="34" charset="0"/>
                          <a:cs typeface="Arial" pitchFamily="34" charset="0"/>
                        </a:rPr>
                        <a:t>doubleword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from</a:t>
                      </a:r>
                      <a:r>
                        <a:rPr lang="cs-CZ" sz="1200" b="0" i="0" u="none" strike="noStrike" dirty="0" smtClean="0">
                          <a:solidFill>
                            <a:srgbClr val="000000"/>
                          </a:solidFill>
                          <a:latin typeface="Arial" pitchFamily="34" charset="0"/>
                          <a:cs typeface="Arial" pitchFamily="34" charset="0"/>
                        </a:rPr>
                        <a:t> I/O</a:t>
                      </a:r>
                      <a:r>
                        <a:rPr lang="cs-CZ" sz="1200" b="0" i="0" u="none" strike="noStrike" baseline="0" dirty="0" smtClean="0">
                          <a:solidFill>
                            <a:srgbClr val="000000"/>
                          </a:solidFill>
                          <a:latin typeface="Arial" pitchFamily="34" charset="0"/>
                          <a:cs typeface="Arial" pitchFamily="34" charset="0"/>
                        </a:rPr>
                        <a:t> port in DX </a:t>
                      </a:r>
                      <a:r>
                        <a:rPr lang="cs-CZ" sz="1200" b="0" i="0" u="none" strike="noStrike" baseline="0" dirty="0" err="1" smtClean="0">
                          <a:solidFill>
                            <a:srgbClr val="000000"/>
                          </a:solidFill>
                          <a:latin typeface="Arial" pitchFamily="34" charset="0"/>
                          <a:cs typeface="Arial" pitchFamily="34" charset="0"/>
                        </a:rPr>
                        <a:t>into</a:t>
                      </a:r>
                      <a:r>
                        <a:rPr lang="cs-CZ" sz="1200" b="0" i="0" u="none" strike="noStrike" baseline="0" dirty="0" smtClean="0">
                          <a:solidFill>
                            <a:srgbClr val="000000"/>
                          </a:solidFill>
                          <a:latin typeface="Arial" pitchFamily="34" charset="0"/>
                          <a:cs typeface="Arial" pitchFamily="34" charset="0"/>
                        </a:rPr>
                        <a:t> EAX.</a:t>
                      </a:r>
                      <a:endParaRPr lang="cs-CZ" sz="1200" b="0" i="0" u="none" strike="noStrike" dirty="0">
                        <a:solidFill>
                          <a:srgbClr val="000000"/>
                        </a:solidFill>
                        <a:latin typeface="Arial" pitchFamily="34" charset="0"/>
                        <a:cs typeface="Arial" pitchFamily="34" charset="0"/>
                      </a:endParaRPr>
                    </a:p>
                  </a:txBody>
                  <a:tcPr marL="45720" marR="45720" marT="45729" marB="45729"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bdélník 6"/>
          <p:cNvSpPr>
            <a:spLocks noChangeArrowheads="1"/>
          </p:cNvSpPr>
          <p:nvPr/>
        </p:nvSpPr>
        <p:spPr bwMode="auto">
          <a:xfrm>
            <a:off x="571500" y="1143000"/>
            <a:ext cx="3500438" cy="5214938"/>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154626" name="Rectangle 2"/>
          <p:cNvSpPr>
            <a:spLocks noGrp="1" noChangeArrowheads="1"/>
          </p:cNvSpPr>
          <p:nvPr>
            <p:ph type="title"/>
          </p:nvPr>
        </p:nvSpPr>
        <p:spPr/>
        <p:txBody>
          <a:bodyPr/>
          <a:lstStyle/>
          <a:p>
            <a:pPr eaLnBrk="1" hangingPunct="1">
              <a:defRPr/>
            </a:pPr>
            <a:r>
              <a:rPr lang="cs-CZ" dirty="0" smtClean="0"/>
              <a:t>PŘÍKLAD: SÍŤOVÁ APLIKACE</a:t>
            </a:r>
            <a:endParaRPr lang="cs-CZ" dirty="0"/>
          </a:p>
        </p:txBody>
      </p:sp>
      <p:sp>
        <p:nvSpPr>
          <p:cNvPr id="37892"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37893" name="TextovéPole 46"/>
          <p:cNvSpPr txBox="1">
            <a:spLocks noChangeArrowheads="1"/>
          </p:cNvSpPr>
          <p:nvPr/>
        </p:nvSpPr>
        <p:spPr bwMode="auto">
          <a:xfrm>
            <a:off x="1143000" y="6070600"/>
            <a:ext cx="23574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sending system</a:t>
            </a:r>
          </a:p>
        </p:txBody>
      </p:sp>
      <p:grpSp>
        <p:nvGrpSpPr>
          <p:cNvPr id="37894" name="Skupina 67"/>
          <p:cNvGrpSpPr>
            <a:grpSpLocks/>
          </p:cNvGrpSpPr>
          <p:nvPr/>
        </p:nvGrpSpPr>
        <p:grpSpPr bwMode="auto">
          <a:xfrm>
            <a:off x="714375" y="2571750"/>
            <a:ext cx="1152525" cy="447675"/>
            <a:chOff x="714348" y="5357826"/>
            <a:chExt cx="1152000" cy="563462"/>
          </a:xfrm>
        </p:grpSpPr>
        <p:sp>
          <p:nvSpPr>
            <p:cNvPr id="37985" name="Obdélník 68"/>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70" name="TextovéPole 69"/>
            <p:cNvSpPr txBox="1"/>
            <p:nvPr/>
          </p:nvSpPr>
          <p:spPr>
            <a:xfrm>
              <a:off x="757191" y="5397788"/>
              <a:ext cx="1066314" cy="523500"/>
            </a:xfrm>
            <a:prstGeom prst="rect">
              <a:avLst/>
            </a:prstGeom>
            <a:noFill/>
          </p:spPr>
          <p:txBody>
            <a:bodyPr>
              <a:spAutoFit/>
            </a:bodyPr>
            <a:lstStyle/>
            <a:p>
              <a:pPr algn="ctr">
                <a:defRPr/>
              </a:pPr>
              <a:r>
                <a:rPr lang="cs-CZ" sz="1050" dirty="0" err="1"/>
                <a:t>interrupt</a:t>
              </a:r>
              <a:r>
                <a:rPr lang="cs-CZ" sz="1050" dirty="0"/>
                <a:t> </a:t>
              </a:r>
              <a:r>
                <a:rPr lang="cs-CZ" sz="1050" dirty="0" err="1"/>
                <a:t>generated</a:t>
              </a:r>
              <a:endParaRPr lang="cs-CZ" sz="1050" dirty="0"/>
            </a:p>
          </p:txBody>
        </p:sp>
      </p:grpSp>
      <p:grpSp>
        <p:nvGrpSpPr>
          <p:cNvPr id="37895" name="Skupina 72"/>
          <p:cNvGrpSpPr>
            <a:grpSpLocks/>
          </p:cNvGrpSpPr>
          <p:nvPr/>
        </p:nvGrpSpPr>
        <p:grpSpPr bwMode="auto">
          <a:xfrm>
            <a:off x="825500" y="1204913"/>
            <a:ext cx="928688" cy="785812"/>
            <a:chOff x="785786" y="1214422"/>
            <a:chExt cx="928694" cy="785818"/>
          </a:xfrm>
        </p:grpSpPr>
        <p:sp>
          <p:nvSpPr>
            <p:cNvPr id="37983" name="Elipsa 70"/>
            <p:cNvSpPr>
              <a:spLocks noChangeArrowheads="1"/>
            </p:cNvSpPr>
            <p:nvPr/>
          </p:nvSpPr>
          <p:spPr bwMode="auto">
            <a:xfrm>
              <a:off x="857224" y="1214422"/>
              <a:ext cx="785818" cy="785818"/>
            </a:xfrm>
            <a:prstGeom prst="ellipse">
              <a:avLst/>
            </a:prstGeom>
            <a:solidFill>
              <a:srgbClr val="FFC000"/>
            </a:solidFill>
            <a:ln w="38100" algn="ctr">
              <a:solidFill>
                <a:schemeClr val="tx1"/>
              </a:solidFill>
              <a:round/>
              <a:headEnd/>
              <a:tailEnd/>
            </a:ln>
          </p:spPr>
          <p:txBody>
            <a:bodyPr/>
            <a:lstStyle/>
            <a:p>
              <a:endParaRPr lang="cs-CZ">
                <a:cs typeface="Arial" charset="0"/>
              </a:endParaRPr>
            </a:p>
          </p:txBody>
        </p:sp>
        <p:sp>
          <p:nvSpPr>
            <p:cNvPr id="72" name="TextovéPole 71"/>
            <p:cNvSpPr txBox="1"/>
            <p:nvPr/>
          </p:nvSpPr>
          <p:spPr>
            <a:xfrm>
              <a:off x="785786" y="1392223"/>
              <a:ext cx="928694" cy="430215"/>
            </a:xfrm>
            <a:prstGeom prst="rect">
              <a:avLst/>
            </a:prstGeom>
            <a:noFill/>
          </p:spPr>
          <p:txBody>
            <a:bodyPr>
              <a:spAutoFit/>
            </a:bodyPr>
            <a:lstStyle/>
            <a:p>
              <a:pPr algn="ctr">
                <a:defRPr/>
              </a:pPr>
              <a:r>
                <a:rPr lang="cs-CZ" sz="1050" dirty="0" err="1"/>
                <a:t>character</a:t>
              </a:r>
              <a:r>
                <a:rPr lang="cs-CZ" sz="1050" dirty="0"/>
                <a:t> </a:t>
              </a:r>
              <a:r>
                <a:rPr lang="cs-CZ" sz="1050" dirty="0" err="1"/>
                <a:t>typed</a:t>
              </a:r>
              <a:endParaRPr lang="cs-CZ" sz="1050" dirty="0"/>
            </a:p>
          </p:txBody>
        </p:sp>
      </p:grpSp>
      <p:grpSp>
        <p:nvGrpSpPr>
          <p:cNvPr id="37896" name="Skupina 95"/>
          <p:cNvGrpSpPr>
            <a:grpSpLocks/>
          </p:cNvGrpSpPr>
          <p:nvPr/>
        </p:nvGrpSpPr>
        <p:grpSpPr bwMode="auto">
          <a:xfrm>
            <a:off x="714375" y="3500438"/>
            <a:ext cx="1152525" cy="428625"/>
            <a:chOff x="714348" y="5369141"/>
            <a:chExt cx="1152000" cy="540000"/>
          </a:xfrm>
        </p:grpSpPr>
        <p:sp>
          <p:nvSpPr>
            <p:cNvPr id="37981" name="Obdélník 96"/>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98" name="TextovéPole 97"/>
            <p:cNvSpPr txBox="1"/>
            <p:nvPr/>
          </p:nvSpPr>
          <p:spPr>
            <a:xfrm>
              <a:off x="757191" y="5377141"/>
              <a:ext cx="1066314" cy="524000"/>
            </a:xfrm>
            <a:prstGeom prst="rect">
              <a:avLst/>
            </a:prstGeom>
            <a:noFill/>
          </p:spPr>
          <p:txBody>
            <a:bodyPr>
              <a:spAutoFit/>
            </a:bodyPr>
            <a:lstStyle/>
            <a:p>
              <a:pPr algn="ctr">
                <a:defRPr/>
              </a:pPr>
              <a:r>
                <a:rPr lang="cs-CZ" sz="1050" dirty="0" err="1"/>
                <a:t>interrupt</a:t>
              </a:r>
              <a:r>
                <a:rPr lang="cs-CZ" sz="1050" dirty="0"/>
                <a:t> </a:t>
              </a:r>
              <a:r>
                <a:rPr lang="cs-CZ" sz="1050" dirty="0" err="1"/>
                <a:t>handeled</a:t>
              </a:r>
              <a:endParaRPr lang="cs-CZ" sz="1050" dirty="0"/>
            </a:p>
          </p:txBody>
        </p:sp>
      </p:grpSp>
      <p:grpSp>
        <p:nvGrpSpPr>
          <p:cNvPr id="37897" name="Skupina 98"/>
          <p:cNvGrpSpPr>
            <a:grpSpLocks/>
          </p:cNvGrpSpPr>
          <p:nvPr/>
        </p:nvGrpSpPr>
        <p:grpSpPr bwMode="auto">
          <a:xfrm>
            <a:off x="714375" y="4143375"/>
            <a:ext cx="1152525" cy="428625"/>
            <a:chOff x="714348" y="5369141"/>
            <a:chExt cx="1152000" cy="540000"/>
          </a:xfrm>
        </p:grpSpPr>
        <p:sp>
          <p:nvSpPr>
            <p:cNvPr id="37979" name="Obdélník 99"/>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01" name="TextovéPole 100"/>
            <p:cNvSpPr txBox="1"/>
            <p:nvPr/>
          </p:nvSpPr>
          <p:spPr>
            <a:xfrm>
              <a:off x="757191" y="5377141"/>
              <a:ext cx="1066314" cy="524000"/>
            </a:xfrm>
            <a:prstGeom prst="rect">
              <a:avLst/>
            </a:prstGeom>
            <a:noFill/>
          </p:spPr>
          <p:txBody>
            <a:bodyPr>
              <a:spAutoFit/>
            </a:bodyPr>
            <a:lstStyle/>
            <a:p>
              <a:pPr algn="ctr">
                <a:defRPr/>
              </a:pPr>
              <a:r>
                <a:rPr lang="cs-CZ" sz="1050" dirty="0"/>
                <a:t>device</a:t>
              </a:r>
            </a:p>
            <a:p>
              <a:pPr algn="ctr">
                <a:defRPr/>
              </a:pPr>
              <a:r>
                <a:rPr lang="cs-CZ" sz="1050" dirty="0"/>
                <a:t>driver</a:t>
              </a:r>
            </a:p>
          </p:txBody>
        </p:sp>
      </p:grpSp>
      <p:grpSp>
        <p:nvGrpSpPr>
          <p:cNvPr id="37898" name="Skupina 101"/>
          <p:cNvGrpSpPr>
            <a:grpSpLocks/>
          </p:cNvGrpSpPr>
          <p:nvPr/>
        </p:nvGrpSpPr>
        <p:grpSpPr bwMode="auto">
          <a:xfrm>
            <a:off x="714375" y="4757738"/>
            <a:ext cx="1152525" cy="428625"/>
            <a:chOff x="714348" y="5357826"/>
            <a:chExt cx="1152000" cy="540000"/>
          </a:xfrm>
        </p:grpSpPr>
        <p:sp>
          <p:nvSpPr>
            <p:cNvPr id="37977" name="Obdélník 102"/>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04" name="TextovéPole 103"/>
            <p:cNvSpPr txBox="1"/>
            <p:nvPr/>
          </p:nvSpPr>
          <p:spPr>
            <a:xfrm>
              <a:off x="757191" y="5467825"/>
              <a:ext cx="1066314" cy="320000"/>
            </a:xfrm>
            <a:prstGeom prst="rect">
              <a:avLst/>
            </a:prstGeom>
            <a:noFill/>
          </p:spPr>
          <p:txBody>
            <a:bodyPr>
              <a:spAutoFit/>
            </a:bodyPr>
            <a:lstStyle/>
            <a:p>
              <a:pPr algn="ctr">
                <a:defRPr/>
              </a:pPr>
              <a:r>
                <a:rPr lang="cs-CZ" sz="1050" dirty="0" err="1"/>
                <a:t>kernel</a:t>
              </a:r>
              <a:endParaRPr lang="cs-CZ" sz="1050" dirty="0"/>
            </a:p>
          </p:txBody>
        </p:sp>
      </p:grpSp>
      <p:grpSp>
        <p:nvGrpSpPr>
          <p:cNvPr id="37899" name="Skupina 104"/>
          <p:cNvGrpSpPr>
            <a:grpSpLocks/>
          </p:cNvGrpSpPr>
          <p:nvPr/>
        </p:nvGrpSpPr>
        <p:grpSpPr bwMode="auto">
          <a:xfrm>
            <a:off x="731838" y="5643563"/>
            <a:ext cx="1152525" cy="428625"/>
            <a:chOff x="714348" y="5369141"/>
            <a:chExt cx="1152000" cy="540000"/>
          </a:xfrm>
        </p:grpSpPr>
        <p:sp>
          <p:nvSpPr>
            <p:cNvPr id="37975" name="Obdélník 105"/>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07" name="TextovéPole 106"/>
            <p:cNvSpPr txBox="1"/>
            <p:nvPr/>
          </p:nvSpPr>
          <p:spPr>
            <a:xfrm>
              <a:off x="757190" y="5377141"/>
              <a:ext cx="1066314" cy="524000"/>
            </a:xfrm>
            <a:prstGeom prst="rect">
              <a:avLst/>
            </a:prstGeom>
            <a:noFill/>
          </p:spPr>
          <p:txBody>
            <a:bodyPr>
              <a:spAutoFit/>
            </a:bodyPr>
            <a:lstStyle/>
            <a:p>
              <a:pPr algn="ctr">
                <a:defRPr/>
              </a:pPr>
              <a:r>
                <a:rPr lang="cs-CZ" sz="1050" dirty="0"/>
                <a:t>user</a:t>
              </a:r>
            </a:p>
            <a:p>
              <a:pPr algn="ctr">
                <a:defRPr/>
              </a:pPr>
              <a:r>
                <a:rPr lang="cs-CZ" sz="1050" dirty="0" err="1"/>
                <a:t>process</a:t>
              </a:r>
              <a:endParaRPr lang="cs-CZ" sz="1050" dirty="0"/>
            </a:p>
          </p:txBody>
        </p:sp>
      </p:grpSp>
      <p:grpSp>
        <p:nvGrpSpPr>
          <p:cNvPr id="37900" name="Skupina 107"/>
          <p:cNvGrpSpPr>
            <a:grpSpLocks/>
          </p:cNvGrpSpPr>
          <p:nvPr/>
        </p:nvGrpSpPr>
        <p:grpSpPr bwMode="auto">
          <a:xfrm>
            <a:off x="2795588" y="5634038"/>
            <a:ext cx="1150937" cy="428625"/>
            <a:chOff x="714348" y="5357826"/>
            <a:chExt cx="1152000" cy="540000"/>
          </a:xfrm>
        </p:grpSpPr>
        <p:sp>
          <p:nvSpPr>
            <p:cNvPr id="37973" name="Obdélník 108"/>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10" name="TextovéPole 109"/>
            <p:cNvSpPr txBox="1"/>
            <p:nvPr/>
          </p:nvSpPr>
          <p:spPr>
            <a:xfrm>
              <a:off x="757250" y="5467825"/>
              <a:ext cx="1066197" cy="320000"/>
            </a:xfrm>
            <a:prstGeom prst="rect">
              <a:avLst/>
            </a:prstGeom>
            <a:noFill/>
          </p:spPr>
          <p:txBody>
            <a:bodyPr>
              <a:spAutoFit/>
            </a:bodyPr>
            <a:lstStyle/>
            <a:p>
              <a:pPr algn="ctr">
                <a:defRPr/>
              </a:pPr>
              <a:r>
                <a:rPr lang="cs-CZ" sz="1050" dirty="0" err="1"/>
                <a:t>kernel</a:t>
              </a:r>
              <a:endParaRPr lang="cs-CZ" sz="1050" dirty="0"/>
            </a:p>
          </p:txBody>
        </p:sp>
      </p:grpSp>
      <p:grpSp>
        <p:nvGrpSpPr>
          <p:cNvPr id="37901" name="Skupina 144"/>
          <p:cNvGrpSpPr>
            <a:grpSpLocks/>
          </p:cNvGrpSpPr>
          <p:nvPr/>
        </p:nvGrpSpPr>
        <p:grpSpPr bwMode="auto">
          <a:xfrm>
            <a:off x="2795588" y="4768850"/>
            <a:ext cx="1150937" cy="428625"/>
            <a:chOff x="714348" y="5369141"/>
            <a:chExt cx="1152000" cy="540000"/>
          </a:xfrm>
        </p:grpSpPr>
        <p:sp>
          <p:nvSpPr>
            <p:cNvPr id="37971" name="Obdélník 145"/>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47" name="TextovéPole 146"/>
            <p:cNvSpPr txBox="1"/>
            <p:nvPr/>
          </p:nvSpPr>
          <p:spPr>
            <a:xfrm>
              <a:off x="757250" y="5377141"/>
              <a:ext cx="1066197" cy="524000"/>
            </a:xfrm>
            <a:prstGeom prst="rect">
              <a:avLst/>
            </a:prstGeom>
            <a:noFill/>
          </p:spPr>
          <p:txBody>
            <a:bodyPr>
              <a:spAutoFit/>
            </a:bodyPr>
            <a:lstStyle/>
            <a:p>
              <a:pPr algn="ctr">
                <a:defRPr/>
              </a:pPr>
              <a:r>
                <a:rPr lang="cs-CZ" sz="1050" dirty="0"/>
                <a:t>device</a:t>
              </a:r>
            </a:p>
            <a:p>
              <a:pPr algn="ctr">
                <a:defRPr/>
              </a:pPr>
              <a:r>
                <a:rPr lang="cs-CZ" sz="1050" dirty="0"/>
                <a:t>driver</a:t>
              </a:r>
            </a:p>
          </p:txBody>
        </p:sp>
      </p:grpSp>
      <p:grpSp>
        <p:nvGrpSpPr>
          <p:cNvPr id="37902" name="Skupina 147"/>
          <p:cNvGrpSpPr>
            <a:grpSpLocks/>
          </p:cNvGrpSpPr>
          <p:nvPr/>
        </p:nvGrpSpPr>
        <p:grpSpPr bwMode="auto">
          <a:xfrm>
            <a:off x="2795588" y="4133850"/>
            <a:ext cx="1150937" cy="428625"/>
            <a:chOff x="714348" y="5369146"/>
            <a:chExt cx="1152000" cy="540000"/>
          </a:xfrm>
        </p:grpSpPr>
        <p:sp>
          <p:nvSpPr>
            <p:cNvPr id="37969" name="Obdélník 148"/>
            <p:cNvSpPr>
              <a:spLocks noChangeArrowheads="1"/>
            </p:cNvSpPr>
            <p:nvPr/>
          </p:nvSpPr>
          <p:spPr bwMode="auto">
            <a:xfrm>
              <a:off x="714348" y="536914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50" name="TextovéPole 149"/>
            <p:cNvSpPr txBox="1"/>
            <p:nvPr/>
          </p:nvSpPr>
          <p:spPr>
            <a:xfrm>
              <a:off x="757250" y="5377146"/>
              <a:ext cx="1066197" cy="524000"/>
            </a:xfrm>
            <a:prstGeom prst="rect">
              <a:avLst/>
            </a:prstGeom>
            <a:noFill/>
          </p:spPr>
          <p:txBody>
            <a:bodyPr>
              <a:spAutoFit/>
            </a:bodyPr>
            <a:lstStyle/>
            <a:p>
              <a:pPr algn="ctr">
                <a:defRPr/>
              </a:pPr>
              <a:r>
                <a:rPr lang="cs-CZ" sz="1050" dirty="0"/>
                <a:t>network adapter</a:t>
              </a:r>
            </a:p>
          </p:txBody>
        </p:sp>
      </p:grpSp>
      <p:grpSp>
        <p:nvGrpSpPr>
          <p:cNvPr id="37903" name="Skupina 150"/>
          <p:cNvGrpSpPr>
            <a:grpSpLocks/>
          </p:cNvGrpSpPr>
          <p:nvPr/>
        </p:nvGrpSpPr>
        <p:grpSpPr bwMode="auto">
          <a:xfrm>
            <a:off x="2795588" y="3490913"/>
            <a:ext cx="1150937" cy="428625"/>
            <a:chOff x="714348" y="5369146"/>
            <a:chExt cx="1152000" cy="540000"/>
          </a:xfrm>
        </p:grpSpPr>
        <p:sp>
          <p:nvSpPr>
            <p:cNvPr id="37967" name="Obdélník 151"/>
            <p:cNvSpPr>
              <a:spLocks noChangeArrowheads="1"/>
            </p:cNvSpPr>
            <p:nvPr/>
          </p:nvSpPr>
          <p:spPr bwMode="auto">
            <a:xfrm>
              <a:off x="714348" y="536914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53" name="TextovéPole 152"/>
            <p:cNvSpPr txBox="1"/>
            <p:nvPr/>
          </p:nvSpPr>
          <p:spPr>
            <a:xfrm>
              <a:off x="757250" y="5377146"/>
              <a:ext cx="1066197" cy="524000"/>
            </a:xfrm>
            <a:prstGeom prst="rect">
              <a:avLst/>
            </a:prstGeom>
            <a:noFill/>
          </p:spPr>
          <p:txBody>
            <a:bodyPr>
              <a:spAutoFit/>
            </a:bodyPr>
            <a:lstStyle/>
            <a:p>
              <a:pPr algn="ctr">
                <a:defRPr/>
              </a:pPr>
              <a:r>
                <a:rPr lang="cs-CZ" sz="1050" dirty="0" err="1"/>
                <a:t>interrupt</a:t>
              </a:r>
              <a:r>
                <a:rPr lang="cs-CZ" sz="1050" dirty="0"/>
                <a:t> </a:t>
              </a:r>
              <a:r>
                <a:rPr lang="cs-CZ" sz="1050" dirty="0" err="1"/>
                <a:t>generated</a:t>
              </a:r>
              <a:endParaRPr lang="cs-CZ" sz="1050" dirty="0"/>
            </a:p>
          </p:txBody>
        </p:sp>
      </p:grpSp>
      <p:grpSp>
        <p:nvGrpSpPr>
          <p:cNvPr id="37904" name="Skupina 153"/>
          <p:cNvGrpSpPr>
            <a:grpSpLocks/>
          </p:cNvGrpSpPr>
          <p:nvPr/>
        </p:nvGrpSpPr>
        <p:grpSpPr bwMode="auto">
          <a:xfrm>
            <a:off x="2795588" y="2562225"/>
            <a:ext cx="1150937" cy="428625"/>
            <a:chOff x="714348" y="5369146"/>
            <a:chExt cx="1152000" cy="540000"/>
          </a:xfrm>
        </p:grpSpPr>
        <p:sp>
          <p:nvSpPr>
            <p:cNvPr id="37965" name="Obdélník 154"/>
            <p:cNvSpPr>
              <a:spLocks noChangeArrowheads="1"/>
            </p:cNvSpPr>
            <p:nvPr/>
          </p:nvSpPr>
          <p:spPr bwMode="auto">
            <a:xfrm>
              <a:off x="714348" y="536914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56" name="TextovéPole 155"/>
            <p:cNvSpPr txBox="1"/>
            <p:nvPr/>
          </p:nvSpPr>
          <p:spPr>
            <a:xfrm>
              <a:off x="757250" y="5377146"/>
              <a:ext cx="1066197" cy="524000"/>
            </a:xfrm>
            <a:prstGeom prst="rect">
              <a:avLst/>
            </a:prstGeom>
            <a:noFill/>
          </p:spPr>
          <p:txBody>
            <a:bodyPr>
              <a:spAutoFit/>
            </a:bodyPr>
            <a:lstStyle/>
            <a:p>
              <a:pPr algn="ctr">
                <a:defRPr/>
              </a:pPr>
              <a:r>
                <a:rPr lang="cs-CZ" sz="1050" dirty="0" err="1"/>
                <a:t>interrupt</a:t>
              </a:r>
              <a:r>
                <a:rPr lang="cs-CZ" sz="1050" dirty="0"/>
                <a:t> </a:t>
              </a:r>
              <a:r>
                <a:rPr lang="cs-CZ" sz="1050" dirty="0" err="1"/>
                <a:t>handeled</a:t>
              </a:r>
              <a:endParaRPr lang="cs-CZ" sz="1050" dirty="0"/>
            </a:p>
          </p:txBody>
        </p:sp>
      </p:grpSp>
      <p:grpSp>
        <p:nvGrpSpPr>
          <p:cNvPr id="37905" name="Skupina 156"/>
          <p:cNvGrpSpPr>
            <a:grpSpLocks/>
          </p:cNvGrpSpPr>
          <p:nvPr/>
        </p:nvGrpSpPr>
        <p:grpSpPr bwMode="auto">
          <a:xfrm>
            <a:off x="2795588" y="1419225"/>
            <a:ext cx="1150937" cy="428625"/>
            <a:chOff x="714348" y="5369149"/>
            <a:chExt cx="1152000" cy="540000"/>
          </a:xfrm>
        </p:grpSpPr>
        <p:sp>
          <p:nvSpPr>
            <p:cNvPr id="37963" name="Obdélník 157"/>
            <p:cNvSpPr>
              <a:spLocks noChangeArrowheads="1"/>
            </p:cNvSpPr>
            <p:nvPr/>
          </p:nvSpPr>
          <p:spPr bwMode="auto">
            <a:xfrm>
              <a:off x="714348" y="5369149"/>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159" name="TextovéPole 158"/>
            <p:cNvSpPr txBox="1"/>
            <p:nvPr/>
          </p:nvSpPr>
          <p:spPr>
            <a:xfrm>
              <a:off x="757250" y="5377149"/>
              <a:ext cx="1066197" cy="524000"/>
            </a:xfrm>
            <a:prstGeom prst="rect">
              <a:avLst/>
            </a:prstGeom>
            <a:noFill/>
          </p:spPr>
          <p:txBody>
            <a:bodyPr>
              <a:spAutoFit/>
            </a:bodyPr>
            <a:lstStyle/>
            <a:p>
              <a:pPr algn="ctr">
                <a:defRPr/>
              </a:pPr>
              <a:r>
                <a:rPr lang="cs-CZ" sz="1050" dirty="0" err="1"/>
                <a:t>system</a:t>
              </a:r>
              <a:r>
                <a:rPr lang="cs-CZ" sz="1050" dirty="0"/>
                <a:t> </a:t>
              </a:r>
              <a:r>
                <a:rPr lang="cs-CZ" sz="1050" dirty="0" err="1"/>
                <a:t>call</a:t>
              </a:r>
              <a:r>
                <a:rPr lang="cs-CZ" sz="1050" dirty="0"/>
                <a:t> </a:t>
              </a:r>
              <a:r>
                <a:rPr lang="cs-CZ" sz="1050" dirty="0" err="1"/>
                <a:t>completes</a:t>
              </a:r>
              <a:endParaRPr lang="cs-CZ" sz="1050" dirty="0"/>
            </a:p>
          </p:txBody>
        </p:sp>
      </p:grpSp>
      <p:cxnSp>
        <p:nvCxnSpPr>
          <p:cNvPr id="37906" name="Přímá spojovací šipka 160"/>
          <p:cNvCxnSpPr>
            <a:cxnSpLocks noChangeShapeType="1"/>
          </p:cNvCxnSpPr>
          <p:nvPr/>
        </p:nvCxnSpPr>
        <p:spPr bwMode="auto">
          <a:xfrm rot="5400000">
            <a:off x="1000125" y="2281238"/>
            <a:ext cx="579437"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7" name="Přímá spojovací šipka 164"/>
          <p:cNvCxnSpPr>
            <a:cxnSpLocks noChangeShapeType="1"/>
          </p:cNvCxnSpPr>
          <p:nvPr/>
        </p:nvCxnSpPr>
        <p:spPr bwMode="auto">
          <a:xfrm rot="5400000">
            <a:off x="1043781" y="3245644"/>
            <a:ext cx="492125"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8" name="Přímá spojovací šipka 166"/>
          <p:cNvCxnSpPr>
            <a:cxnSpLocks noChangeShapeType="1"/>
          </p:cNvCxnSpPr>
          <p:nvPr/>
        </p:nvCxnSpPr>
        <p:spPr bwMode="auto">
          <a:xfrm rot="5400000">
            <a:off x="1191419" y="4036219"/>
            <a:ext cx="196850"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09" name="Přímá spojovací šipka 168"/>
          <p:cNvCxnSpPr>
            <a:cxnSpLocks noChangeShapeType="1"/>
          </p:cNvCxnSpPr>
          <p:nvPr/>
        </p:nvCxnSpPr>
        <p:spPr bwMode="auto">
          <a:xfrm rot="5400000">
            <a:off x="1191419" y="4679156"/>
            <a:ext cx="196850"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0" name="Přímá spojovací šipka 170"/>
          <p:cNvCxnSpPr>
            <a:cxnSpLocks noChangeShapeType="1"/>
          </p:cNvCxnSpPr>
          <p:nvPr/>
        </p:nvCxnSpPr>
        <p:spPr bwMode="auto">
          <a:xfrm rot="16200000" flipH="1">
            <a:off x="1085056" y="5410995"/>
            <a:ext cx="428625" cy="17462"/>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1" name="Přímá spojovací šipka 176"/>
          <p:cNvCxnSpPr>
            <a:cxnSpLocks noChangeShapeType="1"/>
          </p:cNvCxnSpPr>
          <p:nvPr/>
        </p:nvCxnSpPr>
        <p:spPr bwMode="auto">
          <a:xfrm rot="5400000" flipH="1" flipV="1">
            <a:off x="3277394" y="4666457"/>
            <a:ext cx="187325"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2" name="Přímá spojovací šipka 178"/>
          <p:cNvCxnSpPr>
            <a:cxnSpLocks noChangeShapeType="1"/>
          </p:cNvCxnSpPr>
          <p:nvPr/>
        </p:nvCxnSpPr>
        <p:spPr bwMode="auto">
          <a:xfrm rot="5400000" flipH="1" flipV="1">
            <a:off x="3273425" y="4027488"/>
            <a:ext cx="195263"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3" name="Přímá spojovací šipka 180"/>
          <p:cNvCxnSpPr>
            <a:cxnSpLocks noChangeShapeType="1"/>
          </p:cNvCxnSpPr>
          <p:nvPr/>
        </p:nvCxnSpPr>
        <p:spPr bwMode="auto">
          <a:xfrm rot="5400000" flipH="1" flipV="1">
            <a:off x="3129757" y="3240881"/>
            <a:ext cx="482600"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14" name="Přímá spojovací šipka 182"/>
          <p:cNvCxnSpPr>
            <a:cxnSpLocks noChangeShapeType="1"/>
          </p:cNvCxnSpPr>
          <p:nvPr/>
        </p:nvCxnSpPr>
        <p:spPr bwMode="auto">
          <a:xfrm rot="5400000" flipH="1" flipV="1">
            <a:off x="3022600" y="2205038"/>
            <a:ext cx="696913"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4" name="TextovéPole 183"/>
          <p:cNvSpPr txBox="1"/>
          <p:nvPr/>
        </p:nvSpPr>
        <p:spPr>
          <a:xfrm>
            <a:off x="2697163" y="2101850"/>
            <a:ext cx="1285875" cy="260350"/>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185" name="TextovéPole 184"/>
          <p:cNvSpPr txBox="1"/>
          <p:nvPr/>
        </p:nvSpPr>
        <p:spPr>
          <a:xfrm>
            <a:off x="660400" y="2119313"/>
            <a:ext cx="1285875" cy="261937"/>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186" name="TextovéPole 185"/>
          <p:cNvSpPr txBox="1"/>
          <p:nvPr/>
        </p:nvSpPr>
        <p:spPr>
          <a:xfrm>
            <a:off x="790575" y="3071813"/>
            <a:ext cx="1000125" cy="261937"/>
          </a:xfrm>
          <a:prstGeom prst="rect">
            <a:avLst/>
          </a:prstGeom>
          <a:solidFill>
            <a:srgbClr val="FFFF99"/>
          </a:solidFill>
          <a:ln>
            <a:noFill/>
          </a:ln>
        </p:spPr>
        <p:txBody>
          <a:bodyPr>
            <a:spAutoFit/>
          </a:bodyPr>
          <a:lstStyle/>
          <a:p>
            <a:pPr algn="ctr">
              <a:defRPr/>
            </a:pPr>
            <a:r>
              <a:rPr lang="cs-CZ" sz="1050" b="1" dirty="0" err="1"/>
              <a:t>state</a:t>
            </a:r>
            <a:r>
              <a:rPr lang="cs-CZ" sz="1050" b="1" dirty="0"/>
              <a:t> </a:t>
            </a:r>
            <a:r>
              <a:rPr lang="cs-CZ" sz="1050" b="1" dirty="0" err="1"/>
              <a:t>save</a:t>
            </a:r>
            <a:endParaRPr lang="cs-CZ" sz="1050" b="1" dirty="0"/>
          </a:p>
        </p:txBody>
      </p:sp>
      <p:sp>
        <p:nvSpPr>
          <p:cNvPr id="187" name="TextovéPole 186"/>
          <p:cNvSpPr txBox="1"/>
          <p:nvPr/>
        </p:nvSpPr>
        <p:spPr>
          <a:xfrm>
            <a:off x="2870200" y="3154363"/>
            <a:ext cx="1000125" cy="260350"/>
          </a:xfrm>
          <a:prstGeom prst="rect">
            <a:avLst/>
          </a:prstGeom>
          <a:solidFill>
            <a:srgbClr val="FFFF99"/>
          </a:solidFill>
          <a:ln>
            <a:noFill/>
          </a:ln>
        </p:spPr>
        <p:txBody>
          <a:bodyPr>
            <a:spAutoFit/>
          </a:bodyPr>
          <a:lstStyle/>
          <a:p>
            <a:pPr algn="ctr">
              <a:defRPr/>
            </a:pPr>
            <a:r>
              <a:rPr lang="cs-CZ" sz="1050" b="1" dirty="0" err="1"/>
              <a:t>state</a:t>
            </a:r>
            <a:r>
              <a:rPr lang="cs-CZ" sz="1050" b="1" dirty="0"/>
              <a:t> </a:t>
            </a:r>
            <a:r>
              <a:rPr lang="cs-CZ" sz="1050" b="1" dirty="0" err="1"/>
              <a:t>save</a:t>
            </a:r>
            <a:endParaRPr lang="cs-CZ" sz="1050" b="1" dirty="0"/>
          </a:p>
        </p:txBody>
      </p:sp>
      <p:sp>
        <p:nvSpPr>
          <p:cNvPr id="188" name="TextovéPole 187"/>
          <p:cNvSpPr txBox="1"/>
          <p:nvPr/>
        </p:nvSpPr>
        <p:spPr>
          <a:xfrm>
            <a:off x="663575" y="5257800"/>
            <a:ext cx="1285875" cy="254000"/>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189" name="TextovéPole 188"/>
          <p:cNvSpPr txBox="1"/>
          <p:nvPr/>
        </p:nvSpPr>
        <p:spPr>
          <a:xfrm>
            <a:off x="2017713" y="5419725"/>
            <a:ext cx="714375" cy="415925"/>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cxnSp>
        <p:nvCxnSpPr>
          <p:cNvPr id="37921" name="Přímá spojovací šipka 191"/>
          <p:cNvCxnSpPr>
            <a:cxnSpLocks noChangeShapeType="1"/>
          </p:cNvCxnSpPr>
          <p:nvPr/>
        </p:nvCxnSpPr>
        <p:spPr bwMode="auto">
          <a:xfrm>
            <a:off x="1884363" y="5848350"/>
            <a:ext cx="919162"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22" name="Přímá spojovací šipka 193"/>
          <p:cNvCxnSpPr>
            <a:cxnSpLocks noChangeShapeType="1"/>
            <a:stCxn id="37973" idx="0"/>
            <a:endCxn id="147" idx="2"/>
          </p:cNvCxnSpPr>
          <p:nvPr/>
        </p:nvCxnSpPr>
        <p:spPr bwMode="auto">
          <a:xfrm rot="5400000" flipH="1" flipV="1">
            <a:off x="3148807" y="5412581"/>
            <a:ext cx="444500"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7923" name="Obdélník 250"/>
          <p:cNvSpPr>
            <a:spLocks noChangeArrowheads="1"/>
          </p:cNvSpPr>
          <p:nvPr/>
        </p:nvSpPr>
        <p:spPr bwMode="auto">
          <a:xfrm>
            <a:off x="5072063" y="1143000"/>
            <a:ext cx="3500437" cy="5214938"/>
          </a:xfrm>
          <a:prstGeom prst="rect">
            <a:avLst/>
          </a:prstGeom>
          <a:solidFill>
            <a:srgbClr val="FFFF99"/>
          </a:solidFill>
          <a:ln w="38100" algn="ctr">
            <a:solidFill>
              <a:schemeClr val="tx1"/>
            </a:solidFill>
            <a:round/>
            <a:headEnd/>
            <a:tailEnd/>
          </a:ln>
        </p:spPr>
        <p:txBody>
          <a:bodyPr/>
          <a:lstStyle/>
          <a:p>
            <a:endParaRPr lang="cs-CZ" b="1">
              <a:cs typeface="Arial" charset="0"/>
            </a:endParaRPr>
          </a:p>
        </p:txBody>
      </p:sp>
      <p:sp>
        <p:nvSpPr>
          <p:cNvPr id="37924" name="TextovéPole 251"/>
          <p:cNvSpPr txBox="1">
            <a:spLocks noChangeArrowheads="1"/>
          </p:cNvSpPr>
          <p:nvPr/>
        </p:nvSpPr>
        <p:spPr bwMode="auto">
          <a:xfrm>
            <a:off x="5643563" y="6070600"/>
            <a:ext cx="23574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receiving system</a:t>
            </a:r>
          </a:p>
        </p:txBody>
      </p:sp>
      <p:grpSp>
        <p:nvGrpSpPr>
          <p:cNvPr id="37925" name="Skupina 252"/>
          <p:cNvGrpSpPr>
            <a:grpSpLocks/>
          </p:cNvGrpSpPr>
          <p:nvPr/>
        </p:nvGrpSpPr>
        <p:grpSpPr bwMode="auto">
          <a:xfrm>
            <a:off x="5214938" y="2571750"/>
            <a:ext cx="1152525" cy="446088"/>
            <a:chOff x="714348" y="5357826"/>
            <a:chExt cx="1152000" cy="562626"/>
          </a:xfrm>
        </p:grpSpPr>
        <p:sp>
          <p:nvSpPr>
            <p:cNvPr id="37961" name="Obdélník 253"/>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55" name="TextovéPole 254"/>
            <p:cNvSpPr txBox="1"/>
            <p:nvPr/>
          </p:nvSpPr>
          <p:spPr>
            <a:xfrm>
              <a:off x="757190" y="5397871"/>
              <a:ext cx="1066314" cy="522581"/>
            </a:xfrm>
            <a:prstGeom prst="rect">
              <a:avLst/>
            </a:prstGeom>
            <a:noFill/>
          </p:spPr>
          <p:txBody>
            <a:bodyPr>
              <a:spAutoFit/>
            </a:bodyPr>
            <a:lstStyle/>
            <a:p>
              <a:pPr algn="ctr">
                <a:defRPr/>
              </a:pPr>
              <a:r>
                <a:rPr lang="cs-CZ" sz="1050" dirty="0"/>
                <a:t>network adapter</a:t>
              </a:r>
            </a:p>
          </p:txBody>
        </p:sp>
      </p:grpSp>
      <p:grpSp>
        <p:nvGrpSpPr>
          <p:cNvPr id="37926" name="Skupina 255"/>
          <p:cNvGrpSpPr>
            <a:grpSpLocks/>
          </p:cNvGrpSpPr>
          <p:nvPr/>
        </p:nvGrpSpPr>
        <p:grpSpPr bwMode="auto">
          <a:xfrm>
            <a:off x="5326063" y="1216025"/>
            <a:ext cx="928687" cy="785813"/>
            <a:chOff x="785786" y="1225717"/>
            <a:chExt cx="928694" cy="785818"/>
          </a:xfrm>
        </p:grpSpPr>
        <p:sp>
          <p:nvSpPr>
            <p:cNvPr id="37959" name="Elipsa 256"/>
            <p:cNvSpPr>
              <a:spLocks noChangeArrowheads="1"/>
            </p:cNvSpPr>
            <p:nvPr/>
          </p:nvSpPr>
          <p:spPr bwMode="auto">
            <a:xfrm>
              <a:off x="857224" y="1225717"/>
              <a:ext cx="785818" cy="785818"/>
            </a:xfrm>
            <a:prstGeom prst="ellipse">
              <a:avLst/>
            </a:prstGeom>
            <a:solidFill>
              <a:srgbClr val="FFC000"/>
            </a:solidFill>
            <a:ln w="38100" algn="ctr">
              <a:solidFill>
                <a:schemeClr val="tx1"/>
              </a:solidFill>
              <a:round/>
              <a:headEnd/>
              <a:tailEnd/>
            </a:ln>
          </p:spPr>
          <p:txBody>
            <a:bodyPr/>
            <a:lstStyle/>
            <a:p>
              <a:endParaRPr lang="cs-CZ">
                <a:cs typeface="Arial" charset="0"/>
              </a:endParaRPr>
            </a:p>
          </p:txBody>
        </p:sp>
        <p:sp>
          <p:nvSpPr>
            <p:cNvPr id="258" name="TextovéPole 257"/>
            <p:cNvSpPr txBox="1"/>
            <p:nvPr/>
          </p:nvSpPr>
          <p:spPr>
            <a:xfrm>
              <a:off x="785786" y="1330493"/>
              <a:ext cx="928694" cy="576267"/>
            </a:xfrm>
            <a:prstGeom prst="rect">
              <a:avLst/>
            </a:prstGeom>
            <a:noFill/>
          </p:spPr>
          <p:txBody>
            <a:bodyPr>
              <a:spAutoFit/>
            </a:bodyPr>
            <a:lstStyle/>
            <a:p>
              <a:pPr algn="ctr">
                <a:defRPr/>
              </a:pPr>
              <a:r>
                <a:rPr lang="cs-CZ" sz="1050" dirty="0"/>
                <a:t>network </a:t>
              </a:r>
              <a:r>
                <a:rPr lang="cs-CZ" sz="1050" dirty="0" err="1"/>
                <a:t>packet</a:t>
              </a:r>
              <a:r>
                <a:rPr lang="cs-CZ" sz="1050" dirty="0"/>
                <a:t> </a:t>
              </a:r>
              <a:r>
                <a:rPr lang="cs-CZ" sz="1050" dirty="0" err="1"/>
                <a:t>received</a:t>
              </a:r>
              <a:endParaRPr lang="cs-CZ" sz="1050" dirty="0"/>
            </a:p>
          </p:txBody>
        </p:sp>
      </p:grpSp>
      <p:grpSp>
        <p:nvGrpSpPr>
          <p:cNvPr id="37927" name="Skupina 258"/>
          <p:cNvGrpSpPr>
            <a:grpSpLocks/>
          </p:cNvGrpSpPr>
          <p:nvPr/>
        </p:nvGrpSpPr>
        <p:grpSpPr bwMode="auto">
          <a:xfrm>
            <a:off x="5214938" y="3214688"/>
            <a:ext cx="1152525" cy="428625"/>
            <a:chOff x="714348" y="5369141"/>
            <a:chExt cx="1152000" cy="540000"/>
          </a:xfrm>
        </p:grpSpPr>
        <p:sp>
          <p:nvSpPr>
            <p:cNvPr id="37957" name="Obdélník 259"/>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61" name="TextovéPole 260"/>
            <p:cNvSpPr txBox="1"/>
            <p:nvPr/>
          </p:nvSpPr>
          <p:spPr>
            <a:xfrm>
              <a:off x="757190" y="5377141"/>
              <a:ext cx="1066314" cy="524000"/>
            </a:xfrm>
            <a:prstGeom prst="rect">
              <a:avLst/>
            </a:prstGeom>
            <a:noFill/>
          </p:spPr>
          <p:txBody>
            <a:bodyPr>
              <a:spAutoFit/>
            </a:bodyPr>
            <a:lstStyle/>
            <a:p>
              <a:pPr algn="ctr">
                <a:defRPr/>
              </a:pPr>
              <a:r>
                <a:rPr lang="cs-CZ" sz="1050" dirty="0" err="1"/>
                <a:t>interrupt</a:t>
              </a:r>
              <a:r>
                <a:rPr lang="cs-CZ" sz="1050" dirty="0"/>
                <a:t> </a:t>
              </a:r>
              <a:r>
                <a:rPr lang="cs-CZ" sz="1050" dirty="0" err="1"/>
                <a:t>handeled</a:t>
              </a:r>
              <a:endParaRPr lang="cs-CZ" sz="1050" dirty="0"/>
            </a:p>
          </p:txBody>
        </p:sp>
      </p:grpSp>
      <p:grpSp>
        <p:nvGrpSpPr>
          <p:cNvPr id="37928" name="Skupina 261"/>
          <p:cNvGrpSpPr>
            <a:grpSpLocks/>
          </p:cNvGrpSpPr>
          <p:nvPr/>
        </p:nvGrpSpPr>
        <p:grpSpPr bwMode="auto">
          <a:xfrm>
            <a:off x="5214938" y="4143375"/>
            <a:ext cx="1152525" cy="428625"/>
            <a:chOff x="714348" y="5369141"/>
            <a:chExt cx="1152000" cy="540000"/>
          </a:xfrm>
        </p:grpSpPr>
        <p:sp>
          <p:nvSpPr>
            <p:cNvPr id="37955" name="Obdélník 262"/>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64" name="TextovéPole 263"/>
            <p:cNvSpPr txBox="1"/>
            <p:nvPr/>
          </p:nvSpPr>
          <p:spPr>
            <a:xfrm>
              <a:off x="757190" y="5377141"/>
              <a:ext cx="1066314" cy="524000"/>
            </a:xfrm>
            <a:prstGeom prst="rect">
              <a:avLst/>
            </a:prstGeom>
            <a:noFill/>
          </p:spPr>
          <p:txBody>
            <a:bodyPr>
              <a:spAutoFit/>
            </a:bodyPr>
            <a:lstStyle/>
            <a:p>
              <a:pPr algn="ctr">
                <a:defRPr/>
              </a:pPr>
              <a:r>
                <a:rPr lang="cs-CZ" sz="1050" dirty="0"/>
                <a:t>device</a:t>
              </a:r>
            </a:p>
            <a:p>
              <a:pPr algn="ctr">
                <a:defRPr/>
              </a:pPr>
              <a:r>
                <a:rPr lang="cs-CZ" sz="1050" dirty="0"/>
                <a:t>driver</a:t>
              </a:r>
            </a:p>
          </p:txBody>
        </p:sp>
      </p:grpSp>
      <p:grpSp>
        <p:nvGrpSpPr>
          <p:cNvPr id="37929" name="Skupina 264"/>
          <p:cNvGrpSpPr>
            <a:grpSpLocks/>
          </p:cNvGrpSpPr>
          <p:nvPr/>
        </p:nvGrpSpPr>
        <p:grpSpPr bwMode="auto">
          <a:xfrm>
            <a:off x="5214938" y="4776788"/>
            <a:ext cx="1152525" cy="428625"/>
            <a:chOff x="714348" y="5357826"/>
            <a:chExt cx="1152000" cy="540000"/>
          </a:xfrm>
        </p:grpSpPr>
        <p:sp>
          <p:nvSpPr>
            <p:cNvPr id="37953" name="Obdélník 265"/>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67" name="TextovéPole 266"/>
            <p:cNvSpPr txBox="1"/>
            <p:nvPr/>
          </p:nvSpPr>
          <p:spPr>
            <a:xfrm>
              <a:off x="757190" y="5467825"/>
              <a:ext cx="1066314" cy="320000"/>
            </a:xfrm>
            <a:prstGeom prst="rect">
              <a:avLst/>
            </a:prstGeom>
            <a:noFill/>
          </p:spPr>
          <p:txBody>
            <a:bodyPr>
              <a:spAutoFit/>
            </a:bodyPr>
            <a:lstStyle/>
            <a:p>
              <a:pPr algn="ctr">
                <a:defRPr/>
              </a:pPr>
              <a:r>
                <a:rPr lang="cs-CZ" sz="1050" dirty="0" err="1"/>
                <a:t>kernel</a:t>
              </a:r>
              <a:endParaRPr lang="cs-CZ" sz="1050" dirty="0"/>
            </a:p>
          </p:txBody>
        </p:sp>
      </p:grpSp>
      <p:grpSp>
        <p:nvGrpSpPr>
          <p:cNvPr id="37930" name="Skupina 267"/>
          <p:cNvGrpSpPr>
            <a:grpSpLocks/>
          </p:cNvGrpSpPr>
          <p:nvPr/>
        </p:nvGrpSpPr>
        <p:grpSpPr bwMode="auto">
          <a:xfrm>
            <a:off x="5232400" y="5643563"/>
            <a:ext cx="1152525" cy="428625"/>
            <a:chOff x="714348" y="5369141"/>
            <a:chExt cx="1152000" cy="540000"/>
          </a:xfrm>
        </p:grpSpPr>
        <p:sp>
          <p:nvSpPr>
            <p:cNvPr id="37951" name="Obdélník 268"/>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70" name="TextovéPole 269"/>
            <p:cNvSpPr txBox="1"/>
            <p:nvPr/>
          </p:nvSpPr>
          <p:spPr>
            <a:xfrm>
              <a:off x="757191" y="5377141"/>
              <a:ext cx="1066314" cy="524000"/>
            </a:xfrm>
            <a:prstGeom prst="rect">
              <a:avLst/>
            </a:prstGeom>
            <a:noFill/>
          </p:spPr>
          <p:txBody>
            <a:bodyPr>
              <a:spAutoFit/>
            </a:bodyPr>
            <a:lstStyle/>
            <a:p>
              <a:pPr algn="ctr">
                <a:defRPr/>
              </a:pPr>
              <a:r>
                <a:rPr lang="cs-CZ" sz="1050" dirty="0"/>
                <a:t>network </a:t>
              </a:r>
              <a:r>
                <a:rPr lang="cs-CZ" sz="1050" dirty="0" err="1"/>
                <a:t>daemon</a:t>
              </a:r>
              <a:endParaRPr lang="cs-CZ" sz="1050" dirty="0"/>
            </a:p>
          </p:txBody>
        </p:sp>
      </p:grpSp>
      <p:grpSp>
        <p:nvGrpSpPr>
          <p:cNvPr id="37931" name="Skupina 270"/>
          <p:cNvGrpSpPr>
            <a:grpSpLocks/>
          </p:cNvGrpSpPr>
          <p:nvPr/>
        </p:nvGrpSpPr>
        <p:grpSpPr bwMode="auto">
          <a:xfrm>
            <a:off x="7296150" y="5634038"/>
            <a:ext cx="1150938" cy="428625"/>
            <a:chOff x="714348" y="5357826"/>
            <a:chExt cx="1152000" cy="540000"/>
          </a:xfrm>
        </p:grpSpPr>
        <p:sp>
          <p:nvSpPr>
            <p:cNvPr id="37949" name="Obdélník 271"/>
            <p:cNvSpPr>
              <a:spLocks noChangeArrowheads="1"/>
            </p:cNvSpPr>
            <p:nvPr/>
          </p:nvSpPr>
          <p:spPr bwMode="auto">
            <a:xfrm>
              <a:off x="714348" y="5357826"/>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73" name="TextovéPole 272"/>
            <p:cNvSpPr txBox="1"/>
            <p:nvPr/>
          </p:nvSpPr>
          <p:spPr>
            <a:xfrm>
              <a:off x="757251" y="5467825"/>
              <a:ext cx="1066195" cy="320000"/>
            </a:xfrm>
            <a:prstGeom prst="rect">
              <a:avLst/>
            </a:prstGeom>
            <a:noFill/>
          </p:spPr>
          <p:txBody>
            <a:bodyPr>
              <a:spAutoFit/>
            </a:bodyPr>
            <a:lstStyle/>
            <a:p>
              <a:pPr algn="ctr">
                <a:defRPr/>
              </a:pPr>
              <a:r>
                <a:rPr lang="cs-CZ" sz="1050" dirty="0" err="1"/>
                <a:t>kernel</a:t>
              </a:r>
              <a:endParaRPr lang="cs-CZ" sz="1050" dirty="0"/>
            </a:p>
          </p:txBody>
        </p:sp>
      </p:grpSp>
      <p:grpSp>
        <p:nvGrpSpPr>
          <p:cNvPr id="37932" name="Skupina 273"/>
          <p:cNvGrpSpPr>
            <a:grpSpLocks/>
          </p:cNvGrpSpPr>
          <p:nvPr/>
        </p:nvGrpSpPr>
        <p:grpSpPr bwMode="auto">
          <a:xfrm>
            <a:off x="7296150" y="4768850"/>
            <a:ext cx="1150938" cy="428625"/>
            <a:chOff x="714348" y="5369141"/>
            <a:chExt cx="1152000" cy="540000"/>
          </a:xfrm>
        </p:grpSpPr>
        <p:sp>
          <p:nvSpPr>
            <p:cNvPr id="37947" name="Obdélník 274"/>
            <p:cNvSpPr>
              <a:spLocks noChangeArrowheads="1"/>
            </p:cNvSpPr>
            <p:nvPr/>
          </p:nvSpPr>
          <p:spPr bwMode="auto">
            <a:xfrm>
              <a:off x="714348" y="5369141"/>
              <a:ext cx="1152000" cy="540000"/>
            </a:xfrm>
            <a:prstGeom prst="rect">
              <a:avLst/>
            </a:prstGeom>
            <a:solidFill>
              <a:srgbClr val="FFC000"/>
            </a:solidFill>
            <a:ln w="38100" algn="ctr">
              <a:solidFill>
                <a:schemeClr val="tx1"/>
              </a:solidFill>
              <a:round/>
              <a:headEnd/>
              <a:tailEnd/>
            </a:ln>
          </p:spPr>
          <p:txBody>
            <a:bodyPr/>
            <a:lstStyle/>
            <a:p>
              <a:endParaRPr lang="cs-CZ">
                <a:cs typeface="Arial" charset="0"/>
              </a:endParaRPr>
            </a:p>
          </p:txBody>
        </p:sp>
        <p:sp>
          <p:nvSpPr>
            <p:cNvPr id="276" name="TextovéPole 275"/>
            <p:cNvSpPr txBox="1"/>
            <p:nvPr/>
          </p:nvSpPr>
          <p:spPr>
            <a:xfrm>
              <a:off x="757251" y="5377141"/>
              <a:ext cx="1066195" cy="524000"/>
            </a:xfrm>
            <a:prstGeom prst="rect">
              <a:avLst/>
            </a:prstGeom>
            <a:noFill/>
          </p:spPr>
          <p:txBody>
            <a:bodyPr>
              <a:spAutoFit/>
            </a:bodyPr>
            <a:lstStyle/>
            <a:p>
              <a:pPr algn="ctr">
                <a:defRPr/>
              </a:pPr>
              <a:r>
                <a:rPr lang="cs-CZ" sz="1050" dirty="0"/>
                <a:t>network </a:t>
              </a:r>
              <a:r>
                <a:rPr lang="cs-CZ" sz="1050" dirty="0" err="1"/>
                <a:t>subdaemon</a:t>
              </a:r>
              <a:endParaRPr lang="cs-CZ" sz="1050" dirty="0"/>
            </a:p>
          </p:txBody>
        </p:sp>
      </p:grpSp>
      <p:cxnSp>
        <p:nvCxnSpPr>
          <p:cNvPr id="37933" name="Přímá spojovací šipka 288"/>
          <p:cNvCxnSpPr>
            <a:cxnSpLocks noChangeShapeType="1"/>
          </p:cNvCxnSpPr>
          <p:nvPr/>
        </p:nvCxnSpPr>
        <p:spPr bwMode="auto">
          <a:xfrm rot="5400000">
            <a:off x="5500688" y="2281238"/>
            <a:ext cx="579437"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34" name="Přímá spojovací šipka 289"/>
          <p:cNvCxnSpPr>
            <a:cxnSpLocks noChangeShapeType="1"/>
          </p:cNvCxnSpPr>
          <p:nvPr/>
        </p:nvCxnSpPr>
        <p:spPr bwMode="auto">
          <a:xfrm rot="5400000">
            <a:off x="5541963" y="3887788"/>
            <a:ext cx="490537"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35" name="Přímá spojovací šipka 290"/>
          <p:cNvCxnSpPr>
            <a:cxnSpLocks noChangeShapeType="1"/>
          </p:cNvCxnSpPr>
          <p:nvPr/>
        </p:nvCxnSpPr>
        <p:spPr bwMode="auto">
          <a:xfrm rot="5400000">
            <a:off x="5688807" y="3098006"/>
            <a:ext cx="196850"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36" name="Přímá spojovací šipka 291"/>
          <p:cNvCxnSpPr>
            <a:cxnSpLocks noChangeShapeType="1"/>
          </p:cNvCxnSpPr>
          <p:nvPr/>
        </p:nvCxnSpPr>
        <p:spPr bwMode="auto">
          <a:xfrm rot="5400000">
            <a:off x="5691982" y="4679156"/>
            <a:ext cx="196850" cy="1587"/>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37" name="Přímá spojovací šipka 292"/>
          <p:cNvCxnSpPr>
            <a:cxnSpLocks noChangeShapeType="1"/>
          </p:cNvCxnSpPr>
          <p:nvPr/>
        </p:nvCxnSpPr>
        <p:spPr bwMode="auto">
          <a:xfrm rot="16200000" flipH="1">
            <a:off x="5585619" y="5410994"/>
            <a:ext cx="428625" cy="17463"/>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9" name="TextovéPole 298"/>
          <p:cNvSpPr txBox="1"/>
          <p:nvPr/>
        </p:nvSpPr>
        <p:spPr>
          <a:xfrm>
            <a:off x="5160963" y="2109788"/>
            <a:ext cx="1285875" cy="261937"/>
          </a:xfrm>
          <a:prstGeom prst="rect">
            <a:avLst/>
          </a:prstGeom>
          <a:solidFill>
            <a:srgbClr val="FFFF99"/>
          </a:solidFill>
          <a:ln>
            <a:noFill/>
          </a:ln>
        </p:spPr>
        <p:txBody>
          <a:bodyPr>
            <a:spAutoFit/>
          </a:bodyPr>
          <a:lstStyle/>
          <a:p>
            <a:pPr algn="ctr">
              <a:defRPr/>
            </a:pPr>
            <a:r>
              <a:rPr lang="cs-CZ" sz="1050" b="1" dirty="0"/>
              <a:t>hardware</a:t>
            </a:r>
          </a:p>
        </p:txBody>
      </p:sp>
      <p:sp>
        <p:nvSpPr>
          <p:cNvPr id="300" name="TextovéPole 299"/>
          <p:cNvSpPr txBox="1"/>
          <p:nvPr/>
        </p:nvSpPr>
        <p:spPr>
          <a:xfrm>
            <a:off x="5286375" y="3714750"/>
            <a:ext cx="1000125" cy="261938"/>
          </a:xfrm>
          <a:prstGeom prst="rect">
            <a:avLst/>
          </a:prstGeom>
          <a:solidFill>
            <a:srgbClr val="FFFF99"/>
          </a:solidFill>
          <a:ln>
            <a:noFill/>
          </a:ln>
        </p:spPr>
        <p:txBody>
          <a:bodyPr>
            <a:spAutoFit/>
          </a:bodyPr>
          <a:lstStyle/>
          <a:p>
            <a:pPr algn="ctr">
              <a:defRPr/>
            </a:pPr>
            <a:r>
              <a:rPr lang="cs-CZ" sz="1050" b="1" dirty="0" err="1"/>
              <a:t>state</a:t>
            </a:r>
            <a:r>
              <a:rPr lang="cs-CZ" sz="1050" b="1" dirty="0"/>
              <a:t> </a:t>
            </a:r>
            <a:r>
              <a:rPr lang="cs-CZ" sz="1050" b="1" dirty="0" err="1"/>
              <a:t>save</a:t>
            </a:r>
            <a:endParaRPr lang="cs-CZ" sz="1050" b="1" dirty="0"/>
          </a:p>
        </p:txBody>
      </p:sp>
      <p:sp>
        <p:nvSpPr>
          <p:cNvPr id="302" name="TextovéPole 301"/>
          <p:cNvSpPr txBox="1"/>
          <p:nvPr/>
        </p:nvSpPr>
        <p:spPr>
          <a:xfrm>
            <a:off x="5164138" y="5257800"/>
            <a:ext cx="1285875" cy="254000"/>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303" name="TextovéPole 302"/>
          <p:cNvSpPr txBox="1"/>
          <p:nvPr/>
        </p:nvSpPr>
        <p:spPr>
          <a:xfrm>
            <a:off x="6518275" y="5419725"/>
            <a:ext cx="714375" cy="415925"/>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cxnSp>
        <p:nvCxnSpPr>
          <p:cNvPr id="37942" name="Přímá spojovací šipka 303"/>
          <p:cNvCxnSpPr>
            <a:cxnSpLocks noChangeShapeType="1"/>
          </p:cNvCxnSpPr>
          <p:nvPr/>
        </p:nvCxnSpPr>
        <p:spPr bwMode="auto">
          <a:xfrm>
            <a:off x="6384925" y="5848350"/>
            <a:ext cx="919163"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7943" name="Přímá spojovací šipka 304"/>
          <p:cNvCxnSpPr>
            <a:cxnSpLocks noChangeShapeType="1"/>
          </p:cNvCxnSpPr>
          <p:nvPr/>
        </p:nvCxnSpPr>
        <p:spPr bwMode="auto">
          <a:xfrm rot="5400000" flipH="1" flipV="1">
            <a:off x="7649369" y="5412581"/>
            <a:ext cx="444500" cy="1588"/>
          </a:xfrm>
          <a:prstGeom prst="straightConnector1">
            <a:avLst/>
          </a:prstGeom>
          <a:noFill/>
          <a:ln w="2540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07" name="TextovéPole 306"/>
          <p:cNvSpPr txBox="1"/>
          <p:nvPr/>
        </p:nvSpPr>
        <p:spPr>
          <a:xfrm>
            <a:off x="7273925" y="5326063"/>
            <a:ext cx="1285875" cy="254000"/>
          </a:xfrm>
          <a:prstGeom prst="rect">
            <a:avLst/>
          </a:prstGeom>
          <a:solidFill>
            <a:srgbClr val="FFFF99"/>
          </a:solidFill>
          <a:ln>
            <a:noFill/>
          </a:ln>
        </p:spPr>
        <p:txBody>
          <a:bodyPr>
            <a:spAutoFit/>
          </a:bodyPr>
          <a:lstStyle/>
          <a:p>
            <a:pPr algn="ctr">
              <a:defRPr/>
            </a:pPr>
            <a:r>
              <a:rPr lang="cs-CZ" sz="1050" b="1" dirty="0" err="1"/>
              <a:t>context</a:t>
            </a:r>
            <a:r>
              <a:rPr lang="cs-CZ" sz="1050" b="1" dirty="0"/>
              <a:t> </a:t>
            </a:r>
            <a:r>
              <a:rPr lang="cs-CZ" sz="1050" b="1" dirty="0" err="1"/>
              <a:t>switch</a:t>
            </a:r>
            <a:endParaRPr lang="cs-CZ" sz="1050" b="1" dirty="0"/>
          </a:p>
        </p:txBody>
      </p:sp>
      <p:sp>
        <p:nvSpPr>
          <p:cNvPr id="37945" name="Obousměrná vodorovná šipka 307"/>
          <p:cNvSpPr>
            <a:spLocks noChangeArrowheads="1"/>
          </p:cNvSpPr>
          <p:nvPr/>
        </p:nvSpPr>
        <p:spPr bwMode="auto">
          <a:xfrm>
            <a:off x="4062413" y="3462338"/>
            <a:ext cx="1000125" cy="500062"/>
          </a:xfrm>
          <a:prstGeom prst="leftRightArrow">
            <a:avLst>
              <a:gd name="adj1" fmla="val 50000"/>
              <a:gd name="adj2" fmla="val 50009"/>
            </a:avLst>
          </a:prstGeom>
          <a:solidFill>
            <a:srgbClr val="FFFF99"/>
          </a:solidFill>
          <a:ln w="25400" algn="ctr">
            <a:solidFill>
              <a:schemeClr val="tx1"/>
            </a:solidFill>
            <a:round/>
            <a:headEnd/>
            <a:tailEnd/>
          </a:ln>
        </p:spPr>
        <p:txBody>
          <a:bodyPr/>
          <a:lstStyle/>
          <a:p>
            <a:endParaRPr lang="cs-CZ" b="1">
              <a:cs typeface="Arial" charset="0"/>
            </a:endParaRPr>
          </a:p>
        </p:txBody>
      </p:sp>
      <p:sp>
        <p:nvSpPr>
          <p:cNvPr id="309" name="TextovéPole 308"/>
          <p:cNvSpPr txBox="1"/>
          <p:nvPr/>
        </p:nvSpPr>
        <p:spPr>
          <a:xfrm>
            <a:off x="4071938" y="3584575"/>
            <a:ext cx="1000125" cy="260350"/>
          </a:xfrm>
          <a:prstGeom prst="rect">
            <a:avLst/>
          </a:prstGeom>
          <a:noFill/>
          <a:ln>
            <a:noFill/>
          </a:ln>
        </p:spPr>
        <p:txBody>
          <a:bodyPr>
            <a:spAutoFit/>
          </a:bodyPr>
          <a:lstStyle/>
          <a:p>
            <a:pPr algn="ctr">
              <a:defRPr/>
            </a:pPr>
            <a:r>
              <a:rPr lang="cs-CZ" sz="1050" dirty="0"/>
              <a:t>network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p:txBody>
          <a:bodyPr/>
          <a:lstStyle/>
          <a:p>
            <a:pPr marL="395288" eaLnBrk="1" hangingPunct="1"/>
            <a:r>
              <a:rPr lang="cs-CZ" sz="2600" smtClean="0"/>
              <a:t>Omezujeme počet přepnutí kontextu</a:t>
            </a:r>
          </a:p>
          <a:p>
            <a:pPr marL="395288" eaLnBrk="1" hangingPunct="1"/>
            <a:r>
              <a:rPr lang="cs-CZ" sz="2600" smtClean="0"/>
              <a:t>Omezujeme zbytečné kopírování dat</a:t>
            </a:r>
          </a:p>
          <a:p>
            <a:pPr marL="395288" eaLnBrk="1" hangingPunct="1"/>
            <a:r>
              <a:rPr lang="cs-CZ" sz="2600" smtClean="0"/>
              <a:t>Omezujeme počet přerušení tím, že přenášíme delší bloky</a:t>
            </a:r>
          </a:p>
          <a:p>
            <a:pPr marL="395288" eaLnBrk="1" hangingPunct="1"/>
            <a:r>
              <a:rPr lang="cs-CZ" sz="2600" smtClean="0"/>
              <a:t>Využíváme všech výhod (funkcí) moderních řadičů</a:t>
            </a:r>
          </a:p>
          <a:p>
            <a:pPr marL="395288" eaLnBrk="1" hangingPunct="1"/>
            <a:r>
              <a:rPr lang="cs-CZ" sz="2600" smtClean="0"/>
              <a:t>Používáme co nejvíce DMA</a:t>
            </a:r>
          </a:p>
          <a:p>
            <a:pPr marL="395288" eaLnBrk="1" hangingPunct="1"/>
            <a:r>
              <a:rPr lang="cs-CZ" sz="2600" smtClean="0"/>
              <a:t>Všechny komponenty kombinujeme s cílem dosažení co nejvyšší propustnosti</a:t>
            </a:r>
          </a:p>
          <a:p>
            <a:pPr marL="719138" lvl="1" eaLnBrk="1" hangingPunct="1"/>
            <a:r>
              <a:rPr lang="cs-CZ" smtClean="0"/>
              <a:t>CPU, paměť, sběrnice, I/O zařízení</a:t>
            </a:r>
          </a:p>
        </p:txBody>
      </p:sp>
      <p:sp>
        <p:nvSpPr>
          <p:cNvPr id="151554" name="Rectangle 2"/>
          <p:cNvSpPr>
            <a:spLocks noGrp="1" noChangeArrowheads="1"/>
          </p:cNvSpPr>
          <p:nvPr>
            <p:ph type="title"/>
          </p:nvPr>
        </p:nvSpPr>
        <p:spPr/>
        <p:txBody>
          <a:bodyPr/>
          <a:lstStyle/>
          <a:p>
            <a:pPr eaLnBrk="1" hangingPunct="1">
              <a:defRPr/>
            </a:pPr>
            <a:r>
              <a:rPr lang="cs-CZ" dirty="0" smtClean="0"/>
              <a:t>ZVYŠOVÁNÍ VÝKONU</a:t>
            </a:r>
            <a:endParaRPr lang="cs-CZ" dirty="0"/>
          </a:p>
        </p:txBody>
      </p:sp>
      <p:sp>
        <p:nvSpPr>
          <p:cNvPr id="3891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zápatí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defRPr/>
            </a:pPr>
            <a:r>
              <a:rPr lang="cs-CZ" dirty="0" smtClean="0"/>
              <a:t>SBĚRNICE PC</a:t>
            </a:r>
            <a:endParaRPr lang="cs-CZ" dirty="0"/>
          </a:p>
        </p:txBody>
      </p:sp>
      <p:sp>
        <p:nvSpPr>
          <p:cNvPr id="11267"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
        <p:nvSpPr>
          <p:cNvPr id="11268" name="Obdélník 4"/>
          <p:cNvSpPr>
            <a:spLocks noChangeArrowheads="1"/>
          </p:cNvSpPr>
          <p:nvPr/>
        </p:nvSpPr>
        <p:spPr bwMode="auto">
          <a:xfrm>
            <a:off x="1500188" y="1785938"/>
            <a:ext cx="1428750"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69" name="Obdélník 6"/>
          <p:cNvSpPr>
            <a:spLocks noChangeArrowheads="1"/>
          </p:cNvSpPr>
          <p:nvPr/>
        </p:nvSpPr>
        <p:spPr bwMode="auto">
          <a:xfrm>
            <a:off x="3143250" y="1785938"/>
            <a:ext cx="1428750"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0" name="Obdélník 7"/>
          <p:cNvSpPr>
            <a:spLocks noChangeArrowheads="1"/>
          </p:cNvSpPr>
          <p:nvPr/>
        </p:nvSpPr>
        <p:spPr bwMode="auto">
          <a:xfrm>
            <a:off x="1500188" y="3000375"/>
            <a:ext cx="1428750" cy="642938"/>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1" name="Obdélník 8"/>
          <p:cNvSpPr>
            <a:spLocks noChangeArrowheads="1"/>
          </p:cNvSpPr>
          <p:nvPr/>
        </p:nvSpPr>
        <p:spPr bwMode="auto">
          <a:xfrm>
            <a:off x="3143250" y="3000375"/>
            <a:ext cx="1428750" cy="642938"/>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2" name="Obdélník 9"/>
          <p:cNvSpPr>
            <a:spLocks noChangeArrowheads="1"/>
          </p:cNvSpPr>
          <p:nvPr/>
        </p:nvSpPr>
        <p:spPr bwMode="auto">
          <a:xfrm>
            <a:off x="6000750" y="3071813"/>
            <a:ext cx="1428750"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3" name="Obdélník 10"/>
          <p:cNvSpPr>
            <a:spLocks noChangeArrowheads="1"/>
          </p:cNvSpPr>
          <p:nvPr/>
        </p:nvSpPr>
        <p:spPr bwMode="auto">
          <a:xfrm>
            <a:off x="4786313" y="2500313"/>
            <a:ext cx="928687" cy="428625"/>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4" name="Obdélník 11"/>
          <p:cNvSpPr>
            <a:spLocks noChangeArrowheads="1"/>
          </p:cNvSpPr>
          <p:nvPr/>
        </p:nvSpPr>
        <p:spPr bwMode="auto">
          <a:xfrm>
            <a:off x="4786313" y="3106738"/>
            <a:ext cx="928687" cy="430212"/>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5" name="Obdélník 12"/>
          <p:cNvSpPr>
            <a:spLocks noChangeArrowheads="1"/>
          </p:cNvSpPr>
          <p:nvPr/>
        </p:nvSpPr>
        <p:spPr bwMode="auto">
          <a:xfrm>
            <a:off x="2143125" y="4500563"/>
            <a:ext cx="1857375"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6" name="Obdélník 13"/>
          <p:cNvSpPr>
            <a:spLocks noChangeArrowheads="1"/>
          </p:cNvSpPr>
          <p:nvPr/>
        </p:nvSpPr>
        <p:spPr bwMode="auto">
          <a:xfrm>
            <a:off x="4357688" y="4500563"/>
            <a:ext cx="1857375" cy="642937"/>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7" name="Obdélník 14"/>
          <p:cNvSpPr>
            <a:spLocks noChangeArrowheads="1"/>
          </p:cNvSpPr>
          <p:nvPr/>
        </p:nvSpPr>
        <p:spPr bwMode="auto">
          <a:xfrm>
            <a:off x="7000875" y="4500563"/>
            <a:ext cx="928688" cy="428625"/>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8" name="Obdélník 15"/>
          <p:cNvSpPr>
            <a:spLocks noChangeArrowheads="1"/>
          </p:cNvSpPr>
          <p:nvPr/>
        </p:nvSpPr>
        <p:spPr bwMode="auto">
          <a:xfrm>
            <a:off x="4929188" y="5786438"/>
            <a:ext cx="928687" cy="571500"/>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79" name="Obdélník 16"/>
          <p:cNvSpPr>
            <a:spLocks noChangeArrowheads="1"/>
          </p:cNvSpPr>
          <p:nvPr/>
        </p:nvSpPr>
        <p:spPr bwMode="auto">
          <a:xfrm>
            <a:off x="6786563" y="5786438"/>
            <a:ext cx="928687" cy="571500"/>
          </a:xfrm>
          <a:prstGeom prst="rect">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0" name="Elipsa 17"/>
          <p:cNvSpPr>
            <a:spLocks noChangeArrowheads="1"/>
          </p:cNvSpPr>
          <p:nvPr/>
        </p:nvSpPr>
        <p:spPr bwMode="auto">
          <a:xfrm>
            <a:off x="6858000" y="1071563"/>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1" name="Elipsa 20"/>
          <p:cNvSpPr>
            <a:spLocks noChangeArrowheads="1"/>
          </p:cNvSpPr>
          <p:nvPr/>
        </p:nvSpPr>
        <p:spPr bwMode="auto">
          <a:xfrm>
            <a:off x="6858000" y="157162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2" name="Elipsa 21"/>
          <p:cNvSpPr>
            <a:spLocks noChangeArrowheads="1"/>
          </p:cNvSpPr>
          <p:nvPr/>
        </p:nvSpPr>
        <p:spPr bwMode="auto">
          <a:xfrm>
            <a:off x="6858000" y="2071688"/>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3" name="Elipsa 22"/>
          <p:cNvSpPr>
            <a:spLocks noChangeArrowheads="1"/>
          </p:cNvSpPr>
          <p:nvPr/>
        </p:nvSpPr>
        <p:spPr bwMode="auto">
          <a:xfrm>
            <a:off x="6858000" y="2571750"/>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4" name="Elipsa 23"/>
          <p:cNvSpPr>
            <a:spLocks noChangeArrowheads="1"/>
          </p:cNvSpPr>
          <p:nvPr/>
        </p:nvSpPr>
        <p:spPr bwMode="auto">
          <a:xfrm>
            <a:off x="2357438" y="528637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5" name="Elipsa 24"/>
          <p:cNvSpPr>
            <a:spLocks noChangeArrowheads="1"/>
          </p:cNvSpPr>
          <p:nvPr/>
        </p:nvSpPr>
        <p:spPr bwMode="auto">
          <a:xfrm>
            <a:off x="2357438" y="585787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6" name="Elipsa 25"/>
          <p:cNvSpPr>
            <a:spLocks noChangeArrowheads="1"/>
          </p:cNvSpPr>
          <p:nvPr/>
        </p:nvSpPr>
        <p:spPr bwMode="auto">
          <a:xfrm>
            <a:off x="3214688" y="528637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7" name="Elipsa 26"/>
          <p:cNvSpPr>
            <a:spLocks noChangeArrowheads="1"/>
          </p:cNvSpPr>
          <p:nvPr/>
        </p:nvSpPr>
        <p:spPr bwMode="auto">
          <a:xfrm>
            <a:off x="3214688" y="5857875"/>
            <a:ext cx="428625" cy="428625"/>
          </a:xfrm>
          <a:prstGeom prst="ellipse">
            <a:avLst/>
          </a:prstGeom>
          <a:solidFill>
            <a:srgbClr val="FFFF99"/>
          </a:solidFill>
          <a:ln w="38100" algn="ctr">
            <a:solidFill>
              <a:schemeClr val="tx1"/>
            </a:solidFill>
            <a:round/>
            <a:headEnd/>
            <a:tailEnd/>
          </a:ln>
        </p:spPr>
        <p:txBody>
          <a:bodyPr/>
          <a:lstStyle/>
          <a:p>
            <a:endParaRPr lang="cs-CZ" sz="1200" b="1">
              <a:cs typeface="Arial" charset="0"/>
            </a:endParaRPr>
          </a:p>
        </p:txBody>
      </p:sp>
      <p:sp>
        <p:nvSpPr>
          <p:cNvPr id="11288" name="Obdélník 29"/>
          <p:cNvSpPr>
            <a:spLocks noChangeArrowheads="1"/>
          </p:cNvSpPr>
          <p:nvPr/>
        </p:nvSpPr>
        <p:spPr bwMode="auto">
          <a:xfrm>
            <a:off x="1071563" y="3886200"/>
            <a:ext cx="6858000" cy="357188"/>
          </a:xfrm>
          <a:prstGeom prst="rect">
            <a:avLst/>
          </a:prstGeom>
          <a:solidFill>
            <a:srgbClr val="FFC000"/>
          </a:solidFill>
          <a:ln w="38100" algn="ctr">
            <a:solidFill>
              <a:schemeClr val="tx1"/>
            </a:solidFill>
            <a:round/>
            <a:headEnd/>
            <a:tailEnd/>
          </a:ln>
        </p:spPr>
        <p:txBody>
          <a:bodyPr/>
          <a:lstStyle/>
          <a:p>
            <a:endParaRPr lang="cs-CZ" sz="1200" b="1">
              <a:cs typeface="Arial" charset="0"/>
            </a:endParaRPr>
          </a:p>
        </p:txBody>
      </p:sp>
      <p:sp>
        <p:nvSpPr>
          <p:cNvPr id="11289" name="Obdélník 30"/>
          <p:cNvSpPr>
            <a:spLocks noChangeArrowheads="1"/>
          </p:cNvSpPr>
          <p:nvPr/>
        </p:nvSpPr>
        <p:spPr bwMode="auto">
          <a:xfrm>
            <a:off x="4643438" y="5314950"/>
            <a:ext cx="3286125" cy="371475"/>
          </a:xfrm>
          <a:prstGeom prst="rect">
            <a:avLst/>
          </a:prstGeom>
          <a:solidFill>
            <a:srgbClr val="FFC000"/>
          </a:solidFill>
          <a:ln w="38100" algn="ctr">
            <a:solidFill>
              <a:schemeClr val="tx1"/>
            </a:solidFill>
            <a:round/>
            <a:headEnd/>
            <a:tailEnd/>
          </a:ln>
        </p:spPr>
        <p:txBody>
          <a:bodyPr/>
          <a:lstStyle/>
          <a:p>
            <a:endParaRPr lang="cs-CZ" sz="1200" b="1">
              <a:cs typeface="Arial" charset="0"/>
            </a:endParaRPr>
          </a:p>
        </p:txBody>
      </p:sp>
      <p:sp>
        <p:nvSpPr>
          <p:cNvPr id="11290" name="Obdélník 31"/>
          <p:cNvSpPr>
            <a:spLocks noChangeArrowheads="1"/>
          </p:cNvSpPr>
          <p:nvPr/>
        </p:nvSpPr>
        <p:spPr bwMode="auto">
          <a:xfrm>
            <a:off x="6500813" y="1143000"/>
            <a:ext cx="214312" cy="1928813"/>
          </a:xfrm>
          <a:prstGeom prst="rect">
            <a:avLst/>
          </a:prstGeom>
          <a:solidFill>
            <a:srgbClr val="FFC000"/>
          </a:solidFill>
          <a:ln w="38100" algn="ctr">
            <a:solidFill>
              <a:schemeClr val="tx1"/>
            </a:solidFill>
            <a:round/>
            <a:headEnd/>
            <a:tailEnd/>
          </a:ln>
        </p:spPr>
        <p:txBody>
          <a:bodyPr/>
          <a:lstStyle/>
          <a:p>
            <a:endParaRPr lang="cs-CZ" sz="1200" b="1">
              <a:cs typeface="Arial" charset="0"/>
            </a:endParaRPr>
          </a:p>
        </p:txBody>
      </p:sp>
      <p:cxnSp>
        <p:nvCxnSpPr>
          <p:cNvPr id="11291" name="Přímá spojovací čára 35"/>
          <p:cNvCxnSpPr>
            <a:cxnSpLocks noChangeShapeType="1"/>
            <a:stCxn id="11268" idx="2"/>
            <a:endCxn id="11270" idx="0"/>
          </p:cNvCxnSpPr>
          <p:nvPr/>
        </p:nvCxnSpPr>
        <p:spPr bwMode="auto">
          <a:xfrm rot="5400000">
            <a:off x="1928019" y="2713831"/>
            <a:ext cx="571500"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2" name="Přímá spojovací čára 37"/>
          <p:cNvCxnSpPr>
            <a:cxnSpLocks noChangeShapeType="1"/>
            <a:stCxn id="11269" idx="2"/>
            <a:endCxn id="11271" idx="0"/>
          </p:cNvCxnSpPr>
          <p:nvPr/>
        </p:nvCxnSpPr>
        <p:spPr bwMode="auto">
          <a:xfrm rot="5400000">
            <a:off x="3571875" y="2714625"/>
            <a:ext cx="57150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3" name="Přímá spojovací čára 41"/>
          <p:cNvCxnSpPr>
            <a:cxnSpLocks noChangeShapeType="1"/>
            <a:endCxn id="11273" idx="1"/>
          </p:cNvCxnSpPr>
          <p:nvPr/>
        </p:nvCxnSpPr>
        <p:spPr bwMode="auto">
          <a:xfrm>
            <a:off x="3857625" y="2714625"/>
            <a:ext cx="928688"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4" name="Přímá spojovací čára 45"/>
          <p:cNvCxnSpPr>
            <a:cxnSpLocks noChangeShapeType="1"/>
            <a:stCxn id="11271" idx="3"/>
            <a:endCxn id="11274" idx="1"/>
          </p:cNvCxnSpPr>
          <p:nvPr/>
        </p:nvCxnSpPr>
        <p:spPr bwMode="auto">
          <a:xfrm>
            <a:off x="4572000" y="3321050"/>
            <a:ext cx="214313"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5" name="Přímá spojovací čára 47"/>
          <p:cNvCxnSpPr>
            <a:cxnSpLocks noChangeShapeType="1"/>
            <a:stCxn id="11280" idx="2"/>
          </p:cNvCxnSpPr>
          <p:nvPr/>
        </p:nvCxnSpPr>
        <p:spPr bwMode="auto">
          <a:xfrm rot="10800000">
            <a:off x="6715125" y="1285875"/>
            <a:ext cx="142875"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6" name="Přímá spojovací čára 49"/>
          <p:cNvCxnSpPr>
            <a:cxnSpLocks noChangeShapeType="1"/>
            <a:stCxn id="11281" idx="2"/>
          </p:cNvCxnSpPr>
          <p:nvPr/>
        </p:nvCxnSpPr>
        <p:spPr bwMode="auto">
          <a:xfrm rot="10800000">
            <a:off x="6715125" y="1785938"/>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7" name="Přímá spojovací čára 51"/>
          <p:cNvCxnSpPr>
            <a:cxnSpLocks noChangeShapeType="1"/>
            <a:stCxn id="11282" idx="2"/>
          </p:cNvCxnSpPr>
          <p:nvPr/>
        </p:nvCxnSpPr>
        <p:spPr bwMode="auto">
          <a:xfrm rot="10800000">
            <a:off x="6715125" y="2286000"/>
            <a:ext cx="142875"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8" name="Přímá spojovací čára 53"/>
          <p:cNvCxnSpPr>
            <a:cxnSpLocks noChangeShapeType="1"/>
            <a:stCxn id="11283" idx="2"/>
          </p:cNvCxnSpPr>
          <p:nvPr/>
        </p:nvCxnSpPr>
        <p:spPr bwMode="auto">
          <a:xfrm rot="10800000">
            <a:off x="6715125" y="2786063"/>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299" name="Pravoúhlá spojovací čára 55"/>
          <p:cNvCxnSpPr>
            <a:cxnSpLocks noChangeShapeType="1"/>
            <a:stCxn id="11270" idx="2"/>
            <a:endCxn id="11272" idx="2"/>
          </p:cNvCxnSpPr>
          <p:nvPr/>
        </p:nvCxnSpPr>
        <p:spPr bwMode="auto">
          <a:xfrm rot="16200000" flipH="1">
            <a:off x="4429125" y="1428751"/>
            <a:ext cx="71437" cy="4500562"/>
          </a:xfrm>
          <a:prstGeom prst="bentConnector3">
            <a:avLst>
              <a:gd name="adj1" fmla="val 611995"/>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0" name="Přímá spojovací čára 58"/>
          <p:cNvCxnSpPr>
            <a:cxnSpLocks noChangeShapeType="1"/>
            <a:stCxn id="11275" idx="0"/>
          </p:cNvCxnSpPr>
          <p:nvPr/>
        </p:nvCxnSpPr>
        <p:spPr bwMode="auto">
          <a:xfrm rot="5400000" flipH="1" flipV="1">
            <a:off x="2858294" y="4287044"/>
            <a:ext cx="427038"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1" name="Přímá spojovací čára 60"/>
          <p:cNvCxnSpPr>
            <a:cxnSpLocks noChangeShapeType="1"/>
            <a:stCxn id="11271" idx="2"/>
          </p:cNvCxnSpPr>
          <p:nvPr/>
        </p:nvCxnSpPr>
        <p:spPr bwMode="auto">
          <a:xfrm rot="5400000">
            <a:off x="3641726" y="3857625"/>
            <a:ext cx="430212"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2" name="Přímá spojovací čára 62"/>
          <p:cNvCxnSpPr>
            <a:cxnSpLocks noChangeShapeType="1"/>
            <a:stCxn id="11276" idx="0"/>
          </p:cNvCxnSpPr>
          <p:nvPr/>
        </p:nvCxnSpPr>
        <p:spPr bwMode="auto">
          <a:xfrm rot="5400000" flipH="1" flipV="1">
            <a:off x="5073650" y="4286250"/>
            <a:ext cx="427038" cy="158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3" name="Přímá spojovací čára 64"/>
          <p:cNvCxnSpPr>
            <a:cxnSpLocks noChangeShapeType="1"/>
            <a:stCxn id="11284" idx="0"/>
          </p:cNvCxnSpPr>
          <p:nvPr/>
        </p:nvCxnSpPr>
        <p:spPr bwMode="auto">
          <a:xfrm rot="5400000" flipH="1" flipV="1">
            <a:off x="2499519" y="521573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4" name="Přímá spojovací čára 66"/>
          <p:cNvCxnSpPr>
            <a:cxnSpLocks noChangeShapeType="1"/>
            <a:stCxn id="11286" idx="0"/>
          </p:cNvCxnSpPr>
          <p:nvPr/>
        </p:nvCxnSpPr>
        <p:spPr bwMode="auto">
          <a:xfrm rot="5400000" flipH="1" flipV="1">
            <a:off x="3356769" y="521573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5" name="Přímá spojovací čára 68"/>
          <p:cNvCxnSpPr>
            <a:cxnSpLocks noChangeShapeType="1"/>
            <a:stCxn id="11285" idx="0"/>
            <a:endCxn id="11284" idx="4"/>
          </p:cNvCxnSpPr>
          <p:nvPr/>
        </p:nvCxnSpPr>
        <p:spPr bwMode="auto">
          <a:xfrm rot="5400000" flipH="1" flipV="1">
            <a:off x="2499519" y="578723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6" name="Přímá spojovací čára 70"/>
          <p:cNvCxnSpPr>
            <a:cxnSpLocks noChangeShapeType="1"/>
            <a:stCxn id="11287" idx="0"/>
            <a:endCxn id="11286" idx="4"/>
          </p:cNvCxnSpPr>
          <p:nvPr/>
        </p:nvCxnSpPr>
        <p:spPr bwMode="auto">
          <a:xfrm rot="5400000" flipH="1" flipV="1">
            <a:off x="3356769" y="5787232"/>
            <a:ext cx="142875"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7" name="Pravoúhlá spojovací čára 72"/>
          <p:cNvCxnSpPr>
            <a:cxnSpLocks noChangeShapeType="1"/>
            <a:stCxn id="11276" idx="2"/>
            <a:endCxn id="11277" idx="2"/>
          </p:cNvCxnSpPr>
          <p:nvPr/>
        </p:nvCxnSpPr>
        <p:spPr bwMode="auto">
          <a:xfrm rot="5400000" flipH="1" flipV="1">
            <a:off x="6269038" y="3946525"/>
            <a:ext cx="214312" cy="2179638"/>
          </a:xfrm>
          <a:prstGeom prst="bentConnector3">
            <a:avLst>
              <a:gd name="adj1" fmla="val -160000"/>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8" name="Přímá spojovací čára 81"/>
          <p:cNvCxnSpPr>
            <a:cxnSpLocks noChangeShapeType="1"/>
          </p:cNvCxnSpPr>
          <p:nvPr/>
        </p:nvCxnSpPr>
        <p:spPr bwMode="auto">
          <a:xfrm rot="5400000">
            <a:off x="5249863" y="5629275"/>
            <a:ext cx="287338"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1309" name="Přímá spojovací čára 82"/>
          <p:cNvCxnSpPr>
            <a:cxnSpLocks noChangeShapeType="1"/>
          </p:cNvCxnSpPr>
          <p:nvPr/>
        </p:nvCxnSpPr>
        <p:spPr bwMode="auto">
          <a:xfrm rot="5400000">
            <a:off x="7072313" y="5629275"/>
            <a:ext cx="287338" cy="158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1310" name="TextovéPole 83"/>
          <p:cNvSpPr txBox="1">
            <a:spLocks noChangeArrowheads="1"/>
          </p:cNvSpPr>
          <p:nvPr/>
        </p:nvSpPr>
        <p:spPr bwMode="auto">
          <a:xfrm>
            <a:off x="1571625" y="1954213"/>
            <a:ext cx="1285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monitor</a:t>
            </a:r>
          </a:p>
        </p:txBody>
      </p:sp>
      <p:sp>
        <p:nvSpPr>
          <p:cNvPr id="11311" name="TextovéPole 84"/>
          <p:cNvSpPr txBox="1">
            <a:spLocks noChangeArrowheads="1"/>
          </p:cNvSpPr>
          <p:nvPr/>
        </p:nvSpPr>
        <p:spPr bwMode="auto">
          <a:xfrm>
            <a:off x="3214688" y="1954213"/>
            <a:ext cx="1285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processor</a:t>
            </a:r>
          </a:p>
        </p:txBody>
      </p:sp>
      <p:sp>
        <p:nvSpPr>
          <p:cNvPr id="11312" name="TextovéPole 85"/>
          <p:cNvSpPr txBox="1">
            <a:spLocks noChangeArrowheads="1"/>
          </p:cNvSpPr>
          <p:nvPr/>
        </p:nvSpPr>
        <p:spPr bwMode="auto">
          <a:xfrm>
            <a:off x="1643063" y="3089275"/>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graphics controller</a:t>
            </a:r>
          </a:p>
        </p:txBody>
      </p:sp>
      <p:sp>
        <p:nvSpPr>
          <p:cNvPr id="11313" name="TextovéPole 86"/>
          <p:cNvSpPr txBox="1">
            <a:spLocks noChangeArrowheads="1"/>
          </p:cNvSpPr>
          <p:nvPr/>
        </p:nvSpPr>
        <p:spPr bwMode="auto">
          <a:xfrm>
            <a:off x="3106738" y="3100388"/>
            <a:ext cx="15001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bridge/memory controller</a:t>
            </a:r>
          </a:p>
        </p:txBody>
      </p:sp>
      <p:sp>
        <p:nvSpPr>
          <p:cNvPr id="11314" name="TextovéPole 87"/>
          <p:cNvSpPr txBox="1">
            <a:spLocks noChangeArrowheads="1"/>
          </p:cNvSpPr>
          <p:nvPr/>
        </p:nvSpPr>
        <p:spPr bwMode="auto">
          <a:xfrm>
            <a:off x="6081713" y="3246438"/>
            <a:ext cx="1285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SCSI controller</a:t>
            </a:r>
          </a:p>
        </p:txBody>
      </p:sp>
      <p:sp>
        <p:nvSpPr>
          <p:cNvPr id="11315" name="TextovéPole 89"/>
          <p:cNvSpPr txBox="1">
            <a:spLocks noChangeArrowheads="1"/>
          </p:cNvSpPr>
          <p:nvPr/>
        </p:nvSpPr>
        <p:spPr bwMode="auto">
          <a:xfrm>
            <a:off x="4786313" y="2560638"/>
            <a:ext cx="92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cache</a:t>
            </a:r>
          </a:p>
        </p:txBody>
      </p:sp>
      <p:sp>
        <p:nvSpPr>
          <p:cNvPr id="11316" name="TextovéPole 90"/>
          <p:cNvSpPr txBox="1">
            <a:spLocks noChangeArrowheads="1"/>
          </p:cNvSpPr>
          <p:nvPr/>
        </p:nvSpPr>
        <p:spPr bwMode="auto">
          <a:xfrm>
            <a:off x="4786313" y="3168650"/>
            <a:ext cx="92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memory</a:t>
            </a:r>
          </a:p>
        </p:txBody>
      </p:sp>
      <p:sp>
        <p:nvSpPr>
          <p:cNvPr id="11317" name="TextovéPole 91"/>
          <p:cNvSpPr txBox="1">
            <a:spLocks noChangeArrowheads="1"/>
          </p:cNvSpPr>
          <p:nvPr/>
        </p:nvSpPr>
        <p:spPr bwMode="auto">
          <a:xfrm>
            <a:off x="6796088" y="1143000"/>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18" name="TextovéPole 92"/>
          <p:cNvSpPr txBox="1">
            <a:spLocks noChangeArrowheads="1"/>
          </p:cNvSpPr>
          <p:nvPr/>
        </p:nvSpPr>
        <p:spPr bwMode="auto">
          <a:xfrm>
            <a:off x="6796088" y="164306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19" name="TextovéPole 93"/>
          <p:cNvSpPr txBox="1">
            <a:spLocks noChangeArrowheads="1"/>
          </p:cNvSpPr>
          <p:nvPr/>
        </p:nvSpPr>
        <p:spPr bwMode="auto">
          <a:xfrm>
            <a:off x="6796088" y="2143125"/>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0" name="TextovéPole 94"/>
          <p:cNvSpPr txBox="1">
            <a:spLocks noChangeArrowheads="1"/>
          </p:cNvSpPr>
          <p:nvPr/>
        </p:nvSpPr>
        <p:spPr bwMode="auto">
          <a:xfrm>
            <a:off x="6796088" y="2643188"/>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1" name="TextovéPole 95"/>
          <p:cNvSpPr txBox="1">
            <a:spLocks noChangeArrowheads="1"/>
          </p:cNvSpPr>
          <p:nvPr/>
        </p:nvSpPr>
        <p:spPr bwMode="auto">
          <a:xfrm>
            <a:off x="2286000" y="535781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2" name="TextovéPole 96"/>
          <p:cNvSpPr txBox="1">
            <a:spLocks noChangeArrowheads="1"/>
          </p:cNvSpPr>
          <p:nvPr/>
        </p:nvSpPr>
        <p:spPr bwMode="auto">
          <a:xfrm>
            <a:off x="3143250" y="535781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3" name="TextovéPole 97"/>
          <p:cNvSpPr txBox="1">
            <a:spLocks noChangeArrowheads="1"/>
          </p:cNvSpPr>
          <p:nvPr/>
        </p:nvSpPr>
        <p:spPr bwMode="auto">
          <a:xfrm>
            <a:off x="3143250" y="592931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4" name="TextovéPole 98"/>
          <p:cNvSpPr txBox="1">
            <a:spLocks noChangeArrowheads="1"/>
          </p:cNvSpPr>
          <p:nvPr/>
        </p:nvSpPr>
        <p:spPr bwMode="auto">
          <a:xfrm>
            <a:off x="2286000" y="5929313"/>
            <a:ext cx="571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disk</a:t>
            </a:r>
          </a:p>
        </p:txBody>
      </p:sp>
      <p:sp>
        <p:nvSpPr>
          <p:cNvPr id="11325" name="TextovéPole 99"/>
          <p:cNvSpPr txBox="1">
            <a:spLocks noChangeArrowheads="1"/>
          </p:cNvSpPr>
          <p:nvPr/>
        </p:nvSpPr>
        <p:spPr bwMode="auto">
          <a:xfrm>
            <a:off x="4000500" y="3929063"/>
            <a:ext cx="928688" cy="2762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PCI bus</a:t>
            </a:r>
          </a:p>
        </p:txBody>
      </p:sp>
      <p:sp>
        <p:nvSpPr>
          <p:cNvPr id="11326" name="TextovéPole 100"/>
          <p:cNvSpPr txBox="1">
            <a:spLocks noChangeArrowheads="1"/>
          </p:cNvSpPr>
          <p:nvPr/>
        </p:nvSpPr>
        <p:spPr bwMode="auto">
          <a:xfrm>
            <a:off x="5465763" y="5346700"/>
            <a:ext cx="1571625" cy="276225"/>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expansion bus</a:t>
            </a:r>
          </a:p>
        </p:txBody>
      </p:sp>
      <p:sp>
        <p:nvSpPr>
          <p:cNvPr id="11327" name="TextovéPole 101"/>
          <p:cNvSpPr txBox="1">
            <a:spLocks noChangeArrowheads="1"/>
          </p:cNvSpPr>
          <p:nvPr/>
        </p:nvSpPr>
        <p:spPr bwMode="auto">
          <a:xfrm>
            <a:off x="6929438" y="4560888"/>
            <a:ext cx="10715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keyboard</a:t>
            </a:r>
          </a:p>
        </p:txBody>
      </p:sp>
      <p:sp>
        <p:nvSpPr>
          <p:cNvPr id="11328" name="TextovéPole 103"/>
          <p:cNvSpPr txBox="1">
            <a:spLocks noChangeArrowheads="1"/>
          </p:cNvSpPr>
          <p:nvPr/>
        </p:nvSpPr>
        <p:spPr bwMode="auto">
          <a:xfrm>
            <a:off x="4429125" y="4608513"/>
            <a:ext cx="1714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expansion bus interface</a:t>
            </a:r>
          </a:p>
        </p:txBody>
      </p:sp>
      <p:sp>
        <p:nvSpPr>
          <p:cNvPr id="11329" name="TextovéPole 105"/>
          <p:cNvSpPr txBox="1">
            <a:spLocks noChangeArrowheads="1"/>
          </p:cNvSpPr>
          <p:nvPr/>
        </p:nvSpPr>
        <p:spPr bwMode="auto">
          <a:xfrm>
            <a:off x="4929188" y="5848350"/>
            <a:ext cx="928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parralel port</a:t>
            </a:r>
          </a:p>
        </p:txBody>
      </p:sp>
      <p:sp>
        <p:nvSpPr>
          <p:cNvPr id="11330" name="TextovéPole 106"/>
          <p:cNvSpPr txBox="1">
            <a:spLocks noChangeArrowheads="1"/>
          </p:cNvSpPr>
          <p:nvPr/>
        </p:nvSpPr>
        <p:spPr bwMode="auto">
          <a:xfrm>
            <a:off x="6786563" y="5848350"/>
            <a:ext cx="9286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serial </a:t>
            </a:r>
            <a:br>
              <a:rPr lang="cs-CZ" sz="1200" b="1"/>
            </a:br>
            <a:r>
              <a:rPr lang="cs-CZ" sz="1200" b="1"/>
              <a:t>port</a:t>
            </a:r>
          </a:p>
        </p:txBody>
      </p:sp>
      <p:sp>
        <p:nvSpPr>
          <p:cNvPr id="11331" name="TextovéPole 107"/>
          <p:cNvSpPr txBox="1">
            <a:spLocks noChangeArrowheads="1"/>
          </p:cNvSpPr>
          <p:nvPr/>
        </p:nvSpPr>
        <p:spPr bwMode="auto">
          <a:xfrm>
            <a:off x="2214563" y="4686300"/>
            <a:ext cx="1714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IDE disk controller</a:t>
            </a:r>
          </a:p>
        </p:txBody>
      </p:sp>
      <p:sp>
        <p:nvSpPr>
          <p:cNvPr id="11332" name="TextovéPole 108"/>
          <p:cNvSpPr txBox="1">
            <a:spLocks noChangeArrowheads="1"/>
          </p:cNvSpPr>
          <p:nvPr/>
        </p:nvSpPr>
        <p:spPr bwMode="auto">
          <a:xfrm rot="-5400000">
            <a:off x="5511800" y="1933575"/>
            <a:ext cx="1571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cs-CZ" sz="1200" b="1"/>
              <a:t>SCSI bus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cs-CZ" dirty="0" smtClean="0"/>
              <a:t>ROZMÍSTĚNÍ I/O PORTŮ V PC</a:t>
            </a:r>
            <a:endParaRPr lang="cs-CZ" dirty="0"/>
          </a:p>
        </p:txBody>
      </p:sp>
      <p:sp>
        <p:nvSpPr>
          <p:cNvPr id="12291"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aphicFrame>
        <p:nvGraphicFramePr>
          <p:cNvPr id="5" name="Tabulka 4"/>
          <p:cNvGraphicFramePr>
            <a:graphicFrameLocks noGrp="1"/>
          </p:cNvGraphicFramePr>
          <p:nvPr/>
        </p:nvGraphicFramePr>
        <p:xfrm>
          <a:off x="1285875" y="1643063"/>
          <a:ext cx="6072188" cy="3643310"/>
        </p:xfrm>
        <a:graphic>
          <a:graphicData uri="http://schemas.openxmlformats.org/drawingml/2006/table">
            <a:tbl>
              <a:tblPr/>
              <a:tblGrid>
                <a:gridCol w="3036094"/>
                <a:gridCol w="3036094"/>
              </a:tblGrid>
              <a:tr h="331210">
                <a:tc>
                  <a:txBody>
                    <a:bodyPr/>
                    <a:lstStyle/>
                    <a:p>
                      <a:pPr algn="ctr" fontAlgn="b"/>
                      <a:r>
                        <a:rPr lang="cs-CZ" sz="1200" b="1" i="0" u="none" strike="noStrike" dirty="0" smtClean="0">
                          <a:solidFill>
                            <a:srgbClr val="000000"/>
                          </a:solidFill>
                          <a:latin typeface="Arial" pitchFamily="34" charset="0"/>
                          <a:cs typeface="Arial" pitchFamily="34" charset="0"/>
                        </a:rPr>
                        <a:t>I/O </a:t>
                      </a:r>
                      <a:r>
                        <a:rPr lang="cs-CZ" sz="1200" b="1" i="0" u="none" strike="noStrike" dirty="0" err="1" smtClean="0">
                          <a:solidFill>
                            <a:srgbClr val="000000"/>
                          </a:solidFill>
                          <a:latin typeface="Arial" pitchFamily="34" charset="0"/>
                          <a:cs typeface="Arial" pitchFamily="34" charset="0"/>
                        </a:rPr>
                        <a:t>address</a:t>
                      </a:r>
                      <a:r>
                        <a:rPr lang="cs-CZ" sz="1200" b="1" i="0" u="none" strike="noStrike" dirty="0" smtClean="0">
                          <a:solidFill>
                            <a:srgbClr val="000000"/>
                          </a:solidFill>
                          <a:latin typeface="Arial" pitchFamily="34" charset="0"/>
                          <a:cs typeface="Arial" pitchFamily="34" charset="0"/>
                        </a:rPr>
                        <a:t> </a:t>
                      </a:r>
                      <a:r>
                        <a:rPr lang="cs-CZ" sz="1200" b="1" i="0" u="none" strike="noStrike" dirty="0" err="1" smtClean="0">
                          <a:solidFill>
                            <a:srgbClr val="000000"/>
                          </a:solidFill>
                          <a:latin typeface="Arial" pitchFamily="34" charset="0"/>
                          <a:cs typeface="Arial" pitchFamily="34" charset="0"/>
                        </a:rPr>
                        <a:t>range</a:t>
                      </a:r>
                      <a:r>
                        <a:rPr lang="cs-CZ" sz="1200" b="1" i="0" u="none" strike="noStrike" dirty="0" smtClean="0">
                          <a:solidFill>
                            <a:srgbClr val="000000"/>
                          </a:solidFill>
                          <a:latin typeface="Arial" pitchFamily="34" charset="0"/>
                          <a:cs typeface="Arial" pitchFamily="34" charset="0"/>
                        </a:rPr>
                        <a:t> (</a:t>
                      </a:r>
                      <a:r>
                        <a:rPr lang="cs-CZ" sz="1200" b="1" i="0" u="none" strike="noStrike" dirty="0" err="1" smtClean="0">
                          <a:solidFill>
                            <a:srgbClr val="000000"/>
                          </a:solidFill>
                          <a:latin typeface="Arial" pitchFamily="34" charset="0"/>
                          <a:cs typeface="Arial" pitchFamily="34" charset="0"/>
                        </a:rPr>
                        <a:t>hexadecimal</a:t>
                      </a:r>
                      <a:r>
                        <a:rPr lang="cs-CZ" sz="1200" b="1" i="0" u="none" strike="noStrike" dirty="0" smtClean="0">
                          <a:solidFill>
                            <a:srgbClr val="000000"/>
                          </a:solidFill>
                          <a:latin typeface="Arial" pitchFamily="34" charset="0"/>
                          <a:cs typeface="Arial" pitchFamily="34" charset="0"/>
                        </a:rPr>
                        <a:t>)</a:t>
                      </a:r>
                      <a:endParaRPr lang="cs-CZ" sz="1200" b="1"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smtClean="0">
                          <a:solidFill>
                            <a:srgbClr val="000000"/>
                          </a:solidFill>
                          <a:latin typeface="Arial" pitchFamily="34" charset="0"/>
                          <a:cs typeface="Arial" pitchFamily="34" charset="0"/>
                        </a:rPr>
                        <a:t>device</a:t>
                      </a:r>
                      <a:endParaRPr lang="cs-CZ" sz="1200" b="1"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000-00F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DMA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020-021</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interrupt</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040-043</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timer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200-20F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smtClean="0">
                          <a:solidFill>
                            <a:srgbClr val="000000"/>
                          </a:solidFill>
                          <a:latin typeface="Arial" pitchFamily="34" charset="0"/>
                          <a:cs typeface="Arial" pitchFamily="34" charset="0"/>
                        </a:rPr>
                        <a:t>game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2F8-2FF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serial</a:t>
                      </a:r>
                      <a:r>
                        <a:rPr lang="cs-CZ" sz="1200" b="0" i="0" u="none" strike="noStrike" dirty="0" smtClean="0">
                          <a:solidFill>
                            <a:srgbClr val="000000"/>
                          </a:solidFill>
                          <a:latin typeface="Arial" pitchFamily="34" charset="0"/>
                          <a:cs typeface="Arial" pitchFamily="34" charset="0"/>
                        </a:rPr>
                        <a:t> port (</a:t>
                      </a:r>
                      <a:r>
                        <a:rPr lang="cs-CZ" sz="1200" b="0" i="0" u="none" strike="noStrike" dirty="0" err="1" smtClean="0">
                          <a:solidFill>
                            <a:srgbClr val="000000"/>
                          </a:solidFill>
                          <a:latin typeface="Arial" pitchFamily="34" charset="0"/>
                          <a:cs typeface="Arial" pitchFamily="34" charset="0"/>
                        </a:rPr>
                        <a:t>secondary</a:t>
                      </a:r>
                      <a:r>
                        <a:rPr lang="cs-CZ" sz="1200" b="0" i="0" u="none" strike="noStrike"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320-32F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hard</a:t>
                      </a:r>
                      <a:r>
                        <a:rPr lang="cs-CZ" sz="1200" b="0" i="0" u="none" strike="noStrike" dirty="0" smtClean="0">
                          <a:solidFill>
                            <a:srgbClr val="000000"/>
                          </a:solidFill>
                          <a:latin typeface="Arial" pitchFamily="34" charset="0"/>
                          <a:cs typeface="Arial" pitchFamily="34" charset="0"/>
                        </a:rPr>
                        <a:t>-disk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378-37F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parallel</a:t>
                      </a:r>
                      <a:r>
                        <a:rPr lang="cs-CZ" sz="1200" b="0" i="0" u="none" strike="noStrike" dirty="0" smtClean="0">
                          <a:solidFill>
                            <a:srgbClr val="000000"/>
                          </a:solidFill>
                          <a:latin typeface="Arial" pitchFamily="34" charset="0"/>
                          <a:cs typeface="Arial" pitchFamily="34" charset="0"/>
                        </a:rPr>
                        <a:t> port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3D0-3DF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graphics</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3F0-3F7</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diskette</a:t>
                      </a:r>
                      <a:r>
                        <a:rPr lang="cs-CZ" sz="1200" b="0" i="0" u="none" strike="noStrike" dirty="0" smtClean="0">
                          <a:solidFill>
                            <a:srgbClr val="000000"/>
                          </a:solidFill>
                          <a:latin typeface="Arial" pitchFamily="34" charset="0"/>
                          <a:cs typeface="Arial" pitchFamily="34" charset="0"/>
                        </a:rPr>
                        <a:t>-drive </a:t>
                      </a:r>
                      <a:r>
                        <a:rPr lang="cs-CZ" sz="1200" b="0" i="0" u="none" strike="noStrike" dirty="0" err="1" smtClean="0">
                          <a:solidFill>
                            <a:srgbClr val="000000"/>
                          </a:solidFill>
                          <a:latin typeface="Arial" pitchFamily="34" charset="0"/>
                          <a:cs typeface="Arial" pitchFamily="34" charset="0"/>
                        </a:rPr>
                        <a:t>controller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31210">
                <a:tc>
                  <a:txBody>
                    <a:bodyPr/>
                    <a:lstStyle/>
                    <a:p>
                      <a:pPr algn="ctr" fontAlgn="b"/>
                      <a:r>
                        <a:rPr lang="cs-CZ" sz="1200" b="0" i="0" u="none" strike="noStrike" dirty="0" smtClean="0">
                          <a:solidFill>
                            <a:srgbClr val="000000"/>
                          </a:solidFill>
                          <a:latin typeface="Arial" pitchFamily="34" charset="0"/>
                          <a:cs typeface="Arial" pitchFamily="34" charset="0"/>
                        </a:rPr>
                        <a:t>3F8-3FF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fontAlgn="b"/>
                      <a:r>
                        <a:rPr lang="cs-CZ" sz="1200" b="0" i="0" u="none" strike="noStrike" dirty="0" err="1" smtClean="0">
                          <a:solidFill>
                            <a:srgbClr val="000000"/>
                          </a:solidFill>
                          <a:latin typeface="Arial" pitchFamily="34" charset="0"/>
                          <a:cs typeface="Arial" pitchFamily="34" charset="0"/>
                        </a:rPr>
                        <a:t>serial</a:t>
                      </a:r>
                      <a:r>
                        <a:rPr lang="cs-CZ" sz="1200" b="0" i="0" u="none" strike="noStrike" dirty="0" smtClean="0">
                          <a:solidFill>
                            <a:srgbClr val="000000"/>
                          </a:solidFill>
                          <a:latin typeface="Arial" pitchFamily="34" charset="0"/>
                          <a:cs typeface="Arial" pitchFamily="34" charset="0"/>
                        </a:rPr>
                        <a:t> port (</a:t>
                      </a:r>
                      <a:r>
                        <a:rPr lang="cs-CZ" sz="1200" b="0" i="0" u="none" strike="noStrike" dirty="0" err="1" smtClean="0">
                          <a:solidFill>
                            <a:srgbClr val="000000"/>
                          </a:solidFill>
                          <a:latin typeface="Arial" pitchFamily="34" charset="0"/>
                          <a:cs typeface="Arial" pitchFamily="34" charset="0"/>
                        </a:rPr>
                        <a:t>primary</a:t>
                      </a:r>
                      <a:r>
                        <a:rPr lang="cs-CZ" sz="1200" b="0" i="0" u="none" strike="noStrike"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p:txBody>
          <a:bodyPr/>
          <a:lstStyle/>
          <a:p>
            <a:pPr marL="395288" eaLnBrk="1" hangingPunct="1"/>
            <a:r>
              <a:rPr lang="en-US" smtClean="0"/>
              <a:t>I/O port</a:t>
            </a:r>
            <a:r>
              <a:rPr lang="cs-CZ" smtClean="0"/>
              <a:t> se obvykle skládá ze 4 registrů</a:t>
            </a:r>
          </a:p>
          <a:p>
            <a:pPr marL="719138" lvl="1" eaLnBrk="1" hangingPunct="1"/>
            <a:r>
              <a:rPr lang="cs-CZ" smtClean="0"/>
              <a:t>Data-in</a:t>
            </a:r>
          </a:p>
          <a:p>
            <a:pPr marL="1079500" lvl="2" eaLnBrk="1" hangingPunct="1"/>
            <a:r>
              <a:rPr lang="cs-CZ" smtClean="0"/>
              <a:t>Čtení vstupu od zařízení</a:t>
            </a:r>
          </a:p>
          <a:p>
            <a:pPr marL="719138" lvl="1" eaLnBrk="1" hangingPunct="1"/>
            <a:r>
              <a:rPr lang="cs-CZ" smtClean="0"/>
              <a:t>Data-out</a:t>
            </a:r>
          </a:p>
          <a:p>
            <a:pPr marL="1079500" lvl="2" eaLnBrk="1" hangingPunct="1"/>
            <a:r>
              <a:rPr lang="cs-CZ" smtClean="0"/>
              <a:t>Pro zápis výstupu do zařízení</a:t>
            </a:r>
          </a:p>
          <a:p>
            <a:pPr marL="719138" lvl="1" eaLnBrk="1" hangingPunct="1"/>
            <a:r>
              <a:rPr lang="cs-CZ" smtClean="0"/>
              <a:t>Status</a:t>
            </a:r>
          </a:p>
          <a:p>
            <a:pPr marL="1079500" lvl="2" eaLnBrk="1" hangingPunct="1"/>
            <a:r>
              <a:rPr lang="cs-CZ" smtClean="0"/>
              <a:t>Aktuální stav (data připravena, chyba, …)</a:t>
            </a:r>
          </a:p>
          <a:p>
            <a:pPr marL="719138" lvl="1" eaLnBrk="1" hangingPunct="1"/>
            <a:r>
              <a:rPr lang="cs-CZ" smtClean="0"/>
              <a:t>Control</a:t>
            </a:r>
          </a:p>
          <a:p>
            <a:pPr marL="1079500" lvl="2" eaLnBrk="1" hangingPunct="1"/>
            <a:r>
              <a:rPr lang="cs-CZ" smtClean="0"/>
              <a:t>Ovládání zařízení, konfigurace, příkazy,…</a:t>
            </a:r>
          </a:p>
        </p:txBody>
      </p:sp>
      <p:sp>
        <p:nvSpPr>
          <p:cNvPr id="155650" name="Rectangle 2"/>
          <p:cNvSpPr>
            <a:spLocks noGrp="1" noChangeArrowheads="1"/>
          </p:cNvSpPr>
          <p:nvPr>
            <p:ph type="title"/>
          </p:nvPr>
        </p:nvSpPr>
        <p:spPr/>
        <p:txBody>
          <a:bodyPr/>
          <a:lstStyle/>
          <a:p>
            <a:pPr eaLnBrk="1" hangingPunct="1">
              <a:defRPr/>
            </a:pPr>
            <a:r>
              <a:rPr lang="en-US" dirty="0" smtClean="0"/>
              <a:t>I/O PORTY</a:t>
            </a:r>
            <a:endParaRPr lang="cs-CZ" dirty="0"/>
          </a:p>
        </p:txBody>
      </p:sp>
      <p:sp>
        <p:nvSpPr>
          <p:cNvPr id="13316"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468313" y="1412875"/>
            <a:ext cx="8424862" cy="730250"/>
          </a:xfrm>
        </p:spPr>
        <p:txBody>
          <a:bodyPr/>
          <a:lstStyle/>
          <a:p>
            <a:pPr marL="395288" eaLnBrk="1" hangingPunct="1"/>
            <a:r>
              <a:rPr lang="cs-CZ" smtClean="0"/>
              <a:t>COM1 – porty od 3F8, COM2 – porty od 2F8</a:t>
            </a:r>
          </a:p>
        </p:txBody>
      </p:sp>
      <p:sp>
        <p:nvSpPr>
          <p:cNvPr id="156674" name="Rectangle 2"/>
          <p:cNvSpPr>
            <a:spLocks noGrp="1" noChangeArrowheads="1"/>
          </p:cNvSpPr>
          <p:nvPr>
            <p:ph type="title"/>
          </p:nvPr>
        </p:nvSpPr>
        <p:spPr/>
        <p:txBody>
          <a:bodyPr/>
          <a:lstStyle/>
          <a:p>
            <a:pPr eaLnBrk="1" hangingPunct="1">
              <a:defRPr/>
            </a:pPr>
            <a:r>
              <a:rPr lang="cs-CZ" dirty="0" smtClean="0"/>
              <a:t>PŘÍKLAD: SÉRIOVÝ PORT</a:t>
            </a:r>
            <a:endParaRPr lang="cs-CZ" dirty="0"/>
          </a:p>
        </p:txBody>
      </p:sp>
      <p:sp>
        <p:nvSpPr>
          <p:cNvPr id="1434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graphicFrame>
        <p:nvGraphicFramePr>
          <p:cNvPr id="6" name="Tabulka 5"/>
          <p:cNvGraphicFramePr>
            <a:graphicFrameLocks noGrp="1"/>
          </p:cNvGraphicFramePr>
          <p:nvPr/>
        </p:nvGraphicFramePr>
        <p:xfrm>
          <a:off x="500063" y="2143125"/>
          <a:ext cx="8072437" cy="3643310"/>
        </p:xfrm>
        <a:graphic>
          <a:graphicData uri="http://schemas.openxmlformats.org/drawingml/2006/table">
            <a:tbl>
              <a:tblPr/>
              <a:tblGrid>
                <a:gridCol w="1768249"/>
                <a:gridCol w="6304188"/>
              </a:tblGrid>
              <a:tr h="364331">
                <a:tc gridSpan="2">
                  <a:txBody>
                    <a:bodyPr/>
                    <a:lstStyle/>
                    <a:p>
                      <a:pPr algn="ctr" fontAlgn="b"/>
                      <a:r>
                        <a:rPr lang="cs-CZ" sz="1400" b="1" i="0" u="none" strike="noStrike" dirty="0" smtClean="0">
                          <a:solidFill>
                            <a:srgbClr val="000000"/>
                          </a:solidFill>
                          <a:latin typeface="Arial" pitchFamily="34" charset="0"/>
                          <a:cs typeface="Arial" pitchFamily="34" charset="0"/>
                        </a:rPr>
                        <a:t>8250 SCC </a:t>
                      </a:r>
                      <a:r>
                        <a:rPr lang="cs-CZ" sz="1400" b="1" i="0" u="none" strike="noStrike" dirty="0" err="1" smtClean="0">
                          <a:solidFill>
                            <a:srgbClr val="000000"/>
                          </a:solidFill>
                          <a:latin typeface="Arial" pitchFamily="34" charset="0"/>
                          <a:cs typeface="Arial" pitchFamily="34" charset="0"/>
                        </a:rPr>
                        <a:t>Registers</a:t>
                      </a:r>
                      <a:endParaRPr lang="cs-CZ" sz="1400" b="1" i="0" u="none" strike="noStrike" dirty="0">
                        <a:solidFill>
                          <a:srgbClr val="000000"/>
                        </a:solidFill>
                        <a:latin typeface="Arial" pitchFamily="34" charset="0"/>
                        <a:cs typeface="Arial" pitchFamily="34" charset="0"/>
                      </a:endParaRPr>
                    </a:p>
                  </a:txBody>
                  <a:tcPr marL="45720" marR="4572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fontAlgn="b"/>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364331">
                <a:tc>
                  <a:txBody>
                    <a:bodyPr/>
                    <a:lstStyle/>
                    <a:p>
                      <a:pPr algn="ctr" fontAlgn="b"/>
                      <a:r>
                        <a:rPr lang="cs-CZ" sz="1200" b="1" i="0" u="none" strike="noStrike" dirty="0" smtClean="0">
                          <a:solidFill>
                            <a:srgbClr val="000000"/>
                          </a:solidFill>
                          <a:latin typeface="Arial" pitchFamily="34" charset="0"/>
                          <a:cs typeface="Arial" pitchFamily="34" charset="0"/>
                        </a:rPr>
                        <a:t>I/O </a:t>
                      </a:r>
                      <a:r>
                        <a:rPr lang="cs-CZ" sz="1200" b="1" i="0" u="none" strike="noStrike" dirty="0" err="1" smtClean="0">
                          <a:solidFill>
                            <a:srgbClr val="000000"/>
                          </a:solidFill>
                          <a:latin typeface="Arial" pitchFamily="34" charset="0"/>
                          <a:cs typeface="Arial" pitchFamily="34" charset="0"/>
                        </a:rPr>
                        <a:t>Address</a:t>
                      </a:r>
                      <a:r>
                        <a:rPr lang="cs-CZ" sz="1200" b="1" i="0" u="none" strike="noStrike" dirty="0" smtClean="0">
                          <a:solidFill>
                            <a:srgbClr val="000000"/>
                          </a:solidFill>
                          <a:latin typeface="Arial" pitchFamily="34" charset="0"/>
                          <a:cs typeface="Arial" pitchFamily="34" charset="0"/>
                        </a:rPr>
                        <a:t> (</a:t>
                      </a:r>
                      <a:r>
                        <a:rPr lang="cs-CZ" sz="1200" b="1" i="0" u="none" strike="noStrike" dirty="0" err="1" smtClean="0">
                          <a:solidFill>
                            <a:srgbClr val="000000"/>
                          </a:solidFill>
                          <a:latin typeface="Arial" pitchFamily="34" charset="0"/>
                          <a:cs typeface="Arial" pitchFamily="34" charset="0"/>
                        </a:rPr>
                        <a:t>hex</a:t>
                      </a:r>
                      <a:r>
                        <a:rPr lang="cs-CZ" sz="1200" b="1" i="0" u="none" strike="noStrike" dirty="0" smtClean="0">
                          <a:solidFill>
                            <a:srgbClr val="000000"/>
                          </a:solidFill>
                          <a:latin typeface="Arial" pitchFamily="34" charset="0"/>
                          <a:cs typeface="Arial" pitchFamily="34" charset="0"/>
                        </a:rPr>
                        <a:t>)</a:t>
                      </a:r>
                      <a:endParaRPr lang="cs-CZ" sz="1200" b="1"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algn="ctr" fontAlgn="b"/>
                      <a:r>
                        <a:rPr lang="cs-CZ" sz="1200" b="1" i="0" u="none" strike="noStrike" dirty="0" err="1" smtClean="0">
                          <a:solidFill>
                            <a:srgbClr val="000000"/>
                          </a:solidFill>
                          <a:latin typeface="Arial" pitchFamily="34" charset="0"/>
                          <a:cs typeface="Arial" pitchFamily="34" charset="0"/>
                        </a:rPr>
                        <a:t>Description</a:t>
                      </a:r>
                      <a:endParaRPr lang="cs-CZ" sz="1200" b="1"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3F8/2F8</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200" b="0" i="0" u="none" strike="noStrike" dirty="0" err="1" smtClean="0">
                          <a:solidFill>
                            <a:srgbClr val="000000"/>
                          </a:solidFill>
                          <a:latin typeface="Arial" pitchFamily="34" charset="0"/>
                          <a:cs typeface="Arial" pitchFamily="34" charset="0"/>
                        </a:rPr>
                        <a:t>Receive</a:t>
                      </a:r>
                      <a:r>
                        <a:rPr lang="cs-CZ" sz="1200" b="0" i="0" u="none" strike="noStrike" dirty="0" smtClean="0">
                          <a:solidFill>
                            <a:srgbClr val="000000"/>
                          </a:solidFill>
                          <a:latin typeface="Arial" pitchFamily="34" charset="0"/>
                          <a:cs typeface="Arial" pitchFamily="34" charset="0"/>
                        </a:rPr>
                        <a:t>/</a:t>
                      </a:r>
                      <a:r>
                        <a:rPr lang="cs-CZ" sz="1200" b="0" i="0" u="none" strike="noStrike" dirty="0" err="1" smtClean="0">
                          <a:solidFill>
                            <a:srgbClr val="000000"/>
                          </a:solidFill>
                          <a:latin typeface="Arial" pitchFamily="34" charset="0"/>
                          <a:cs typeface="Arial" pitchFamily="34" charset="0"/>
                        </a:rPr>
                        <a:t>Transmit</a:t>
                      </a:r>
                      <a:r>
                        <a:rPr lang="cs-CZ" sz="1200" b="0" i="0" u="none" strike="noStrike" baseline="0" dirty="0" smtClean="0">
                          <a:solidFill>
                            <a:srgbClr val="000000"/>
                          </a:solidFill>
                          <a:latin typeface="Arial" pitchFamily="34" charset="0"/>
                          <a:cs typeface="Arial" pitchFamily="34" charset="0"/>
                        </a:rPr>
                        <a:t> data </a:t>
                      </a:r>
                      <a:r>
                        <a:rPr lang="cs-CZ" sz="1200" b="0" i="0" u="none" strike="noStrike" baseline="0"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Alsto</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the</a:t>
                      </a:r>
                      <a:r>
                        <a:rPr lang="cs-CZ" sz="1200" b="0" i="0" u="none" strike="noStrike" baseline="0" dirty="0" smtClean="0">
                          <a:solidFill>
                            <a:srgbClr val="000000"/>
                          </a:solidFill>
                          <a:latin typeface="Arial" pitchFamily="34" charset="0"/>
                          <a:cs typeface="Arial" pitchFamily="34" charset="0"/>
                        </a:rPr>
                        <a:t> L. O. byte </a:t>
                      </a:r>
                      <a:r>
                        <a:rPr lang="cs-CZ" sz="1200" b="0" i="0" u="none" strike="noStrike" baseline="0" dirty="0" err="1" smtClean="0">
                          <a:solidFill>
                            <a:srgbClr val="000000"/>
                          </a:solidFill>
                          <a:latin typeface="Arial" pitchFamily="34" charset="0"/>
                          <a:cs typeface="Arial" pitchFamily="34" charset="0"/>
                        </a:rPr>
                        <a:t>of</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the</a:t>
                      </a:r>
                      <a:r>
                        <a:rPr lang="cs-CZ" sz="1200" b="0" i="0" u="none" strike="noStrike" baseline="0" dirty="0" smtClean="0">
                          <a:solidFill>
                            <a:srgbClr val="000000"/>
                          </a:solidFill>
                          <a:latin typeface="Arial" pitchFamily="34" charset="0"/>
                          <a:cs typeface="Arial" pitchFamily="34" charset="0"/>
                        </a:rPr>
                        <a:t> Baud </a:t>
                      </a:r>
                      <a:r>
                        <a:rPr lang="cs-CZ" sz="1200" b="0" i="0" u="none" strike="noStrike" baseline="0" dirty="0" err="1" smtClean="0">
                          <a:solidFill>
                            <a:srgbClr val="000000"/>
                          </a:solidFill>
                          <a:latin typeface="Arial" pitchFamily="34" charset="0"/>
                          <a:cs typeface="Arial" pitchFamily="34" charset="0"/>
                        </a:rPr>
                        <a:t>Rate</a:t>
                      </a:r>
                      <a:r>
                        <a:rPr lang="cs-CZ" sz="1200" b="0" i="0" u="none" strike="noStrike" baseline="0" dirty="0" smtClean="0">
                          <a:solidFill>
                            <a:srgbClr val="000000"/>
                          </a:solidFill>
                          <a:latin typeface="Arial" pitchFamily="34" charset="0"/>
                          <a:cs typeface="Arial" pitchFamily="34" charset="0"/>
                        </a:rPr>
                        <a:t> Divisor </a:t>
                      </a:r>
                      <a:r>
                        <a:rPr lang="cs-CZ" sz="1200" b="0" i="0" u="none" strike="noStrike" baseline="0" dirty="0" err="1" smtClean="0">
                          <a:solidFill>
                            <a:srgbClr val="000000"/>
                          </a:solidFill>
                          <a:latin typeface="Arial" pitchFamily="34" charset="0"/>
                          <a:cs typeface="Arial" pitchFamily="34" charset="0"/>
                        </a:rPr>
                        <a:t>Latch</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3F9/2F9</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200" b="0" i="0" u="none" strike="noStrike" dirty="0" err="1" smtClean="0">
                          <a:solidFill>
                            <a:srgbClr val="000000"/>
                          </a:solidFill>
                          <a:latin typeface="Arial" pitchFamily="34" charset="0"/>
                          <a:cs typeface="Arial" pitchFamily="34" charset="0"/>
                        </a:rPr>
                        <a:t>Interrupt</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Enable</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Also</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the</a:t>
                      </a:r>
                      <a:r>
                        <a:rPr lang="cs-CZ" sz="1200" b="0" i="0" u="none" strike="noStrike" baseline="0" dirty="0" smtClean="0">
                          <a:solidFill>
                            <a:srgbClr val="000000"/>
                          </a:solidFill>
                          <a:latin typeface="Arial" pitchFamily="34" charset="0"/>
                          <a:cs typeface="Arial" pitchFamily="34" charset="0"/>
                        </a:rPr>
                        <a:t> H. O. byte </a:t>
                      </a:r>
                      <a:r>
                        <a:rPr lang="cs-CZ" sz="1200" b="0" i="0" u="none" strike="noStrike" baseline="0" dirty="0" err="1" smtClean="0">
                          <a:solidFill>
                            <a:srgbClr val="000000"/>
                          </a:solidFill>
                          <a:latin typeface="Arial" pitchFamily="34" charset="0"/>
                          <a:cs typeface="Arial" pitchFamily="34" charset="0"/>
                        </a:rPr>
                        <a:t>of</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the</a:t>
                      </a:r>
                      <a:r>
                        <a:rPr lang="cs-CZ" sz="1200" b="0" i="0" u="none" strike="noStrike" baseline="0" dirty="0" smtClean="0">
                          <a:solidFill>
                            <a:srgbClr val="000000"/>
                          </a:solidFill>
                          <a:latin typeface="Arial" pitchFamily="34" charset="0"/>
                          <a:cs typeface="Arial" pitchFamily="34" charset="0"/>
                        </a:rPr>
                        <a:t> Baud </a:t>
                      </a:r>
                      <a:r>
                        <a:rPr lang="cs-CZ" sz="1200" b="0" i="0" u="none" strike="noStrike" baseline="0" dirty="0" err="1" smtClean="0">
                          <a:solidFill>
                            <a:srgbClr val="000000"/>
                          </a:solidFill>
                          <a:latin typeface="Arial" pitchFamily="34" charset="0"/>
                          <a:cs typeface="Arial" pitchFamily="34" charset="0"/>
                        </a:rPr>
                        <a:t>Rate</a:t>
                      </a:r>
                      <a:r>
                        <a:rPr lang="cs-CZ" sz="1200" b="0" i="0" u="none" strike="noStrike" baseline="0" dirty="0" smtClean="0">
                          <a:solidFill>
                            <a:srgbClr val="000000"/>
                          </a:solidFill>
                          <a:latin typeface="Arial" pitchFamily="34" charset="0"/>
                          <a:cs typeface="Arial" pitchFamily="34" charset="0"/>
                        </a:rPr>
                        <a:t> Divisor </a:t>
                      </a:r>
                      <a:r>
                        <a:rPr lang="cs-CZ" sz="1200" b="0" i="0" u="none" strike="noStrike" baseline="0"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3FA/2FA</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200" b="0" i="0" u="none" strike="noStrike" dirty="0" err="1" smtClean="0">
                          <a:solidFill>
                            <a:srgbClr val="000000"/>
                          </a:solidFill>
                          <a:latin typeface="Arial" pitchFamily="34" charset="0"/>
                          <a:cs typeface="Arial" pitchFamily="34" charset="0"/>
                        </a:rPr>
                        <a:t>Interrupt</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Identification</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read</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only</a:t>
                      </a:r>
                      <a:r>
                        <a:rPr lang="cs-CZ" sz="1200" b="0" i="0" u="none" strike="noStrike"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3FB/2FB</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200" b="0" i="0" u="none" strike="noStrike" dirty="0" smtClean="0">
                          <a:solidFill>
                            <a:srgbClr val="000000"/>
                          </a:solidFill>
                          <a:latin typeface="Arial" pitchFamily="34" charset="0"/>
                          <a:cs typeface="Arial" pitchFamily="34" charset="0"/>
                        </a:rPr>
                        <a:t>Line </a:t>
                      </a:r>
                      <a:r>
                        <a:rPr lang="cs-CZ" sz="1200" b="0" i="0" u="none" strike="noStrike" dirty="0" err="1" smtClean="0">
                          <a:solidFill>
                            <a:srgbClr val="000000"/>
                          </a:solidFill>
                          <a:latin typeface="Arial" pitchFamily="34" charset="0"/>
                          <a:cs typeface="Arial" pitchFamily="34" charset="0"/>
                        </a:rPr>
                        <a:t>Control</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3FC/2FC</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b"/>
                      <a:r>
                        <a:rPr lang="cs-CZ" sz="1200" b="0" i="0" u="none" strike="noStrike" dirty="0" smtClean="0">
                          <a:solidFill>
                            <a:srgbClr val="000000"/>
                          </a:solidFill>
                          <a:latin typeface="Arial" pitchFamily="34" charset="0"/>
                          <a:cs typeface="Arial" pitchFamily="34" charset="0"/>
                        </a:rPr>
                        <a:t>Modem </a:t>
                      </a:r>
                      <a:r>
                        <a:rPr lang="cs-CZ" sz="1200" b="0" i="0" u="none" strike="noStrike" dirty="0" err="1" smtClean="0">
                          <a:solidFill>
                            <a:srgbClr val="000000"/>
                          </a:solidFill>
                          <a:latin typeface="Arial" pitchFamily="34" charset="0"/>
                          <a:cs typeface="Arial" pitchFamily="34" charset="0"/>
                        </a:rPr>
                        <a:t>Control</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r>
                        <a:rPr lang="cs-CZ" sz="1200" b="0" i="0" u="none" strike="noStrike"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3FD/2FD</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200" b="0" i="0" u="none" strike="noStrike" dirty="0" smtClean="0">
                          <a:solidFill>
                            <a:srgbClr val="000000"/>
                          </a:solidFill>
                          <a:latin typeface="Arial" pitchFamily="34" charset="0"/>
                          <a:cs typeface="Arial" pitchFamily="34" charset="0"/>
                        </a:rPr>
                        <a:t>Line Status </a:t>
                      </a:r>
                      <a:r>
                        <a:rPr lang="cs-CZ" sz="1200" b="0" i="0" u="none" strike="noStrike"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read</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only</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3FE/2FE</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cs-CZ" sz="1200" b="0" i="0" u="none" strike="noStrike" dirty="0" smtClean="0">
                          <a:solidFill>
                            <a:srgbClr val="000000"/>
                          </a:solidFill>
                          <a:latin typeface="Arial" pitchFamily="34" charset="0"/>
                          <a:cs typeface="Arial" pitchFamily="34" charset="0"/>
                        </a:rPr>
                        <a:t>Modem Status </a:t>
                      </a:r>
                      <a:r>
                        <a:rPr lang="cs-CZ" sz="1200" b="0" i="0" u="none" strike="noStrike"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read</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only</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smtClean="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r>
              <a:tr h="364331">
                <a:tc>
                  <a:txBody>
                    <a:bodyPr/>
                    <a:lstStyle/>
                    <a:p>
                      <a:pPr algn="l" fontAlgn="b"/>
                      <a:r>
                        <a:rPr lang="cs-CZ" sz="1200" b="0" i="0" u="none" strike="noStrike" dirty="0" smtClean="0">
                          <a:solidFill>
                            <a:srgbClr val="000000"/>
                          </a:solidFill>
                          <a:latin typeface="Arial" pitchFamily="34" charset="0"/>
                          <a:cs typeface="Arial" pitchFamily="34" charset="0"/>
                        </a:rPr>
                        <a:t>3FF/2FF</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cs-CZ" sz="1200" b="0" i="0" u="none" strike="noStrike" dirty="0" err="1" smtClean="0">
                          <a:solidFill>
                            <a:srgbClr val="000000"/>
                          </a:solidFill>
                          <a:latin typeface="Arial" pitchFamily="34" charset="0"/>
                          <a:cs typeface="Arial" pitchFamily="34" charset="0"/>
                        </a:rPr>
                        <a:t>Shadow</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Receive</a:t>
                      </a:r>
                      <a:r>
                        <a:rPr lang="cs-CZ" sz="1200" b="0" i="0" u="none" strike="noStrike" dirty="0" smtClean="0">
                          <a:solidFill>
                            <a:srgbClr val="000000"/>
                          </a:solidFill>
                          <a:latin typeface="Arial" pitchFamily="34" charset="0"/>
                          <a:cs typeface="Arial" pitchFamily="34" charset="0"/>
                        </a:rPr>
                        <a:t> </a:t>
                      </a:r>
                      <a:r>
                        <a:rPr lang="cs-CZ" sz="1200" b="0" i="0" u="none" strike="noStrike" dirty="0" err="1" smtClean="0">
                          <a:solidFill>
                            <a:srgbClr val="000000"/>
                          </a:solidFill>
                          <a:latin typeface="Arial" pitchFamily="34" charset="0"/>
                          <a:cs typeface="Arial" pitchFamily="34" charset="0"/>
                        </a:rPr>
                        <a:t>Register</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read</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only</a:t>
                      </a:r>
                      <a:r>
                        <a:rPr lang="cs-CZ" sz="1200" b="0" i="0" u="none" strike="noStrike" baseline="0" dirty="0" smtClean="0">
                          <a:solidFill>
                            <a:srgbClr val="000000"/>
                          </a:solidFill>
                          <a:latin typeface="Arial" pitchFamily="34" charset="0"/>
                          <a:cs typeface="Arial" pitchFamily="34" charset="0"/>
                        </a:rPr>
                        <a:t> not </a:t>
                      </a:r>
                      <a:r>
                        <a:rPr lang="cs-CZ" sz="1200" b="0" i="0" u="none" strike="noStrike" baseline="0" dirty="0" err="1" smtClean="0">
                          <a:solidFill>
                            <a:srgbClr val="000000"/>
                          </a:solidFill>
                          <a:latin typeface="Arial" pitchFamily="34" charset="0"/>
                          <a:cs typeface="Arial" pitchFamily="34" charset="0"/>
                        </a:rPr>
                        <a:t>available</a:t>
                      </a:r>
                      <a:r>
                        <a:rPr lang="cs-CZ" sz="1200" b="0" i="0" u="none" strike="noStrike" baseline="0" dirty="0" smtClean="0">
                          <a:solidFill>
                            <a:srgbClr val="000000"/>
                          </a:solidFill>
                          <a:latin typeface="Arial" pitchFamily="34" charset="0"/>
                          <a:cs typeface="Arial" pitchFamily="34" charset="0"/>
                        </a:rPr>
                        <a:t> on </a:t>
                      </a:r>
                      <a:r>
                        <a:rPr lang="cs-CZ" sz="1200" b="0" i="0" u="none" strike="noStrike" baseline="0" dirty="0" err="1" smtClean="0">
                          <a:solidFill>
                            <a:srgbClr val="000000"/>
                          </a:solidFill>
                          <a:latin typeface="Arial" pitchFamily="34" charset="0"/>
                          <a:cs typeface="Arial" pitchFamily="34" charset="0"/>
                        </a:rPr>
                        <a:t>original</a:t>
                      </a:r>
                      <a:r>
                        <a:rPr lang="cs-CZ" sz="1200" b="0" i="0" u="none" strike="noStrike" baseline="0" dirty="0" smtClean="0">
                          <a:solidFill>
                            <a:srgbClr val="000000"/>
                          </a:solidFill>
                          <a:latin typeface="Arial" pitchFamily="34" charset="0"/>
                          <a:cs typeface="Arial" pitchFamily="34" charset="0"/>
                        </a:rPr>
                        <a:t> </a:t>
                      </a:r>
                      <a:r>
                        <a:rPr lang="cs-CZ" sz="1200" b="0" i="0" u="none" strike="noStrike" baseline="0" dirty="0" err="1" smtClean="0">
                          <a:solidFill>
                            <a:srgbClr val="000000"/>
                          </a:solidFill>
                          <a:latin typeface="Arial" pitchFamily="34" charset="0"/>
                          <a:cs typeface="Arial" pitchFamily="34" charset="0"/>
                        </a:rPr>
                        <a:t>PCs</a:t>
                      </a:r>
                      <a:r>
                        <a:rPr lang="cs-CZ" sz="1200" b="0" i="0" u="none" strike="noStrike" baseline="0" dirty="0" smtClean="0">
                          <a:solidFill>
                            <a:srgbClr val="000000"/>
                          </a:solidFill>
                          <a:latin typeface="Arial" pitchFamily="34" charset="0"/>
                          <a:cs typeface="Arial" pitchFamily="34" charset="0"/>
                        </a:rPr>
                        <a:t>)</a:t>
                      </a:r>
                      <a:endParaRPr lang="cs-CZ" sz="1200" b="0" i="0" u="none" strike="noStrike" dirty="0">
                        <a:solidFill>
                          <a:srgbClr val="000000"/>
                        </a:solidFill>
                        <a:latin typeface="Arial" pitchFamily="34" charset="0"/>
                        <a:cs typeface="Arial" pitchFamily="34" charset="0"/>
                      </a:endParaRPr>
                    </a:p>
                  </a:txBody>
                  <a:tcPr marL="45720" marR="4572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idx="1"/>
          </p:nvPr>
        </p:nvSpPr>
        <p:spPr/>
        <p:txBody>
          <a:bodyPr>
            <a:normAutofit lnSpcReduction="10000"/>
          </a:bodyPr>
          <a:lstStyle/>
          <a:p>
            <a:pPr eaLnBrk="1" hangingPunct="1">
              <a:lnSpc>
                <a:spcPct val="80000"/>
              </a:lnSpc>
              <a:defRPr/>
            </a:pPr>
            <a:r>
              <a:rPr lang="cs-CZ" sz="2600" dirty="0"/>
              <a:t>Programovaný I/O (busy-</a:t>
            </a:r>
            <a:r>
              <a:rPr lang="cs-CZ" sz="2600" dirty="0" err="1"/>
              <a:t>waiting</a:t>
            </a:r>
            <a:r>
              <a:rPr lang="cs-CZ" sz="2600" dirty="0"/>
              <a:t>)</a:t>
            </a:r>
          </a:p>
          <a:p>
            <a:pPr lvl="1" eaLnBrk="1" hangingPunct="1">
              <a:lnSpc>
                <a:spcPct val="80000"/>
              </a:lnSpc>
              <a:defRPr/>
            </a:pPr>
            <a:r>
              <a:rPr lang="cs-CZ" dirty="0"/>
              <a:t>opakovaně se ptám na stav zařízení</a:t>
            </a:r>
          </a:p>
          <a:p>
            <a:pPr lvl="2" eaLnBrk="1" hangingPunct="1">
              <a:lnSpc>
                <a:spcPct val="80000"/>
              </a:lnSpc>
              <a:defRPr/>
            </a:pPr>
            <a:r>
              <a:rPr lang="cs-CZ" sz="2000" dirty="0"/>
              <a:t>připraven</a:t>
            </a:r>
          </a:p>
          <a:p>
            <a:pPr lvl="2" eaLnBrk="1" hangingPunct="1">
              <a:lnSpc>
                <a:spcPct val="80000"/>
              </a:lnSpc>
              <a:defRPr/>
            </a:pPr>
            <a:r>
              <a:rPr lang="cs-CZ" sz="2000" dirty="0"/>
              <a:t>pracuje</a:t>
            </a:r>
          </a:p>
          <a:p>
            <a:pPr lvl="2" eaLnBrk="1" hangingPunct="1">
              <a:lnSpc>
                <a:spcPct val="80000"/>
              </a:lnSpc>
              <a:defRPr/>
            </a:pPr>
            <a:r>
              <a:rPr lang="cs-CZ" sz="2000" dirty="0"/>
              <a:t>chyba</a:t>
            </a:r>
          </a:p>
          <a:p>
            <a:pPr eaLnBrk="1" hangingPunct="1">
              <a:lnSpc>
                <a:spcPct val="80000"/>
              </a:lnSpc>
              <a:defRPr/>
            </a:pPr>
            <a:r>
              <a:rPr lang="cs-CZ" sz="2600" dirty="0"/>
              <a:t>I/O řízený přerušením</a:t>
            </a:r>
          </a:p>
          <a:p>
            <a:pPr lvl="1" eaLnBrk="1" hangingPunct="1">
              <a:lnSpc>
                <a:spcPct val="80000"/>
              </a:lnSpc>
              <a:defRPr/>
            </a:pPr>
            <a:r>
              <a:rPr lang="cs-CZ" dirty="0"/>
              <a:t>zahájení I/O pomocí I/O příkazu</a:t>
            </a:r>
          </a:p>
          <a:p>
            <a:pPr lvl="1" eaLnBrk="1" hangingPunct="1">
              <a:lnSpc>
                <a:spcPct val="80000"/>
              </a:lnSpc>
              <a:defRPr/>
            </a:pPr>
            <a:r>
              <a:rPr lang="cs-CZ" dirty="0"/>
              <a:t>paralelní běh I/O s během procesoru</a:t>
            </a:r>
          </a:p>
          <a:p>
            <a:pPr lvl="1" eaLnBrk="1" hangingPunct="1">
              <a:lnSpc>
                <a:spcPct val="80000"/>
              </a:lnSpc>
              <a:defRPr/>
            </a:pPr>
            <a:r>
              <a:rPr lang="cs-CZ" dirty="0"/>
              <a:t>I/O modul oznamuje přerušením konec přenosu</a:t>
            </a:r>
          </a:p>
          <a:p>
            <a:pPr eaLnBrk="1" hangingPunct="1">
              <a:lnSpc>
                <a:spcPct val="80000"/>
              </a:lnSpc>
              <a:defRPr/>
            </a:pPr>
            <a:r>
              <a:rPr lang="cs-CZ" sz="2600" dirty="0" err="1"/>
              <a:t>Direct</a:t>
            </a:r>
            <a:r>
              <a:rPr lang="cs-CZ" sz="2600" dirty="0"/>
              <a:t> </a:t>
            </a:r>
            <a:r>
              <a:rPr lang="cs-CZ" sz="2600" dirty="0" err="1"/>
              <a:t>Memory</a:t>
            </a:r>
            <a:r>
              <a:rPr lang="cs-CZ" sz="2600" dirty="0"/>
              <a:t> Access (DMA)</a:t>
            </a:r>
          </a:p>
          <a:p>
            <a:pPr lvl="1" eaLnBrk="1" hangingPunct="1">
              <a:lnSpc>
                <a:spcPct val="80000"/>
              </a:lnSpc>
              <a:defRPr/>
            </a:pPr>
            <a:r>
              <a:rPr lang="cs-CZ" dirty="0"/>
              <a:t>kopírování bloků mezi pamětí a I/O zařízením na principu kradení cyklů paměti</a:t>
            </a:r>
          </a:p>
          <a:p>
            <a:pPr lvl="1" eaLnBrk="1" hangingPunct="1">
              <a:lnSpc>
                <a:spcPct val="80000"/>
              </a:lnSpc>
              <a:defRPr/>
            </a:pPr>
            <a:r>
              <a:rPr lang="cs-CZ" dirty="0"/>
              <a:t>přerušení po přenosu bloku (indikace konce)</a:t>
            </a:r>
          </a:p>
        </p:txBody>
      </p:sp>
      <p:sp>
        <p:nvSpPr>
          <p:cNvPr id="129026" name="Rectangle 2"/>
          <p:cNvSpPr>
            <a:spLocks noGrp="1" noChangeArrowheads="1"/>
          </p:cNvSpPr>
          <p:nvPr>
            <p:ph type="title"/>
          </p:nvPr>
        </p:nvSpPr>
        <p:spPr/>
        <p:txBody>
          <a:bodyPr/>
          <a:lstStyle/>
          <a:p>
            <a:pPr eaLnBrk="1" hangingPunct="1">
              <a:defRPr/>
            </a:pPr>
            <a:r>
              <a:rPr lang="cs-CZ" dirty="0" smtClean="0"/>
              <a:t>TECHNIKY PROVÁDĚNÍ I/O</a:t>
            </a:r>
            <a:endParaRPr lang="cs-CZ" dirty="0"/>
          </a:p>
        </p:txBody>
      </p:sp>
      <p:sp>
        <p:nvSpPr>
          <p:cNvPr id="15364"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395288" eaLnBrk="1" hangingPunct="1"/>
            <a:r>
              <a:rPr lang="cs-CZ" sz="2600" smtClean="0"/>
              <a:t>Přerušení obsluhuje ovladač přerušení (kód OS)</a:t>
            </a:r>
          </a:p>
          <a:p>
            <a:pPr marL="395288" eaLnBrk="1" hangingPunct="1"/>
            <a:r>
              <a:rPr lang="cs-CZ" sz="2600" smtClean="0"/>
              <a:t>Maskováním lze některá přerušení ignorovat nebo oddálit jejich obsluhu</a:t>
            </a:r>
          </a:p>
          <a:p>
            <a:pPr marL="395288" eaLnBrk="1" hangingPunct="1"/>
            <a:r>
              <a:rPr lang="cs-CZ" sz="2600" smtClean="0"/>
              <a:t>Patřičný ovladač přerušení se vybírá přerušovacím vektorem</a:t>
            </a:r>
          </a:p>
          <a:p>
            <a:pPr marL="719138" lvl="1" eaLnBrk="1" hangingPunct="1"/>
            <a:r>
              <a:rPr lang="cs-CZ" smtClean="0"/>
              <a:t>některá přerušení nelze maskovat</a:t>
            </a:r>
          </a:p>
          <a:p>
            <a:pPr marL="719138" lvl="1" eaLnBrk="1" hangingPunct="1"/>
            <a:r>
              <a:rPr lang="cs-CZ" smtClean="0"/>
              <a:t>přerušení mohou být uspořádána podle priorit</a:t>
            </a:r>
          </a:p>
          <a:p>
            <a:pPr marL="395288" eaLnBrk="1" hangingPunct="1"/>
            <a:r>
              <a:rPr lang="cs-CZ" sz="2600" smtClean="0"/>
              <a:t>Přerušení se používá i pro řešení výjimek (nejsou asynchronní)</a:t>
            </a:r>
          </a:p>
        </p:txBody>
      </p:sp>
      <p:sp>
        <p:nvSpPr>
          <p:cNvPr id="131074" name="Rectangle 2"/>
          <p:cNvSpPr>
            <a:spLocks noGrp="1" noChangeArrowheads="1"/>
          </p:cNvSpPr>
          <p:nvPr>
            <p:ph type="title"/>
          </p:nvPr>
        </p:nvSpPr>
        <p:spPr/>
        <p:txBody>
          <a:bodyPr/>
          <a:lstStyle/>
          <a:p>
            <a:pPr eaLnBrk="1" hangingPunct="1">
              <a:defRPr/>
            </a:pPr>
            <a:r>
              <a:rPr lang="cs-CZ" dirty="0" smtClean="0"/>
              <a:t>PŘERUŠENÍ </a:t>
            </a:r>
            <a:endParaRPr lang="cs-CZ" dirty="0"/>
          </a:p>
        </p:txBody>
      </p:sp>
      <p:sp>
        <p:nvSpPr>
          <p:cNvPr id="16388"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s-CZ" smtClean="0">
                <a:solidFill>
                  <a:schemeClr val="bg1"/>
                </a:solidFill>
              </a:rPr>
              <a:t>PB 153 OPERAČNÍ SYSTÉMY A JEJICH ROZHRANÍ</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pb153-operacni-systemy">
  <a:themeElements>
    <a:clrScheme name="PB153-operacni-systemy-a-jejich-rozhrani">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70C0"/>
      </a:hlink>
      <a:folHlink>
        <a:srgbClr val="71BEC4"/>
      </a:folHlink>
    </a:clrScheme>
    <a:fontScheme name="2_Vlastn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Vlastn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Vlastn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Vlastn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Vlastn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Vlastn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Vlastn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Vlastn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Vlastn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Vlastn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Vlastn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Vlastn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PB153_vzor</Template>
  <TotalTime>1174</TotalTime>
  <Words>2073</Words>
  <Application>Microsoft Office PowerPoint</Application>
  <PresentationFormat>Předvádění na obrazovce (4:3)</PresentationFormat>
  <Paragraphs>504</Paragraphs>
  <Slides>32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Wingdings</vt:lpstr>
      <vt:lpstr>Arial Narrow</vt:lpstr>
      <vt:lpstr>Tahoma</vt:lpstr>
      <vt:lpstr>Calibri</vt:lpstr>
      <vt:lpstr>motiv-pb153-operacni-systemy</vt:lpstr>
      <vt:lpstr>PB153 OPERAČNÍ SYSTÉMY A JEJICH ROZHRANÍ</vt:lpstr>
      <vt:lpstr>HARDWARE</vt:lpstr>
      <vt:lpstr>PŘÍKLAD: INSTRUKCE IN</vt:lpstr>
      <vt:lpstr>SBĚRNICE PC</vt:lpstr>
      <vt:lpstr>ROZMÍSTĚNÍ I/O PORTŮ V PC</vt:lpstr>
      <vt:lpstr>I/O PORTY</vt:lpstr>
      <vt:lpstr>PŘÍKLAD: SÉRIOVÝ PORT</vt:lpstr>
      <vt:lpstr>TECHNIKY PROVÁDĚNÍ I/O</vt:lpstr>
      <vt:lpstr>PŘERUŠENÍ </vt:lpstr>
      <vt:lpstr>I/O CYKLUS ŘÍZENÝ PŘERUŠENÍM</vt:lpstr>
      <vt:lpstr>VEKTOR PŘERUŠENÍ PROCESORU INTEL PENTIUM</vt:lpstr>
      <vt:lpstr>DMA</vt:lpstr>
      <vt:lpstr>DMA: PŘÍKLAD</vt:lpstr>
      <vt:lpstr>APLIKAČNÍ ROZHRANÍ I/O</vt:lpstr>
      <vt:lpstr>I/O V JÁDŘE A HW</vt:lpstr>
      <vt:lpstr>BLOKOVÁ A ZNAKOVÁ ZAŘÍZENÍ</vt:lpstr>
      <vt:lpstr>LINUX: SPECIÁLNÍ ZAŘÍZENÍ</vt:lpstr>
      <vt:lpstr>LINUX: SPECIÁLNÍ ZAŘÍZENÍ</vt:lpstr>
      <vt:lpstr>WINAPI: PRÁCE S DISKY</vt:lpstr>
      <vt:lpstr>PŘÍKLAD: LINUX</vt:lpstr>
      <vt:lpstr>SÍŤOVÁ ZAŘÍZENÍ</vt:lpstr>
      <vt:lpstr>BLOKUJÍCÍ A NEBLOKUJÍCÍ I/O</vt:lpstr>
      <vt:lpstr>PŘÍKLAD: LINUX</vt:lpstr>
      <vt:lpstr>I/O SUBSYSTÉM V JÁDRU</vt:lpstr>
      <vt:lpstr>PŘÍKLAD: SUN ENTERPRISE 6000</vt:lpstr>
      <vt:lpstr>I/O SUBSYSTÉM V JÁDRU</vt:lpstr>
      <vt:lpstr>CHYBOVÉ ŘÍZENÍ</vt:lpstr>
      <vt:lpstr>PŘ.: I/O POŽ.</vt:lpstr>
      <vt:lpstr>VÝKON </vt:lpstr>
      <vt:lpstr>PŘÍKLAD: SÍŤOVÁ APLIKACE</vt:lpstr>
      <vt:lpstr>ZVYŠOVÁNÍ VÝKONU</vt:lpstr>
      <vt:lpstr>Prezentace aplikace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PB153 Operační systémy a jejich rozhraní</dc:title>
  <dc:creator>Zdeněk Říha</dc:creator>
  <cp:lastModifiedBy>Adam Muras</cp:lastModifiedBy>
  <cp:revision>124</cp:revision>
  <dcterms:created xsi:type="dcterms:W3CDTF">2004-05-09T18:23:17Z</dcterms:created>
  <dcterms:modified xsi:type="dcterms:W3CDTF">2013-04-25T10:48:13Z</dcterms:modified>
</cp:coreProperties>
</file>