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3" r:id="rId3"/>
    <p:sldId id="276" r:id="rId4"/>
    <p:sldId id="277" r:id="rId5"/>
    <p:sldId id="278" r:id="rId6"/>
    <p:sldId id="258" r:id="rId7"/>
    <p:sldId id="259" r:id="rId8"/>
    <p:sldId id="279" r:id="rId9"/>
    <p:sldId id="284" r:id="rId10"/>
    <p:sldId id="307" r:id="rId11"/>
    <p:sldId id="281" r:id="rId12"/>
    <p:sldId id="261" r:id="rId13"/>
    <p:sldId id="280" r:id="rId14"/>
    <p:sldId id="262" r:id="rId15"/>
    <p:sldId id="285" r:id="rId16"/>
    <p:sldId id="301" r:id="rId17"/>
    <p:sldId id="263" r:id="rId18"/>
    <p:sldId id="265" r:id="rId19"/>
    <p:sldId id="266" r:id="rId20"/>
    <p:sldId id="267" r:id="rId21"/>
    <p:sldId id="308" r:id="rId22"/>
    <p:sldId id="286" r:id="rId23"/>
    <p:sldId id="268" r:id="rId24"/>
    <p:sldId id="300" r:id="rId25"/>
    <p:sldId id="288" r:id="rId26"/>
    <p:sldId id="289" r:id="rId27"/>
    <p:sldId id="290" r:id="rId28"/>
    <p:sldId id="293" r:id="rId29"/>
    <p:sldId id="291" r:id="rId30"/>
    <p:sldId id="292" r:id="rId31"/>
    <p:sldId id="294" r:id="rId32"/>
    <p:sldId id="299" r:id="rId33"/>
    <p:sldId id="295" r:id="rId34"/>
    <p:sldId id="296" r:id="rId35"/>
    <p:sldId id="297" r:id="rId36"/>
    <p:sldId id="298" r:id="rId37"/>
    <p:sldId id="273" r:id="rId38"/>
    <p:sldId id="274" r:id="rId39"/>
    <p:sldId id="282" r:id="rId40"/>
    <p:sldId id="302" r:id="rId41"/>
    <p:sldId id="303" r:id="rId42"/>
    <p:sldId id="304" r:id="rId43"/>
    <p:sldId id="305" r:id="rId44"/>
    <p:sldId id="306" r:id="rId45"/>
    <p:sldId id="309" r:id="rId46"/>
  </p:sldIdLst>
  <p:sldSz cx="9144000" cy="6858000" type="screen4x3"/>
  <p:notesSz cx="7013575" cy="92995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CCFF"/>
    <a:srgbClr val="66CCFF"/>
    <a:srgbClr val="6699FF"/>
    <a:srgbClr val="FFFF99"/>
    <a:srgbClr val="33CCFF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44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7CF71F-590C-43F4-BDD6-7D68A18554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7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44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44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EA117E-C785-4C17-BFE5-63D99D5C0A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7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19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5803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70011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7781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90280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9010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2031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56888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Výukovou pomůcku zpracovalo </a:t>
            </a:r>
            <a:b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Servisní středisko pro e-</a:t>
            </a:r>
            <a:r>
              <a:rPr lang="cs-CZ" sz="2400" b="1" dirty="0" err="1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learning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na MU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u="sng" dirty="0">
                <a:solidFill>
                  <a:schemeClr val="accent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73154953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5AB5614B-9C85-4A5F-8F0F-E60E9838B2A3}" type="slidenum">
              <a:rPr lang="en-US" sz="1200" b="1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</a:rPr>
              <a:t>/45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br>
              <a:rPr lang="en-US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</a:t>
            </a:r>
            <a:br>
              <a:rPr lang="cs-CZ" dirty="0" smtClean="0"/>
            </a:br>
            <a:r>
              <a:rPr lang="cs-CZ" dirty="0" smtClean="0"/>
              <a:t>A JEJICH ROZHRANÍ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</a:t>
            </a:r>
            <a:r>
              <a:rPr lang="cs-CZ" dirty="0" err="1"/>
              <a:t>rincipy</a:t>
            </a:r>
            <a:r>
              <a:rPr lang="cs-CZ" dirty="0"/>
              <a:t> výstavby OS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7"/>
          <p:cNvSpPr>
            <a:spLocks noGrp="1"/>
          </p:cNvSpPr>
          <p:nvPr>
            <p:ph idx="1"/>
          </p:nvPr>
        </p:nvSpPr>
        <p:spPr>
          <a:xfrm>
            <a:off x="468313" y="1412875"/>
            <a:ext cx="3103562" cy="4824413"/>
          </a:xfrm>
        </p:spPr>
        <p:txBody>
          <a:bodyPr/>
          <a:lstStyle/>
          <a:p>
            <a:pPr marL="395288"/>
            <a:r>
              <a:rPr lang="cs-CZ" sz="2000" smtClean="0"/>
              <a:t>V roce </a:t>
            </a:r>
            <a:r>
              <a:rPr lang="en-US" sz="2000" smtClean="0"/>
              <a:t>1979 </a:t>
            </a:r>
            <a:r>
              <a:rPr lang="cs-CZ" sz="2000" smtClean="0"/>
              <a:t>koupil Microsoft licenci na  Unix verze 7 od AT</a:t>
            </a:r>
            <a:r>
              <a:rPr lang="en-US" sz="2000" smtClean="0"/>
              <a:t>&amp;T.</a:t>
            </a:r>
            <a:endParaRPr lang="cs-CZ" sz="2000" smtClean="0"/>
          </a:p>
          <a:p>
            <a:pPr marL="395288"/>
            <a:r>
              <a:rPr lang="en-US" sz="2000" smtClean="0"/>
              <a:t>V roce 1987 p</a:t>
            </a:r>
            <a:r>
              <a:rPr lang="cs-CZ" sz="2000" smtClean="0"/>
              <a:t>ředal Microsft Xenix firmě SCO.</a:t>
            </a:r>
          </a:p>
          <a:p>
            <a:pPr marL="395288"/>
            <a:r>
              <a:rPr lang="cs-CZ" sz="2000" smtClean="0"/>
              <a:t>Koncem 80. let byl Xenix pravděpodobně nejrozšířenějším OS unixového typu podle počtu strojů, na kterých běžel</a:t>
            </a:r>
            <a:endParaRPr lang="cs-CZ" sz="2400" smtClean="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XENIX</a:t>
            </a:r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20485" name="Picture 4" descr="Ms_xe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4438"/>
            <a:ext cx="5113338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47675" y="2368550"/>
            <a:ext cx="304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OS/2</a:t>
            </a:r>
            <a:endParaRPr lang="cs-CZ" dirty="0"/>
          </a:p>
        </p:txBody>
      </p:sp>
      <p:sp>
        <p:nvSpPr>
          <p:cNvPr id="2150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1508" name="Obdélník 6"/>
          <p:cNvSpPr>
            <a:spLocks noChangeArrowheads="1"/>
          </p:cNvSpPr>
          <p:nvPr/>
        </p:nvSpPr>
        <p:spPr bwMode="auto">
          <a:xfrm>
            <a:off x="1076325" y="2428875"/>
            <a:ext cx="6929438" cy="38576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09" name="Obdélník 7"/>
          <p:cNvSpPr>
            <a:spLocks noChangeArrowheads="1"/>
          </p:cNvSpPr>
          <p:nvPr/>
        </p:nvSpPr>
        <p:spPr bwMode="auto">
          <a:xfrm>
            <a:off x="1571625" y="1357313"/>
            <a:ext cx="1857375" cy="928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200" b="1">
              <a:cs typeface="Arial" charset="0"/>
            </a:endParaRPr>
          </a:p>
        </p:txBody>
      </p:sp>
      <p:sp>
        <p:nvSpPr>
          <p:cNvPr id="21510" name="Obdélník 12"/>
          <p:cNvSpPr>
            <a:spLocks noChangeArrowheads="1"/>
          </p:cNvSpPr>
          <p:nvPr/>
        </p:nvSpPr>
        <p:spPr bwMode="auto">
          <a:xfrm>
            <a:off x="3678238" y="1357313"/>
            <a:ext cx="1858962" cy="928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1" name="Obdélník 13"/>
          <p:cNvSpPr>
            <a:spLocks noChangeArrowheads="1"/>
          </p:cNvSpPr>
          <p:nvPr/>
        </p:nvSpPr>
        <p:spPr bwMode="auto">
          <a:xfrm>
            <a:off x="5786438" y="1357313"/>
            <a:ext cx="1857375" cy="928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2" name="TextovéPole 14"/>
          <p:cNvSpPr txBox="1">
            <a:spLocks noChangeArrowheads="1"/>
          </p:cNvSpPr>
          <p:nvPr/>
        </p:nvSpPr>
        <p:spPr bwMode="auto">
          <a:xfrm>
            <a:off x="1928813" y="166846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application</a:t>
            </a:r>
          </a:p>
        </p:txBody>
      </p:sp>
      <p:sp>
        <p:nvSpPr>
          <p:cNvPr id="21513" name="TextovéPole 15"/>
          <p:cNvSpPr txBox="1">
            <a:spLocks noChangeArrowheads="1"/>
          </p:cNvSpPr>
          <p:nvPr/>
        </p:nvSpPr>
        <p:spPr bwMode="auto">
          <a:xfrm>
            <a:off x="4035425" y="1668463"/>
            <a:ext cx="1144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application</a:t>
            </a:r>
          </a:p>
        </p:txBody>
      </p:sp>
      <p:sp>
        <p:nvSpPr>
          <p:cNvPr id="21514" name="TextovéPole 16"/>
          <p:cNvSpPr txBox="1">
            <a:spLocks noChangeArrowheads="1"/>
          </p:cNvSpPr>
          <p:nvPr/>
        </p:nvSpPr>
        <p:spPr bwMode="auto">
          <a:xfrm>
            <a:off x="6143625" y="166846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application</a:t>
            </a:r>
          </a:p>
        </p:txBody>
      </p:sp>
      <p:sp>
        <p:nvSpPr>
          <p:cNvPr id="21515" name="Obdélník 17"/>
          <p:cNvSpPr>
            <a:spLocks noChangeArrowheads="1"/>
          </p:cNvSpPr>
          <p:nvPr/>
        </p:nvSpPr>
        <p:spPr bwMode="auto">
          <a:xfrm>
            <a:off x="1285875" y="2571750"/>
            <a:ext cx="6448425" cy="3302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6" name="Obdélník 18"/>
          <p:cNvSpPr>
            <a:spLocks noChangeArrowheads="1"/>
          </p:cNvSpPr>
          <p:nvPr/>
        </p:nvSpPr>
        <p:spPr bwMode="auto">
          <a:xfrm>
            <a:off x="1285875" y="3714750"/>
            <a:ext cx="6448425" cy="1643063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7" name="Obdélník 19"/>
          <p:cNvSpPr>
            <a:spLocks noChangeArrowheads="1"/>
          </p:cNvSpPr>
          <p:nvPr/>
        </p:nvSpPr>
        <p:spPr bwMode="auto">
          <a:xfrm>
            <a:off x="1328738" y="5480050"/>
            <a:ext cx="1547812" cy="663575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8" name="Obdélník 20"/>
          <p:cNvSpPr>
            <a:spLocks noChangeArrowheads="1"/>
          </p:cNvSpPr>
          <p:nvPr/>
        </p:nvSpPr>
        <p:spPr bwMode="auto">
          <a:xfrm>
            <a:off x="2943225" y="5480050"/>
            <a:ext cx="1547813" cy="663575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9" name="Obdélník 21"/>
          <p:cNvSpPr>
            <a:spLocks noChangeArrowheads="1"/>
          </p:cNvSpPr>
          <p:nvPr/>
        </p:nvSpPr>
        <p:spPr bwMode="auto">
          <a:xfrm>
            <a:off x="4559300" y="5480050"/>
            <a:ext cx="1547813" cy="663575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20" name="Obdélník 22"/>
          <p:cNvSpPr>
            <a:spLocks noChangeArrowheads="1"/>
          </p:cNvSpPr>
          <p:nvPr/>
        </p:nvSpPr>
        <p:spPr bwMode="auto">
          <a:xfrm>
            <a:off x="6175375" y="5480050"/>
            <a:ext cx="1547813" cy="663575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21" name="Obdélník 23"/>
          <p:cNvSpPr>
            <a:spLocks noChangeArrowheads="1"/>
          </p:cNvSpPr>
          <p:nvPr/>
        </p:nvSpPr>
        <p:spPr bwMode="auto">
          <a:xfrm>
            <a:off x="1285875" y="3035300"/>
            <a:ext cx="1857375" cy="573088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22" name="Obdélník 24"/>
          <p:cNvSpPr>
            <a:spLocks noChangeArrowheads="1"/>
          </p:cNvSpPr>
          <p:nvPr/>
        </p:nvSpPr>
        <p:spPr bwMode="auto">
          <a:xfrm>
            <a:off x="3286125" y="3035300"/>
            <a:ext cx="1857375" cy="573088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cs-CZ" b="1">
              <a:cs typeface="Arial" charset="0"/>
            </a:endParaRPr>
          </a:p>
        </p:txBody>
      </p:sp>
      <p:sp>
        <p:nvSpPr>
          <p:cNvPr id="21523" name="Obdélník 25"/>
          <p:cNvSpPr>
            <a:spLocks noChangeArrowheads="1"/>
          </p:cNvSpPr>
          <p:nvPr/>
        </p:nvSpPr>
        <p:spPr bwMode="auto">
          <a:xfrm>
            <a:off x="5857875" y="3035300"/>
            <a:ext cx="1857375" cy="573088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24" name="Obdélník 26"/>
          <p:cNvSpPr>
            <a:spLocks noChangeArrowheads="1"/>
          </p:cNvSpPr>
          <p:nvPr/>
        </p:nvSpPr>
        <p:spPr bwMode="auto">
          <a:xfrm>
            <a:off x="5875338" y="2571750"/>
            <a:ext cx="1857375" cy="331788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25" name="TextovéPole 27"/>
          <p:cNvSpPr txBox="1">
            <a:spLocks noChangeArrowheads="1"/>
          </p:cNvSpPr>
          <p:nvPr/>
        </p:nvSpPr>
        <p:spPr bwMode="auto">
          <a:xfrm>
            <a:off x="1714500" y="2571750"/>
            <a:ext cx="321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/>
              <a:t>application-programming interface</a:t>
            </a:r>
          </a:p>
        </p:txBody>
      </p:sp>
      <p:sp>
        <p:nvSpPr>
          <p:cNvPr id="21526" name="TextovéPole 28"/>
          <p:cNvSpPr txBox="1">
            <a:spLocks noChangeArrowheads="1"/>
          </p:cNvSpPr>
          <p:nvPr/>
        </p:nvSpPr>
        <p:spPr bwMode="auto">
          <a:xfrm>
            <a:off x="6053138" y="2584450"/>
            <a:ext cx="150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API extension</a:t>
            </a:r>
          </a:p>
        </p:txBody>
      </p:sp>
      <p:sp>
        <p:nvSpPr>
          <p:cNvPr id="21527" name="TextovéPole 29"/>
          <p:cNvSpPr txBox="1">
            <a:spLocks noChangeArrowheads="1"/>
          </p:cNvSpPr>
          <p:nvPr/>
        </p:nvSpPr>
        <p:spPr bwMode="auto">
          <a:xfrm>
            <a:off x="6215063" y="3168650"/>
            <a:ext cx="114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subsystem</a:t>
            </a:r>
          </a:p>
        </p:txBody>
      </p:sp>
      <p:sp>
        <p:nvSpPr>
          <p:cNvPr id="21528" name="TextovéPole 30"/>
          <p:cNvSpPr txBox="1">
            <a:spLocks noChangeArrowheads="1"/>
          </p:cNvSpPr>
          <p:nvPr/>
        </p:nvSpPr>
        <p:spPr bwMode="auto">
          <a:xfrm>
            <a:off x="3643313" y="3168650"/>
            <a:ext cx="114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subsystem</a:t>
            </a:r>
          </a:p>
        </p:txBody>
      </p:sp>
      <p:sp>
        <p:nvSpPr>
          <p:cNvPr id="21529" name="TextovéPole 31"/>
          <p:cNvSpPr txBox="1">
            <a:spLocks noChangeArrowheads="1"/>
          </p:cNvSpPr>
          <p:nvPr/>
        </p:nvSpPr>
        <p:spPr bwMode="auto">
          <a:xfrm>
            <a:off x="1643063" y="3168650"/>
            <a:ext cx="114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subsystem</a:t>
            </a:r>
          </a:p>
        </p:txBody>
      </p:sp>
      <p:sp>
        <p:nvSpPr>
          <p:cNvPr id="21530" name="TextovéPole 32"/>
          <p:cNvSpPr txBox="1">
            <a:spLocks noChangeArrowheads="1"/>
          </p:cNvSpPr>
          <p:nvPr/>
        </p:nvSpPr>
        <p:spPr bwMode="auto">
          <a:xfrm>
            <a:off x="4081463" y="3933825"/>
            <a:ext cx="85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system</a:t>
            </a:r>
          </a:p>
          <a:p>
            <a:pPr algn="ctr" eaLnBrk="1" hangingPunct="1"/>
            <a:r>
              <a:rPr lang="cs-CZ" sz="1400" b="1"/>
              <a:t>kernel</a:t>
            </a:r>
          </a:p>
        </p:txBody>
      </p:sp>
      <p:sp>
        <p:nvSpPr>
          <p:cNvPr id="21531" name="TextovéPole 33"/>
          <p:cNvSpPr txBox="1">
            <a:spLocks noChangeArrowheads="1"/>
          </p:cNvSpPr>
          <p:nvPr/>
        </p:nvSpPr>
        <p:spPr bwMode="auto">
          <a:xfrm>
            <a:off x="5715000" y="4500563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• memory management</a:t>
            </a:r>
          </a:p>
          <a:p>
            <a:pPr eaLnBrk="1" hangingPunct="1"/>
            <a:r>
              <a:rPr lang="cs-CZ" sz="1200" b="1"/>
              <a:t>• task dispatching</a:t>
            </a:r>
          </a:p>
          <a:p>
            <a:pPr eaLnBrk="1" hangingPunct="1"/>
            <a:r>
              <a:rPr lang="cs-CZ" sz="1200" b="1"/>
              <a:t>• device management</a:t>
            </a:r>
          </a:p>
        </p:txBody>
      </p:sp>
      <p:sp>
        <p:nvSpPr>
          <p:cNvPr id="21532" name="TextovéPole 34"/>
          <p:cNvSpPr txBox="1">
            <a:spLocks noChangeArrowheads="1"/>
          </p:cNvSpPr>
          <p:nvPr/>
        </p:nvSpPr>
        <p:spPr bwMode="auto">
          <a:xfrm>
            <a:off x="1423988" y="5500688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driver</a:t>
            </a:r>
          </a:p>
        </p:txBody>
      </p:sp>
      <p:grpSp>
        <p:nvGrpSpPr>
          <p:cNvPr id="21533" name="Skupina 38"/>
          <p:cNvGrpSpPr>
            <a:grpSpLocks/>
          </p:cNvGrpSpPr>
          <p:nvPr/>
        </p:nvGrpSpPr>
        <p:grpSpPr bwMode="auto">
          <a:xfrm>
            <a:off x="1566863" y="5786438"/>
            <a:ext cx="1071562" cy="252412"/>
            <a:chOff x="1571604" y="5786454"/>
            <a:chExt cx="1071570" cy="214314"/>
          </a:xfrm>
        </p:grpSpPr>
        <p:sp>
          <p:nvSpPr>
            <p:cNvPr id="21546" name="Krychle 36"/>
            <p:cNvSpPr>
              <a:spLocks noChangeArrowheads="1"/>
            </p:cNvSpPr>
            <p:nvPr/>
          </p:nvSpPr>
          <p:spPr bwMode="auto">
            <a:xfrm>
              <a:off x="1571604" y="5786454"/>
              <a:ext cx="1071570" cy="214314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" name="Obdélník 37"/>
            <p:cNvSpPr/>
            <p:nvPr/>
          </p:nvSpPr>
          <p:spPr bwMode="auto">
            <a:xfrm>
              <a:off x="1666855" y="5882154"/>
              <a:ext cx="838206" cy="71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>
                <a:cs typeface="Arial" charset="0"/>
              </a:endParaRPr>
            </a:p>
          </p:txBody>
        </p:sp>
      </p:grpSp>
      <p:sp>
        <p:nvSpPr>
          <p:cNvPr id="21534" name="TextovéPole 43"/>
          <p:cNvSpPr txBox="1">
            <a:spLocks noChangeArrowheads="1"/>
          </p:cNvSpPr>
          <p:nvPr/>
        </p:nvSpPr>
        <p:spPr bwMode="auto">
          <a:xfrm>
            <a:off x="3038475" y="5500688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driver</a:t>
            </a:r>
          </a:p>
        </p:txBody>
      </p:sp>
      <p:grpSp>
        <p:nvGrpSpPr>
          <p:cNvPr id="21535" name="Skupina 44"/>
          <p:cNvGrpSpPr>
            <a:grpSpLocks/>
          </p:cNvGrpSpPr>
          <p:nvPr/>
        </p:nvGrpSpPr>
        <p:grpSpPr bwMode="auto">
          <a:xfrm>
            <a:off x="3181350" y="5786438"/>
            <a:ext cx="1071563" cy="252412"/>
            <a:chOff x="1571604" y="5786454"/>
            <a:chExt cx="1071570" cy="214314"/>
          </a:xfrm>
        </p:grpSpPr>
        <p:sp>
          <p:nvSpPr>
            <p:cNvPr id="21544" name="Krychle 45"/>
            <p:cNvSpPr>
              <a:spLocks noChangeArrowheads="1"/>
            </p:cNvSpPr>
            <p:nvPr/>
          </p:nvSpPr>
          <p:spPr bwMode="auto">
            <a:xfrm>
              <a:off x="1571604" y="5786454"/>
              <a:ext cx="1071570" cy="214314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47" name="Obdélník 46"/>
            <p:cNvSpPr/>
            <p:nvPr/>
          </p:nvSpPr>
          <p:spPr bwMode="auto">
            <a:xfrm>
              <a:off x="1666855" y="5882154"/>
              <a:ext cx="838205" cy="71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>
                <a:cs typeface="Arial" charset="0"/>
              </a:endParaRPr>
            </a:p>
          </p:txBody>
        </p:sp>
      </p:grpSp>
      <p:sp>
        <p:nvSpPr>
          <p:cNvPr id="21536" name="TextovéPole 47"/>
          <p:cNvSpPr txBox="1">
            <a:spLocks noChangeArrowheads="1"/>
          </p:cNvSpPr>
          <p:nvPr/>
        </p:nvSpPr>
        <p:spPr bwMode="auto">
          <a:xfrm>
            <a:off x="4654550" y="5500688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driver</a:t>
            </a:r>
          </a:p>
        </p:txBody>
      </p:sp>
      <p:grpSp>
        <p:nvGrpSpPr>
          <p:cNvPr id="21537" name="Skupina 48"/>
          <p:cNvGrpSpPr>
            <a:grpSpLocks/>
          </p:cNvGrpSpPr>
          <p:nvPr/>
        </p:nvGrpSpPr>
        <p:grpSpPr bwMode="auto">
          <a:xfrm>
            <a:off x="4797425" y="5786438"/>
            <a:ext cx="1071563" cy="252412"/>
            <a:chOff x="1571604" y="5786454"/>
            <a:chExt cx="1071570" cy="214314"/>
          </a:xfrm>
        </p:grpSpPr>
        <p:sp>
          <p:nvSpPr>
            <p:cNvPr id="21542" name="Krychle 49"/>
            <p:cNvSpPr>
              <a:spLocks noChangeArrowheads="1"/>
            </p:cNvSpPr>
            <p:nvPr/>
          </p:nvSpPr>
          <p:spPr bwMode="auto">
            <a:xfrm>
              <a:off x="1571604" y="5786454"/>
              <a:ext cx="1071570" cy="214314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51" name="Obdélník 50"/>
            <p:cNvSpPr/>
            <p:nvPr/>
          </p:nvSpPr>
          <p:spPr bwMode="auto">
            <a:xfrm>
              <a:off x="1666855" y="5882154"/>
              <a:ext cx="838205" cy="71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>
                <a:cs typeface="Arial" charset="0"/>
              </a:endParaRPr>
            </a:p>
          </p:txBody>
        </p:sp>
      </p:grpSp>
      <p:sp>
        <p:nvSpPr>
          <p:cNvPr id="21538" name="TextovéPole 51"/>
          <p:cNvSpPr txBox="1">
            <a:spLocks noChangeArrowheads="1"/>
          </p:cNvSpPr>
          <p:nvPr/>
        </p:nvSpPr>
        <p:spPr bwMode="auto">
          <a:xfrm>
            <a:off x="6270625" y="5500688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driver</a:t>
            </a:r>
          </a:p>
        </p:txBody>
      </p:sp>
      <p:grpSp>
        <p:nvGrpSpPr>
          <p:cNvPr id="21539" name="Skupina 52"/>
          <p:cNvGrpSpPr>
            <a:grpSpLocks/>
          </p:cNvGrpSpPr>
          <p:nvPr/>
        </p:nvGrpSpPr>
        <p:grpSpPr bwMode="auto">
          <a:xfrm>
            <a:off x="6413500" y="5786438"/>
            <a:ext cx="1071563" cy="252412"/>
            <a:chOff x="1571604" y="5786454"/>
            <a:chExt cx="1071570" cy="214314"/>
          </a:xfrm>
        </p:grpSpPr>
        <p:sp>
          <p:nvSpPr>
            <p:cNvPr id="21540" name="Krychle 53"/>
            <p:cNvSpPr>
              <a:spLocks noChangeArrowheads="1"/>
            </p:cNvSpPr>
            <p:nvPr/>
          </p:nvSpPr>
          <p:spPr bwMode="auto">
            <a:xfrm>
              <a:off x="1571604" y="5786454"/>
              <a:ext cx="1071570" cy="214314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55" name="Obdélník 54"/>
            <p:cNvSpPr/>
            <p:nvPr/>
          </p:nvSpPr>
          <p:spPr bwMode="auto">
            <a:xfrm>
              <a:off x="1666855" y="5882154"/>
              <a:ext cx="838205" cy="71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OS se dělí do jistého počtu vrstev (úrovní)</a:t>
            </a:r>
          </a:p>
          <a:p>
            <a:pPr marL="395288" eaLnBrk="1" hangingPunct="1"/>
            <a:r>
              <a:rPr lang="cs-CZ" smtClean="0"/>
              <a:t>Každá vrstva je budována na funkcionalitě nižších vrstev </a:t>
            </a:r>
          </a:p>
          <a:p>
            <a:pPr marL="395288" eaLnBrk="1" hangingPunct="1"/>
            <a:r>
              <a:rPr lang="cs-CZ" smtClean="0"/>
              <a:t>Nejnižší vrstva (0) je hardware</a:t>
            </a:r>
          </a:p>
          <a:p>
            <a:pPr marL="395288" eaLnBrk="1" hangingPunct="1"/>
            <a:r>
              <a:rPr lang="cs-CZ" smtClean="0"/>
              <a:t>Nejvyšší vrstva je uživatelské rozhraní</a:t>
            </a:r>
          </a:p>
          <a:p>
            <a:pPr marL="395288" eaLnBrk="1" hangingPunct="1"/>
            <a:r>
              <a:rPr lang="cs-CZ" smtClean="0"/>
              <a:t>Pomocí principu modulů jsou vrstvy vybírány tak, aby každá používala funkcí (operací) a služeb pouze vrstvy </a:t>
            </a:r>
            <a:r>
              <a:rPr lang="cs-CZ" i="1" smtClean="0"/>
              <a:t>n</a:t>
            </a:r>
            <a:r>
              <a:rPr lang="cs-CZ" smtClean="0"/>
              <a:t> – 1 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300" dirty="0" smtClean="0"/>
              <a:t>HIERARCHICKÁ VRSTVOVÁ ARCHITEKTURA</a:t>
            </a:r>
            <a:endParaRPr lang="cs-CZ" sz="3300" dirty="0"/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HIERARCHICKÁ ARCHITEKTURA</a:t>
            </a:r>
            <a:endParaRPr lang="cs-CZ" dirty="0"/>
          </a:p>
        </p:txBody>
      </p:sp>
      <p:sp>
        <p:nvSpPr>
          <p:cNvPr id="2355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3556" name="Obdélník 5"/>
          <p:cNvSpPr>
            <a:spLocks noChangeArrowheads="1"/>
          </p:cNvSpPr>
          <p:nvPr/>
        </p:nvSpPr>
        <p:spPr bwMode="auto">
          <a:xfrm>
            <a:off x="3071813" y="1643063"/>
            <a:ext cx="4286250" cy="40005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57" name="Obdélník 6"/>
          <p:cNvSpPr>
            <a:spLocks noChangeArrowheads="1"/>
          </p:cNvSpPr>
          <p:nvPr/>
        </p:nvSpPr>
        <p:spPr bwMode="auto">
          <a:xfrm>
            <a:off x="5143500" y="3214688"/>
            <a:ext cx="1785938" cy="2143125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58" name="TextovéPole 7"/>
          <p:cNvSpPr txBox="1">
            <a:spLocks noChangeArrowheads="1"/>
          </p:cNvSpPr>
          <p:nvPr/>
        </p:nvSpPr>
        <p:spPr bwMode="auto">
          <a:xfrm>
            <a:off x="642938" y="2000250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new</a:t>
            </a:r>
          </a:p>
          <a:p>
            <a:pPr algn="ctr" eaLnBrk="1" hangingPunct="1"/>
            <a:r>
              <a:rPr lang="cs-CZ" sz="1600" b="1"/>
              <a:t>operations</a:t>
            </a:r>
          </a:p>
        </p:txBody>
      </p:sp>
      <p:sp>
        <p:nvSpPr>
          <p:cNvPr id="23559" name="TextovéPole 8"/>
          <p:cNvSpPr txBox="1">
            <a:spLocks noChangeArrowheads="1"/>
          </p:cNvSpPr>
          <p:nvPr/>
        </p:nvSpPr>
        <p:spPr bwMode="auto">
          <a:xfrm>
            <a:off x="642938" y="464343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existing</a:t>
            </a:r>
          </a:p>
          <a:p>
            <a:pPr algn="ctr" eaLnBrk="1" hangingPunct="1"/>
            <a:r>
              <a:rPr lang="cs-CZ" sz="1600" b="1"/>
              <a:t>operations</a:t>
            </a:r>
          </a:p>
        </p:txBody>
      </p:sp>
      <p:sp>
        <p:nvSpPr>
          <p:cNvPr id="23560" name="TextovéPole 9"/>
          <p:cNvSpPr txBox="1">
            <a:spLocks noChangeArrowheads="1"/>
          </p:cNvSpPr>
          <p:nvPr/>
        </p:nvSpPr>
        <p:spPr bwMode="auto">
          <a:xfrm>
            <a:off x="3143250" y="3357563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hidden</a:t>
            </a:r>
          </a:p>
          <a:p>
            <a:pPr algn="ctr" eaLnBrk="1" hangingPunct="1"/>
            <a:r>
              <a:rPr lang="cs-CZ" sz="1600" b="1"/>
              <a:t>operations</a:t>
            </a:r>
          </a:p>
        </p:txBody>
      </p:sp>
      <p:sp>
        <p:nvSpPr>
          <p:cNvPr id="23561" name="TextovéPole 10"/>
          <p:cNvSpPr txBox="1">
            <a:spLocks noChangeArrowheads="1"/>
          </p:cNvSpPr>
          <p:nvPr/>
        </p:nvSpPr>
        <p:spPr bwMode="auto">
          <a:xfrm>
            <a:off x="5214938" y="1857375"/>
            <a:ext cx="178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layer </a:t>
            </a:r>
            <a:r>
              <a:rPr lang="cs-CZ" sz="1600" b="1" i="1"/>
              <a:t>M</a:t>
            </a:r>
            <a:endParaRPr lang="cs-CZ" sz="1600" b="1"/>
          </a:p>
        </p:txBody>
      </p:sp>
      <p:sp>
        <p:nvSpPr>
          <p:cNvPr id="23562" name="TextovéPole 11"/>
          <p:cNvSpPr txBox="1">
            <a:spLocks noChangeArrowheads="1"/>
          </p:cNvSpPr>
          <p:nvPr/>
        </p:nvSpPr>
        <p:spPr bwMode="auto">
          <a:xfrm>
            <a:off x="5357813" y="3429000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layer </a:t>
            </a:r>
            <a:r>
              <a:rPr lang="cs-CZ" sz="1600" b="1" i="1"/>
              <a:t>M - 1</a:t>
            </a:r>
            <a:endParaRPr lang="cs-CZ" sz="1600" b="1"/>
          </a:p>
        </p:txBody>
      </p:sp>
      <p:grpSp>
        <p:nvGrpSpPr>
          <p:cNvPr id="23563" name="Skupina 41"/>
          <p:cNvGrpSpPr>
            <a:grpSpLocks/>
          </p:cNvGrpSpPr>
          <p:nvPr/>
        </p:nvGrpSpPr>
        <p:grpSpPr bwMode="auto">
          <a:xfrm>
            <a:off x="2495550" y="2114550"/>
            <a:ext cx="71438" cy="357188"/>
            <a:chOff x="1000100" y="4643446"/>
            <a:chExt cx="71438" cy="357190"/>
          </a:xfrm>
        </p:grpSpPr>
        <p:sp>
          <p:nvSpPr>
            <p:cNvPr id="23578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79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80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23564" name="Skupina 41"/>
          <p:cNvGrpSpPr>
            <a:grpSpLocks/>
          </p:cNvGrpSpPr>
          <p:nvPr/>
        </p:nvGrpSpPr>
        <p:grpSpPr bwMode="auto">
          <a:xfrm>
            <a:off x="2357438" y="4757738"/>
            <a:ext cx="71437" cy="357187"/>
            <a:chOff x="1000100" y="4643446"/>
            <a:chExt cx="71438" cy="357190"/>
          </a:xfrm>
        </p:grpSpPr>
        <p:sp>
          <p:nvSpPr>
            <p:cNvPr id="23575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76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77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23565" name="Skupina 41"/>
          <p:cNvGrpSpPr>
            <a:grpSpLocks/>
          </p:cNvGrpSpPr>
          <p:nvPr/>
        </p:nvGrpSpPr>
        <p:grpSpPr bwMode="auto">
          <a:xfrm>
            <a:off x="4500563" y="3471863"/>
            <a:ext cx="71437" cy="357187"/>
            <a:chOff x="1000100" y="4643446"/>
            <a:chExt cx="71438" cy="357190"/>
          </a:xfrm>
        </p:grpSpPr>
        <p:sp>
          <p:nvSpPr>
            <p:cNvPr id="23572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73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3574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cxnSp>
        <p:nvCxnSpPr>
          <p:cNvPr id="23566" name="Přímá spojovací šipka 34"/>
          <p:cNvCxnSpPr>
            <a:cxnSpLocks noChangeShapeType="1"/>
          </p:cNvCxnSpPr>
          <p:nvPr/>
        </p:nvCxnSpPr>
        <p:spPr bwMode="auto">
          <a:xfrm>
            <a:off x="2428875" y="2000250"/>
            <a:ext cx="31321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Přímá spojovací šipka 35"/>
          <p:cNvCxnSpPr>
            <a:cxnSpLocks noChangeShapeType="1"/>
          </p:cNvCxnSpPr>
          <p:nvPr/>
        </p:nvCxnSpPr>
        <p:spPr bwMode="auto">
          <a:xfrm>
            <a:off x="2428875" y="2571750"/>
            <a:ext cx="31321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Přímá spojovací šipka 38"/>
          <p:cNvCxnSpPr>
            <a:cxnSpLocks noChangeShapeType="1"/>
          </p:cNvCxnSpPr>
          <p:nvPr/>
        </p:nvCxnSpPr>
        <p:spPr bwMode="auto">
          <a:xfrm>
            <a:off x="2286000" y="4643438"/>
            <a:ext cx="313213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Přímá spojovací šipka 39"/>
          <p:cNvCxnSpPr>
            <a:cxnSpLocks noChangeShapeType="1"/>
          </p:cNvCxnSpPr>
          <p:nvPr/>
        </p:nvCxnSpPr>
        <p:spPr bwMode="auto">
          <a:xfrm>
            <a:off x="2286000" y="5214938"/>
            <a:ext cx="313213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Přímá spojovací šipka 40"/>
          <p:cNvCxnSpPr>
            <a:cxnSpLocks noChangeShapeType="1"/>
          </p:cNvCxnSpPr>
          <p:nvPr/>
        </p:nvCxnSpPr>
        <p:spPr bwMode="auto">
          <a:xfrm>
            <a:off x="4429125" y="3357563"/>
            <a:ext cx="1000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Přímá spojovací šipka 42"/>
          <p:cNvCxnSpPr>
            <a:cxnSpLocks noChangeShapeType="1"/>
          </p:cNvCxnSpPr>
          <p:nvPr/>
        </p:nvCxnSpPr>
        <p:spPr bwMode="auto">
          <a:xfrm>
            <a:off x="4429125" y="3929063"/>
            <a:ext cx="1000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Řeší problém přílišné složitosti velkého systému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Provádí se dekompozice velkého problému na několik menších zvládnutelných problémů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Každá úroveň řeší konzistentní podmnožinu funkcí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Nižší vrstva nabízí vyšší vrstvě „primitivní“ funkce (služby)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Nižší vrstva nemůže požadovat provedení služeb vyšší vrstvy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Používají se přesně definovaná rozhraní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Jednu vrstvu lze uvnitř modifikovat, aniž to ovlivní ostatní vrstvy – princip modularity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HIERARCHICKÁ STRUKTURA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Výhodou je modularita OS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Nevýhodou je především vyšší režie a tím pomalejší vykonávání systémových volání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Protože efektivita hraje v jádře OS významnou roli je třeba volit kompromis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pouze omezený počet úrovní pokrývající vyšší funkcionalitu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příklad: první verze Windows NT měli hierarchickou strukturu s řadou vrstev, avšak pro zvýšení výkonu OS bylo ve verzi NT 4.0 rozhodnuto přesunout více funkcionality do jádra a sloučit některé vrstvy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HIERARCHICKÁ STRUKTURA</a:t>
            </a:r>
            <a:endParaRPr lang="cs-CZ" dirty="0"/>
          </a:p>
        </p:txBody>
      </p:sp>
      <p:sp>
        <p:nvSpPr>
          <p:cNvPr id="2560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</a:t>
            </a:r>
            <a:endParaRPr lang="cs-CZ" dirty="0"/>
          </a:p>
        </p:txBody>
      </p:sp>
      <p:sp>
        <p:nvSpPr>
          <p:cNvPr id="2662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26628" name="Picture 4" descr="Linux_kernel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7072313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000" smtClean="0"/>
              <a:t>Klasický OS (</a:t>
            </a:r>
            <a:r>
              <a:rPr lang="cs-CZ" sz="2100" smtClean="0"/>
              <a:t>non-process kernel OS</a:t>
            </a:r>
            <a:r>
              <a:rPr lang="cs-CZ" sz="20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OS je prováděn jako samostatná entita v privilegovaném režimu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procesy – jen uživatelské programy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Služba se provádí jako součást jádra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000" smtClean="0"/>
              <a:t>Služba se provádí v rámci procesů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obecně lze celý OS provádět v kontextu uživatelského procesu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1800" smtClean="0"/>
              <a:t>Leží v jeho adresovém prostoru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přerušení (volání služby OS) vyvolává implicitně pouze přepnutí režimu procesoru (z uživatelského do privilegovaného), ne změnu kontextu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k přepínání kontextu procesů dochází jen tehdy, je-li to nutné z hlediska plánování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 volání procedur v rámci jádra se používá samostatný zásobník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program a data OS jsou ve sdíleném adresovém prostoru a sdílí je všechny uživatelské procesy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PROVÁDĚNÍ SLUŽEB V KLASICKÉM OS</a:t>
            </a:r>
            <a:endParaRPr lang="cs-CZ" dirty="0"/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OS je souhrnem systémových procesů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Jádro tyto systémové procesy separuje, </a:t>
            </a:r>
            <a:br>
              <a:rPr lang="cs-CZ" sz="2600" smtClean="0"/>
            </a:br>
            <a:r>
              <a:rPr lang="cs-CZ" sz="2600" smtClean="0"/>
              <a:t>ale umožňuje jim synchronizaci a komunikaci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Snaha o provádění co nejmenší části kódu </a:t>
            </a:r>
            <a:br>
              <a:rPr lang="cs-CZ" sz="2600" smtClean="0"/>
            </a:br>
            <a:r>
              <a:rPr lang="cs-CZ" sz="2600" smtClean="0"/>
              <a:t>v privilegovaném režimu procesoru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 krajním případě je jádro pouze ústředna </a:t>
            </a:r>
            <a:br>
              <a:rPr lang="cs-CZ" sz="2600" smtClean="0"/>
            </a:br>
            <a:r>
              <a:rPr lang="cs-CZ" sz="2600" smtClean="0"/>
              <a:t>pro přepojování zpráv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Takové řešení OS je snadno implementovatelné </a:t>
            </a:r>
            <a:br>
              <a:rPr lang="cs-CZ" sz="2600" smtClean="0"/>
            </a:br>
            <a:r>
              <a:rPr lang="cs-CZ" sz="2600" smtClean="0"/>
              <a:t>na multiprocesorových systémech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Malé jádro - mikrojádro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100" dirty="0" smtClean="0"/>
              <a:t>SLUŽBY V PROCESOVĚ KONSTRUOVANÉM OS</a:t>
            </a:r>
            <a:endParaRPr lang="cs-CZ" sz="3100" dirty="0"/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Microkernel System Structure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Malé jádro OS plnící pouze několik málo nezbytných funkcí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primitivní správa paměti (adresový prostor)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komunikace mezi procesy – Interprocess communication (IPC)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Většina funkcí z jádra se přesouvá do „uživatelské“ oblasti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ovladače HW zařízení, služby systému souborů, virtualizace paměti …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mezi uživatelskými procesy se komunikuje předáváním zpráv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S MIKROJÁDREM</a:t>
            </a:r>
            <a:endParaRPr lang="cs-CZ" dirty="0"/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Existuje řada přístupů a implementací</a:t>
            </a:r>
          </a:p>
          <a:p>
            <a:pPr marL="719138" lvl="1" eaLnBrk="1" hangingPunct="1"/>
            <a:r>
              <a:rPr lang="cs-CZ" smtClean="0"/>
              <a:t>jedno velké monolitické jádro</a:t>
            </a:r>
          </a:p>
          <a:p>
            <a:pPr marL="719138" lvl="1" eaLnBrk="1" hangingPunct="1"/>
            <a:r>
              <a:rPr lang="cs-CZ" smtClean="0"/>
              <a:t>modulární, hierarchický přístup</a:t>
            </a:r>
          </a:p>
          <a:p>
            <a:pPr marL="719138" lvl="1" eaLnBrk="1" hangingPunct="1"/>
            <a:r>
              <a:rPr lang="cs-CZ" smtClean="0"/>
              <a:t>malé jádro a samostatné procesy</a:t>
            </a:r>
          </a:p>
          <a:p>
            <a:pPr marL="395288" eaLnBrk="1" hangingPunct="1"/>
            <a:r>
              <a:rPr lang="cs-CZ" smtClean="0"/>
              <a:t>Struktura mnoha OS je poznamenána historií OS a původními záměry, které se mohou od současného stavu radikálně lišit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VNITŘNÍ STRUKTURA OS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Výhody mikrojádra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snadná přenositelnost OS, jádro je malé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vyšší spolehlivost (moduly mají jasné API a jsou snadněji testovatelné)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vyšší bezpečnost  (méně kódu OS běží v režimu jádra)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flexibilita (jednodušší modifikace, přidání, odebrání modulů)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všechny služby jsou poskytovány jednotně (výměnou zpráv)</a:t>
            </a:r>
          </a:p>
          <a:p>
            <a:pPr marL="719138" lvl="1" eaLnBrk="1" hangingPunct="1">
              <a:lnSpc>
                <a:spcPct val="90000"/>
              </a:lnSpc>
            </a:pPr>
            <a:endParaRPr lang="cs-CZ" sz="2000" smtClean="0"/>
          </a:p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Nevýhoda mikrojádra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zvýšená režie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volání služeb je nahrazeno výměnou zpráv mezi procesy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S MIKROJÁDREM (2)</a:t>
            </a:r>
            <a:endParaRPr lang="cs-CZ" dirty="0"/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MIKROJÁDRO A MONOLITICKÉ JÁDRO</a:t>
            </a:r>
            <a:endParaRPr lang="cs-CZ" dirty="0"/>
          </a:p>
        </p:txBody>
      </p:sp>
      <p:sp>
        <p:nvSpPr>
          <p:cNvPr id="3174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31748" name="Obdélník 4"/>
          <p:cNvSpPr>
            <a:spLocks noChangeArrowheads="1"/>
          </p:cNvSpPr>
          <p:nvPr/>
        </p:nvSpPr>
        <p:spPr bwMode="auto">
          <a:xfrm>
            <a:off x="595313" y="3201988"/>
            <a:ext cx="3419475" cy="28797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49" name="Obdélník 6"/>
          <p:cNvSpPr>
            <a:spLocks noChangeArrowheads="1"/>
          </p:cNvSpPr>
          <p:nvPr/>
        </p:nvSpPr>
        <p:spPr bwMode="auto">
          <a:xfrm>
            <a:off x="1736725" y="2335213"/>
            <a:ext cx="1223963" cy="8651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50" name="Obdélník 5"/>
          <p:cNvSpPr>
            <a:spLocks noChangeArrowheads="1"/>
          </p:cNvSpPr>
          <p:nvPr/>
        </p:nvSpPr>
        <p:spPr bwMode="auto">
          <a:xfrm>
            <a:off x="5286375" y="4919663"/>
            <a:ext cx="3379788" cy="1162050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51" name="Obdélník 7"/>
          <p:cNvSpPr>
            <a:spLocks noChangeArrowheads="1"/>
          </p:cNvSpPr>
          <p:nvPr/>
        </p:nvSpPr>
        <p:spPr bwMode="auto">
          <a:xfrm>
            <a:off x="5286375" y="4068763"/>
            <a:ext cx="1223963" cy="8636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52" name="Obdélník 8"/>
          <p:cNvSpPr>
            <a:spLocks noChangeArrowheads="1"/>
          </p:cNvSpPr>
          <p:nvPr/>
        </p:nvSpPr>
        <p:spPr bwMode="auto">
          <a:xfrm>
            <a:off x="6503988" y="4067175"/>
            <a:ext cx="755650" cy="86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53" name="TextovéPole 9"/>
          <p:cNvSpPr txBox="1">
            <a:spLocks noChangeArrowheads="1"/>
          </p:cNvSpPr>
          <p:nvPr/>
        </p:nvSpPr>
        <p:spPr bwMode="auto">
          <a:xfrm>
            <a:off x="6464300" y="4059238"/>
            <a:ext cx="77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Unix Server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7226300" y="4067175"/>
            <a:ext cx="720725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31755" name="Obdélník 11"/>
          <p:cNvSpPr>
            <a:spLocks noChangeArrowheads="1"/>
          </p:cNvSpPr>
          <p:nvPr/>
        </p:nvSpPr>
        <p:spPr bwMode="auto">
          <a:xfrm>
            <a:off x="7943850" y="4067175"/>
            <a:ext cx="720725" cy="8636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56" name="TextovéPole 12"/>
          <p:cNvSpPr txBox="1">
            <a:spLocks noChangeArrowheads="1"/>
          </p:cNvSpPr>
          <p:nvPr/>
        </p:nvSpPr>
        <p:spPr bwMode="auto">
          <a:xfrm>
            <a:off x="5238750" y="4059238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Application</a:t>
            </a:r>
          </a:p>
          <a:p>
            <a:pPr algn="ctr" eaLnBrk="1" hangingPunct="1"/>
            <a:r>
              <a:rPr lang="cs-CZ" sz="1400" b="1"/>
              <a:t>IPC</a:t>
            </a:r>
          </a:p>
        </p:txBody>
      </p:sp>
      <p:sp>
        <p:nvSpPr>
          <p:cNvPr id="31757" name="TextovéPole 13"/>
          <p:cNvSpPr txBox="1">
            <a:spLocks noChangeArrowheads="1"/>
          </p:cNvSpPr>
          <p:nvPr/>
        </p:nvSpPr>
        <p:spPr bwMode="auto">
          <a:xfrm>
            <a:off x="7200900" y="4059238"/>
            <a:ext cx="77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</a:t>
            </a:r>
          </a:p>
          <a:p>
            <a:pPr algn="ctr" eaLnBrk="1" hangingPunct="1"/>
            <a:r>
              <a:rPr lang="cs-CZ" sz="1400" b="1"/>
              <a:t>Driver</a:t>
            </a:r>
          </a:p>
        </p:txBody>
      </p:sp>
      <p:sp>
        <p:nvSpPr>
          <p:cNvPr id="31758" name="TextovéPole 14"/>
          <p:cNvSpPr txBox="1">
            <a:spLocks noChangeArrowheads="1"/>
          </p:cNvSpPr>
          <p:nvPr/>
        </p:nvSpPr>
        <p:spPr bwMode="auto">
          <a:xfrm>
            <a:off x="7881938" y="4059238"/>
            <a:ext cx="77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File Server</a:t>
            </a:r>
          </a:p>
        </p:txBody>
      </p:sp>
      <p:sp>
        <p:nvSpPr>
          <p:cNvPr id="31759" name="TextovéPole 15"/>
          <p:cNvSpPr txBox="1">
            <a:spLocks noChangeArrowheads="1"/>
          </p:cNvSpPr>
          <p:nvPr/>
        </p:nvSpPr>
        <p:spPr bwMode="auto">
          <a:xfrm>
            <a:off x="1754188" y="2344738"/>
            <a:ext cx="119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Application</a:t>
            </a:r>
          </a:p>
        </p:txBody>
      </p:sp>
      <p:sp>
        <p:nvSpPr>
          <p:cNvPr id="31760" name="Obdélník 24"/>
          <p:cNvSpPr>
            <a:spLocks noChangeArrowheads="1"/>
          </p:cNvSpPr>
          <p:nvPr/>
        </p:nvSpPr>
        <p:spPr bwMode="auto">
          <a:xfrm>
            <a:off x="592138" y="4933950"/>
            <a:ext cx="3419475" cy="576263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61" name="Obdélník 25"/>
          <p:cNvSpPr>
            <a:spLocks noChangeArrowheads="1"/>
          </p:cNvSpPr>
          <p:nvPr/>
        </p:nvSpPr>
        <p:spPr bwMode="auto">
          <a:xfrm>
            <a:off x="592138" y="4356100"/>
            <a:ext cx="3419475" cy="576263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62" name="Obdélník 26"/>
          <p:cNvSpPr>
            <a:spLocks noChangeArrowheads="1"/>
          </p:cNvSpPr>
          <p:nvPr/>
        </p:nvSpPr>
        <p:spPr bwMode="auto">
          <a:xfrm>
            <a:off x="592138" y="3779838"/>
            <a:ext cx="3419475" cy="576262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63" name="Obdélník 29"/>
          <p:cNvSpPr>
            <a:spLocks noChangeArrowheads="1"/>
          </p:cNvSpPr>
          <p:nvPr/>
        </p:nvSpPr>
        <p:spPr bwMode="auto">
          <a:xfrm>
            <a:off x="592138" y="3201988"/>
            <a:ext cx="3419475" cy="576262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1764" name="TextovéPole 42"/>
          <p:cNvSpPr txBox="1">
            <a:spLocks noChangeArrowheads="1"/>
          </p:cNvSpPr>
          <p:nvPr/>
        </p:nvSpPr>
        <p:spPr bwMode="auto">
          <a:xfrm>
            <a:off x="5224463" y="5092700"/>
            <a:ext cx="350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Basic IPC. Virtual Memory, Schelduling</a:t>
            </a:r>
          </a:p>
        </p:txBody>
      </p:sp>
      <p:sp>
        <p:nvSpPr>
          <p:cNvPr id="31765" name="TextovéPole 43"/>
          <p:cNvSpPr txBox="1">
            <a:spLocks noChangeArrowheads="1"/>
          </p:cNvSpPr>
          <p:nvPr/>
        </p:nvSpPr>
        <p:spPr bwMode="auto">
          <a:xfrm>
            <a:off x="928688" y="5068888"/>
            <a:ext cx="284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Drivers, Dispatcher, …</a:t>
            </a:r>
          </a:p>
        </p:txBody>
      </p:sp>
      <p:sp>
        <p:nvSpPr>
          <p:cNvPr id="31766" name="TextovéPole 44"/>
          <p:cNvSpPr txBox="1">
            <a:spLocks noChangeArrowheads="1"/>
          </p:cNvSpPr>
          <p:nvPr/>
        </p:nvSpPr>
        <p:spPr bwMode="auto">
          <a:xfrm>
            <a:off x="1035050" y="4491038"/>
            <a:ext cx="262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Scheduler,  Virtual Memory</a:t>
            </a:r>
          </a:p>
        </p:txBody>
      </p:sp>
      <p:sp>
        <p:nvSpPr>
          <p:cNvPr id="31767" name="TextovéPole 47"/>
          <p:cNvSpPr txBox="1">
            <a:spLocks noChangeArrowheads="1"/>
          </p:cNvSpPr>
          <p:nvPr/>
        </p:nvSpPr>
        <p:spPr bwMode="auto">
          <a:xfrm>
            <a:off x="1135063" y="3914775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IPC, File System</a:t>
            </a:r>
          </a:p>
        </p:txBody>
      </p:sp>
      <p:sp>
        <p:nvSpPr>
          <p:cNvPr id="31768" name="TextovéPole 48"/>
          <p:cNvSpPr txBox="1">
            <a:spLocks noChangeArrowheads="1"/>
          </p:cNvSpPr>
          <p:nvPr/>
        </p:nvSpPr>
        <p:spPr bwMode="auto">
          <a:xfrm>
            <a:off x="1135063" y="3336925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VFS</a:t>
            </a:r>
          </a:p>
        </p:txBody>
      </p:sp>
      <p:cxnSp>
        <p:nvCxnSpPr>
          <p:cNvPr id="31769" name="Přímá spojovací čára 49"/>
          <p:cNvCxnSpPr>
            <a:cxnSpLocks noChangeShapeType="1"/>
          </p:cNvCxnSpPr>
          <p:nvPr/>
        </p:nvCxnSpPr>
        <p:spPr bwMode="auto">
          <a:xfrm>
            <a:off x="166688" y="3201988"/>
            <a:ext cx="4000500" cy="1587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Přímá spojovací čára 52"/>
          <p:cNvCxnSpPr>
            <a:cxnSpLocks noChangeShapeType="1"/>
          </p:cNvCxnSpPr>
          <p:nvPr/>
        </p:nvCxnSpPr>
        <p:spPr bwMode="auto">
          <a:xfrm>
            <a:off x="5095875" y="4916488"/>
            <a:ext cx="3786188" cy="1587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Pravoúhlá spojovací čára 56"/>
          <p:cNvCxnSpPr>
            <a:cxnSpLocks noChangeShapeType="1"/>
            <a:stCxn id="31756" idx="2"/>
            <a:endCxn id="31758" idx="2"/>
          </p:cNvCxnSpPr>
          <p:nvPr/>
        </p:nvCxnSpPr>
        <p:spPr bwMode="auto">
          <a:xfrm rot="16200000" flipH="1">
            <a:off x="7077075" y="3387725"/>
            <a:ext cx="1588" cy="2389188"/>
          </a:xfrm>
          <a:prstGeom prst="bentConnector3">
            <a:avLst>
              <a:gd name="adj1" fmla="val 29499065"/>
            </a:avLst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Přímá spojovací čára 61"/>
          <p:cNvCxnSpPr>
            <a:cxnSpLocks noChangeShapeType="1"/>
          </p:cNvCxnSpPr>
          <p:nvPr/>
        </p:nvCxnSpPr>
        <p:spPr bwMode="auto">
          <a:xfrm rot="16200000" flipH="1">
            <a:off x="3774282" y="3594894"/>
            <a:ext cx="1714500" cy="928687"/>
          </a:xfrm>
          <a:prstGeom prst="line">
            <a:avLst/>
          </a:prstGeom>
          <a:noFill/>
          <a:ln w="50800" cap="rnd" algn="ctr">
            <a:solidFill>
              <a:srgbClr val="C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3" name="TextovéPole 66"/>
          <p:cNvSpPr txBox="1">
            <a:spLocks noChangeArrowheads="1"/>
          </p:cNvSpPr>
          <p:nvPr/>
        </p:nvSpPr>
        <p:spPr bwMode="auto">
          <a:xfrm>
            <a:off x="4452938" y="313055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solidFill>
                  <a:srgbClr val="C00000"/>
                </a:solidFill>
              </a:rPr>
              <a:t>user</a:t>
            </a:r>
          </a:p>
          <a:p>
            <a:pPr algn="ctr" eaLnBrk="1" hangingPunct="1"/>
            <a:r>
              <a:rPr lang="cs-CZ" sz="1400" b="1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1774" name="TextovéPole 67"/>
          <p:cNvSpPr txBox="1">
            <a:spLocks noChangeArrowheads="1"/>
          </p:cNvSpPr>
          <p:nvPr/>
        </p:nvSpPr>
        <p:spPr bwMode="auto">
          <a:xfrm>
            <a:off x="4095750" y="4916488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solidFill>
                  <a:srgbClr val="C00000"/>
                </a:solidFill>
              </a:rPr>
              <a:t>kernel</a:t>
            </a:r>
          </a:p>
          <a:p>
            <a:pPr algn="ctr" eaLnBrk="1" hangingPunct="1"/>
            <a:r>
              <a:rPr lang="cs-CZ" sz="1400" b="1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71" name="Obdélník 70"/>
          <p:cNvSpPr/>
          <p:nvPr/>
        </p:nvSpPr>
        <p:spPr bwMode="auto">
          <a:xfrm>
            <a:off x="596900" y="5511800"/>
            <a:ext cx="3419475" cy="571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743075" y="5643563"/>
            <a:ext cx="12128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chemeClr val="bg1">
                    <a:lumMod val="95000"/>
                  </a:schemeClr>
                </a:solidFill>
              </a:rPr>
              <a:t>Hardware</a:t>
            </a:r>
          </a:p>
        </p:txBody>
      </p:sp>
      <p:sp>
        <p:nvSpPr>
          <p:cNvPr id="72" name="Obdélník 71"/>
          <p:cNvSpPr/>
          <p:nvPr/>
        </p:nvSpPr>
        <p:spPr bwMode="auto">
          <a:xfrm>
            <a:off x="5292725" y="5500688"/>
            <a:ext cx="3381375" cy="571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6373813" y="5632450"/>
            <a:ext cx="1216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chemeClr val="bg1">
                    <a:lumMod val="95000"/>
                  </a:schemeClr>
                </a:solidFill>
              </a:rPr>
              <a:t>Hardware</a:t>
            </a:r>
          </a:p>
        </p:txBody>
      </p:sp>
      <p:cxnSp>
        <p:nvCxnSpPr>
          <p:cNvPr id="31779" name="Přímá spojovací čára 37"/>
          <p:cNvCxnSpPr>
            <a:cxnSpLocks noChangeShapeType="1"/>
          </p:cNvCxnSpPr>
          <p:nvPr/>
        </p:nvCxnSpPr>
        <p:spPr bwMode="auto">
          <a:xfrm>
            <a:off x="182563" y="5511800"/>
            <a:ext cx="8643937" cy="1588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0" name="TextovéPole 73"/>
          <p:cNvSpPr txBox="1">
            <a:spLocks noChangeArrowheads="1"/>
          </p:cNvSpPr>
          <p:nvPr/>
        </p:nvSpPr>
        <p:spPr bwMode="auto">
          <a:xfrm>
            <a:off x="785813" y="1357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Monolithic Kernel based Operating System</a:t>
            </a:r>
          </a:p>
        </p:txBody>
      </p:sp>
      <p:sp>
        <p:nvSpPr>
          <p:cNvPr id="31781" name="TextovéPole 74"/>
          <p:cNvSpPr txBox="1">
            <a:spLocks noChangeArrowheads="1"/>
          </p:cNvSpPr>
          <p:nvPr/>
        </p:nvSpPr>
        <p:spPr bwMode="auto">
          <a:xfrm>
            <a:off x="5500688" y="1428750"/>
            <a:ext cx="2928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Microkernel based Operating System</a:t>
            </a:r>
          </a:p>
        </p:txBody>
      </p:sp>
      <p:cxnSp>
        <p:nvCxnSpPr>
          <p:cNvPr id="31782" name="Přímá spojovací šipka 39"/>
          <p:cNvCxnSpPr>
            <a:cxnSpLocks noChangeShapeType="1"/>
          </p:cNvCxnSpPr>
          <p:nvPr/>
        </p:nvCxnSpPr>
        <p:spPr bwMode="auto">
          <a:xfrm rot="5400000">
            <a:off x="2087563" y="3035300"/>
            <a:ext cx="50006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3" name="Přímá spojovací čára 42"/>
          <p:cNvCxnSpPr>
            <a:cxnSpLocks noChangeShapeType="1"/>
          </p:cNvCxnSpPr>
          <p:nvPr/>
        </p:nvCxnSpPr>
        <p:spPr bwMode="auto">
          <a:xfrm flipV="1">
            <a:off x="2500313" y="2786063"/>
            <a:ext cx="857250" cy="3571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4" name="TextovéPole 15"/>
          <p:cNvSpPr txBox="1">
            <a:spLocks noChangeArrowheads="1"/>
          </p:cNvSpPr>
          <p:nvPr/>
        </p:nvSpPr>
        <p:spPr bwMode="auto">
          <a:xfrm>
            <a:off x="3305175" y="2581275"/>
            <a:ext cx="1190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System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Klasickým příkladem OS s mikrojádrem je Mach vytvořený v 80. letech</a:t>
            </a:r>
          </a:p>
          <a:p>
            <a:pPr marL="395288" eaLnBrk="1" hangingPunct="1"/>
            <a:r>
              <a:rPr lang="cs-CZ" sz="2600" smtClean="0"/>
              <a:t>Na přístupu Mach je založen např. Tru64 UNIX nebo realtimový OS QNX</a:t>
            </a:r>
          </a:p>
          <a:p>
            <a:pPr marL="395288" eaLnBrk="1" hangingPunct="1"/>
            <a:r>
              <a:rPr lang="cs-CZ" sz="2600" smtClean="0"/>
              <a:t>Windows NT používají hybridní strukturu</a:t>
            </a:r>
          </a:p>
          <a:p>
            <a:pPr marL="719138" lvl="1" eaLnBrk="1" hangingPunct="1"/>
            <a:r>
              <a:rPr lang="cs-CZ" smtClean="0"/>
              <a:t>jádro má vrstevnou strukturu a zajišťuje komunikaci aplikace se „servery“</a:t>
            </a:r>
          </a:p>
          <a:p>
            <a:pPr marL="719138" lvl="1" eaLnBrk="1" hangingPunct="1"/>
            <a:r>
              <a:rPr lang="cs-CZ" smtClean="0"/>
              <a:t>pro jednotlivé typy aplikací (Win32, OS/2, POSIX) existují „servery“ běžící v uživatelském režimu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MACH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WINDOWS NT</a:t>
            </a:r>
            <a:endParaRPr lang="cs-CZ" dirty="0"/>
          </a:p>
        </p:txBody>
      </p:sp>
      <p:sp>
        <p:nvSpPr>
          <p:cNvPr id="3379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33796" name="Krychle 5"/>
          <p:cNvSpPr>
            <a:spLocks noChangeArrowheads="1"/>
          </p:cNvSpPr>
          <p:nvPr/>
        </p:nvSpPr>
        <p:spPr bwMode="auto">
          <a:xfrm>
            <a:off x="1214438" y="4643438"/>
            <a:ext cx="6357937" cy="10715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797" name="Elipsa 7"/>
          <p:cNvSpPr>
            <a:spLocks noChangeArrowheads="1"/>
          </p:cNvSpPr>
          <p:nvPr/>
        </p:nvSpPr>
        <p:spPr bwMode="auto">
          <a:xfrm>
            <a:off x="857250" y="1428750"/>
            <a:ext cx="1500188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798" name="Elipsa 8"/>
          <p:cNvSpPr>
            <a:spLocks noChangeArrowheads="1"/>
          </p:cNvSpPr>
          <p:nvPr/>
        </p:nvSpPr>
        <p:spPr bwMode="auto">
          <a:xfrm>
            <a:off x="2000250" y="2714625"/>
            <a:ext cx="1500188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799" name="Elipsa 9"/>
          <p:cNvSpPr>
            <a:spLocks noChangeArrowheads="1"/>
          </p:cNvSpPr>
          <p:nvPr/>
        </p:nvSpPr>
        <p:spPr bwMode="auto">
          <a:xfrm>
            <a:off x="3214688" y="1428750"/>
            <a:ext cx="1500187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800" name="Elipsa 10"/>
          <p:cNvSpPr>
            <a:spLocks noChangeArrowheads="1"/>
          </p:cNvSpPr>
          <p:nvPr/>
        </p:nvSpPr>
        <p:spPr bwMode="auto">
          <a:xfrm>
            <a:off x="4357688" y="2714625"/>
            <a:ext cx="1500187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801" name="Elipsa 11"/>
          <p:cNvSpPr>
            <a:spLocks noChangeArrowheads="1"/>
          </p:cNvSpPr>
          <p:nvPr/>
        </p:nvSpPr>
        <p:spPr bwMode="auto">
          <a:xfrm>
            <a:off x="5643563" y="1428750"/>
            <a:ext cx="1500187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3802" name="Elipsa 12"/>
          <p:cNvSpPr>
            <a:spLocks noChangeArrowheads="1"/>
          </p:cNvSpPr>
          <p:nvPr/>
        </p:nvSpPr>
        <p:spPr bwMode="auto">
          <a:xfrm>
            <a:off x="6786563" y="2714625"/>
            <a:ext cx="1500187" cy="10001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33803" name="Pravoúhlá spojovací čára 14"/>
          <p:cNvCxnSpPr>
            <a:cxnSpLocks noChangeShapeType="1"/>
            <a:stCxn id="33797" idx="4"/>
            <a:endCxn id="33798" idx="4"/>
          </p:cNvCxnSpPr>
          <p:nvPr/>
        </p:nvCxnSpPr>
        <p:spPr bwMode="auto">
          <a:xfrm rot="16200000" flipH="1">
            <a:off x="1535112" y="2500313"/>
            <a:ext cx="1285875" cy="1143000"/>
          </a:xfrm>
          <a:prstGeom prst="bentConnector3">
            <a:avLst>
              <a:gd name="adj1" fmla="val 208708"/>
            </a:avLst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Pravoúhlá spojovací čára 16"/>
          <p:cNvCxnSpPr>
            <a:cxnSpLocks noChangeShapeType="1"/>
          </p:cNvCxnSpPr>
          <p:nvPr/>
        </p:nvCxnSpPr>
        <p:spPr bwMode="auto">
          <a:xfrm rot="16200000" flipH="1">
            <a:off x="3857625" y="2500313"/>
            <a:ext cx="1285875" cy="1143000"/>
          </a:xfrm>
          <a:prstGeom prst="bentConnector3">
            <a:avLst>
              <a:gd name="adj1" fmla="val 208708"/>
            </a:avLst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Pravoúhlá spojovací čára 17"/>
          <p:cNvCxnSpPr>
            <a:cxnSpLocks noChangeShapeType="1"/>
          </p:cNvCxnSpPr>
          <p:nvPr/>
        </p:nvCxnSpPr>
        <p:spPr bwMode="auto">
          <a:xfrm rot="16200000" flipH="1">
            <a:off x="6215062" y="2500313"/>
            <a:ext cx="1285875" cy="1143000"/>
          </a:xfrm>
          <a:prstGeom prst="bentConnector3">
            <a:avLst>
              <a:gd name="adj1" fmla="val 208708"/>
            </a:avLst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ovéPole 18"/>
          <p:cNvSpPr txBox="1">
            <a:spLocks noChangeArrowheads="1"/>
          </p:cNvSpPr>
          <p:nvPr/>
        </p:nvSpPr>
        <p:spPr bwMode="auto">
          <a:xfrm>
            <a:off x="3857625" y="5214938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kernel</a:t>
            </a:r>
          </a:p>
        </p:txBody>
      </p:sp>
      <p:sp>
        <p:nvSpPr>
          <p:cNvPr id="33807" name="TextovéPole 19"/>
          <p:cNvSpPr txBox="1">
            <a:spLocks noChangeArrowheads="1"/>
          </p:cNvSpPr>
          <p:nvPr/>
        </p:nvSpPr>
        <p:spPr bwMode="auto">
          <a:xfrm>
            <a:off x="933450" y="1611313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WIN32</a:t>
            </a:r>
          </a:p>
          <a:p>
            <a:pPr algn="ctr" eaLnBrk="1" hangingPunct="1"/>
            <a:r>
              <a:rPr lang="cs-CZ" sz="1600" b="1"/>
              <a:t>application</a:t>
            </a:r>
          </a:p>
        </p:txBody>
      </p:sp>
      <p:sp>
        <p:nvSpPr>
          <p:cNvPr id="33808" name="TextovéPole 20"/>
          <p:cNvSpPr txBox="1">
            <a:spLocks noChangeArrowheads="1"/>
          </p:cNvSpPr>
          <p:nvPr/>
        </p:nvSpPr>
        <p:spPr bwMode="auto">
          <a:xfrm>
            <a:off x="2071688" y="2928938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WIN32</a:t>
            </a:r>
          </a:p>
          <a:p>
            <a:pPr algn="ctr" eaLnBrk="1" hangingPunct="1"/>
            <a:r>
              <a:rPr lang="cs-CZ" sz="1600" b="1"/>
              <a:t>server</a:t>
            </a:r>
          </a:p>
        </p:txBody>
      </p:sp>
      <p:sp>
        <p:nvSpPr>
          <p:cNvPr id="33809" name="TextovéPole 21"/>
          <p:cNvSpPr txBox="1">
            <a:spLocks noChangeArrowheads="1"/>
          </p:cNvSpPr>
          <p:nvPr/>
        </p:nvSpPr>
        <p:spPr bwMode="auto">
          <a:xfrm>
            <a:off x="4429125" y="2928938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OS/2</a:t>
            </a:r>
          </a:p>
          <a:p>
            <a:pPr algn="ctr" eaLnBrk="1" hangingPunct="1"/>
            <a:r>
              <a:rPr lang="cs-CZ" sz="1600" b="1"/>
              <a:t>server</a:t>
            </a:r>
          </a:p>
        </p:txBody>
      </p:sp>
      <p:sp>
        <p:nvSpPr>
          <p:cNvPr id="33810" name="TextovéPole 22"/>
          <p:cNvSpPr txBox="1">
            <a:spLocks noChangeArrowheads="1"/>
          </p:cNvSpPr>
          <p:nvPr/>
        </p:nvSpPr>
        <p:spPr bwMode="auto">
          <a:xfrm>
            <a:off x="6858000" y="2928938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POSIX</a:t>
            </a:r>
          </a:p>
          <a:p>
            <a:pPr algn="ctr" eaLnBrk="1" hangingPunct="1"/>
            <a:r>
              <a:rPr lang="cs-CZ" sz="1600" b="1"/>
              <a:t>server</a:t>
            </a:r>
          </a:p>
        </p:txBody>
      </p:sp>
      <p:sp>
        <p:nvSpPr>
          <p:cNvPr id="33811" name="TextovéPole 23"/>
          <p:cNvSpPr txBox="1">
            <a:spLocks noChangeArrowheads="1"/>
          </p:cNvSpPr>
          <p:nvPr/>
        </p:nvSpPr>
        <p:spPr bwMode="auto">
          <a:xfrm>
            <a:off x="3286125" y="1643063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OS/2</a:t>
            </a:r>
          </a:p>
          <a:p>
            <a:pPr algn="ctr" eaLnBrk="1" hangingPunct="1"/>
            <a:r>
              <a:rPr lang="cs-CZ" sz="1600" b="1"/>
              <a:t>application</a:t>
            </a:r>
          </a:p>
        </p:txBody>
      </p:sp>
      <p:sp>
        <p:nvSpPr>
          <p:cNvPr id="33812" name="TextovéPole 24"/>
          <p:cNvSpPr txBox="1">
            <a:spLocks noChangeArrowheads="1"/>
          </p:cNvSpPr>
          <p:nvPr/>
        </p:nvSpPr>
        <p:spPr bwMode="auto">
          <a:xfrm>
            <a:off x="5715000" y="1643063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POSIX</a:t>
            </a:r>
          </a:p>
          <a:p>
            <a:pPr algn="ctr" eaLnBrk="1" hangingPunct="1"/>
            <a:r>
              <a:rPr lang="cs-CZ" sz="1600" b="1"/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Další vývoj těchto subsystémů</a:t>
            </a:r>
          </a:p>
          <a:p>
            <a:pPr marL="719138" lvl="1" eaLnBrk="1" hangingPunct="1"/>
            <a:r>
              <a:rPr lang="cs-CZ" smtClean="0"/>
              <a:t>OS/2 subsystém naposled ve Windows 2000</a:t>
            </a:r>
          </a:p>
          <a:p>
            <a:pPr marL="719138" lvl="1" eaLnBrk="1" hangingPunct="1"/>
            <a:r>
              <a:rPr lang="cs-CZ" smtClean="0"/>
              <a:t>POSIX subsystém je v novějších Windows (ne variantách Home apod.) k dispozici ve formě „Subsystem for Unix-based Applications“ (SUA)</a:t>
            </a:r>
          </a:p>
          <a:p>
            <a:pPr marL="719138" lvl="1" eaLnBrk="1" hangingPunct="1"/>
            <a:r>
              <a:rPr lang="cs-CZ" smtClean="0"/>
              <a:t>Win32 se nyní jmenuje Windows API</a:t>
            </a:r>
          </a:p>
          <a:p>
            <a:pPr marL="1079500" lvl="2" eaLnBrk="1" hangingPunct="1"/>
            <a:r>
              <a:rPr lang="cs-CZ" smtClean="0"/>
              <a:t>A zahrnuje také API na 64bitových systémech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WINDOWS NT</a:t>
            </a:r>
            <a:r>
              <a:rPr lang="en-US" dirty="0" smtClean="0"/>
              <a:t> (</a:t>
            </a:r>
            <a:r>
              <a:rPr lang="cs-CZ" dirty="0" err="1" smtClean="0"/>
              <a:t>pokr</a:t>
            </a:r>
            <a:r>
              <a:rPr lang="cs-CZ" dirty="0" smtClean="0"/>
              <a:t>.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Do linuxov</a:t>
            </a:r>
            <a:r>
              <a:rPr lang="cs-CZ" smtClean="0"/>
              <a:t>ého jádra můžeme při běhu přidávat kód – moduly </a:t>
            </a:r>
          </a:p>
          <a:p>
            <a:pPr marL="719138" lvl="1" eaLnBrk="1" hangingPunct="1"/>
            <a:r>
              <a:rPr lang="cs-CZ" smtClean="0"/>
              <a:t>LKM – Loadable Kernel Module</a:t>
            </a:r>
          </a:p>
          <a:p>
            <a:pPr marL="395288" eaLnBrk="1" hangingPunct="1"/>
            <a:r>
              <a:rPr lang="cs-CZ" smtClean="0"/>
              <a:t>Přesto je Linuxové jádro monolitické</a:t>
            </a:r>
          </a:p>
          <a:p>
            <a:pPr marL="719138" lvl="1" eaLnBrk="1" hangingPunct="1"/>
            <a:r>
              <a:rPr lang="cs-CZ" smtClean="0"/>
              <a:t>Moduly běží stejně jako zbytek jádra v privilegovaném režimu</a:t>
            </a:r>
          </a:p>
          <a:p>
            <a:pPr marL="719138" lvl="1" eaLnBrk="1" hangingPunct="1"/>
            <a:r>
              <a:rPr lang="cs-CZ" smtClean="0"/>
              <a:t>Jde o modularitu kódu jádra ne o modulární architekturu jádra (mikrojádro)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LINUX: MODULARITA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LKM umožňují:</a:t>
            </a:r>
          </a:p>
          <a:p>
            <a:pPr marL="719138" lvl="1" eaLnBrk="1" hangingPunct="1"/>
            <a:r>
              <a:rPr lang="cs-CZ" smtClean="0"/>
              <a:t>Přidávat funkčnost za běhu</a:t>
            </a:r>
          </a:p>
          <a:p>
            <a:pPr marL="1079500" lvl="2" eaLnBrk="1" hangingPunct="1"/>
            <a:r>
              <a:rPr lang="cs-CZ" smtClean="0"/>
              <a:t>Např. připojení nového USB zařízení</a:t>
            </a:r>
          </a:p>
          <a:p>
            <a:pPr marL="719138" lvl="1" eaLnBrk="1" hangingPunct="1"/>
            <a:r>
              <a:rPr lang="cs-CZ" smtClean="0"/>
              <a:t>Snižují paměťové nároky jádra</a:t>
            </a:r>
          </a:p>
          <a:p>
            <a:pPr marL="1079500" lvl="2" eaLnBrk="1" hangingPunct="1"/>
            <a:r>
              <a:rPr lang="cs-CZ" smtClean="0"/>
              <a:t>Nahráváme jen moduly, které potřebujeme</a:t>
            </a:r>
          </a:p>
          <a:p>
            <a:pPr marL="1079500" lvl="2" eaLnBrk="1" hangingPunct="1"/>
            <a:r>
              <a:rPr lang="cs-CZ" smtClean="0"/>
              <a:t>Oproti speciálně zkompilovanému jádru však mají vyšší režii</a:t>
            </a:r>
          </a:p>
          <a:p>
            <a:pPr marL="719138" lvl="1"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LINUX: MODULARITA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insmod, rmmod, lsmod, modinfo, depmod, modprobe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LINUX: MODULARITA</a:t>
            </a:r>
            <a:endParaRPr lang="cs-CZ" dirty="0"/>
          </a:p>
        </p:txBody>
      </p:sp>
      <p:sp>
        <p:nvSpPr>
          <p:cNvPr id="378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69818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Linux moduly obvykle nepodepisuje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pPr marL="395288" eaLnBrk="1" hangingPunct="1"/>
            <a:r>
              <a:rPr lang="cs-CZ" smtClean="0"/>
              <a:t>Ale všímá si licence …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LINUX: MODULARITA</a:t>
            </a:r>
            <a:endParaRPr lang="cs-CZ" dirty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74882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8280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/dev/kmem</a:t>
            </a:r>
          </a:p>
          <a:p>
            <a:pPr marL="719138" lvl="1" eaLnBrk="1" hangingPunct="1"/>
            <a:r>
              <a:rPr lang="cs-CZ" smtClean="0"/>
              <a:t>Možnost přímo číst/měnit paměť jádra za běhu</a:t>
            </a:r>
          </a:p>
          <a:p>
            <a:pPr marL="719138" lvl="1" eaLnBrk="1" hangingPunct="1"/>
            <a:r>
              <a:rPr lang="cs-CZ" smtClean="0"/>
              <a:t>Přístupné pouze pro administrátora, přesto nebezpečné</a:t>
            </a:r>
          </a:p>
          <a:p>
            <a:pPr marL="719138" lvl="1" eaLnBrk="1" hangingPunct="1"/>
            <a:r>
              <a:rPr lang="cs-CZ" smtClean="0"/>
              <a:t>V řadě distribucí už /dev/kmem nenajdeme</a:t>
            </a:r>
          </a:p>
          <a:p>
            <a:pPr marL="395288" eaLnBrk="1" hangingPunct="1"/>
            <a:r>
              <a:rPr lang="cs-CZ" sz="2600" smtClean="0"/>
              <a:t>LKM</a:t>
            </a:r>
          </a:p>
          <a:p>
            <a:pPr marL="719138" lvl="1" eaLnBrk="1" hangingPunct="1"/>
            <a:r>
              <a:rPr lang="cs-CZ" smtClean="0"/>
              <a:t>Běží v privilegovaném režimu procesoru jako zbytek jádra</a:t>
            </a:r>
          </a:p>
          <a:p>
            <a:pPr marL="719138" lvl="1" eaLnBrk="1" hangingPunct="1"/>
            <a:r>
              <a:rPr lang="cs-CZ" smtClean="0"/>
              <a:t>Možnost změny chování jádra</a:t>
            </a:r>
          </a:p>
          <a:p>
            <a:pPr marL="719138" lvl="1" eaLnBrk="1" hangingPunct="1"/>
            <a:r>
              <a:rPr lang="cs-CZ" smtClean="0"/>
              <a:t>Rootkity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LINUX: MODIFIKACE JÁDRA ZA BĚHU</a:t>
            </a:r>
            <a:endParaRPr lang="cs-CZ" dirty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MS-DOS</a:t>
            </a:r>
            <a:endParaRPr lang="cs-CZ" dirty="0"/>
          </a:p>
        </p:txBody>
      </p:sp>
      <p:sp>
        <p:nvSpPr>
          <p:cNvPr id="133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13316" name="Krychle 5"/>
          <p:cNvSpPr>
            <a:spLocks noChangeArrowheads="1"/>
          </p:cNvSpPr>
          <p:nvPr/>
        </p:nvSpPr>
        <p:spPr bwMode="auto">
          <a:xfrm>
            <a:off x="2428875" y="5000625"/>
            <a:ext cx="4643438" cy="71437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17" name="Krychle 6"/>
          <p:cNvSpPr>
            <a:spLocks noChangeArrowheads="1"/>
          </p:cNvSpPr>
          <p:nvPr/>
        </p:nvSpPr>
        <p:spPr bwMode="auto">
          <a:xfrm>
            <a:off x="1571625" y="1785938"/>
            <a:ext cx="5500688" cy="71437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18" name="Krychle 7"/>
          <p:cNvSpPr>
            <a:spLocks noChangeArrowheads="1"/>
          </p:cNvSpPr>
          <p:nvPr/>
        </p:nvSpPr>
        <p:spPr bwMode="auto">
          <a:xfrm>
            <a:off x="2428875" y="3929063"/>
            <a:ext cx="2928938" cy="71437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19" name="Krychle 8"/>
          <p:cNvSpPr>
            <a:spLocks noChangeArrowheads="1"/>
          </p:cNvSpPr>
          <p:nvPr/>
        </p:nvSpPr>
        <p:spPr bwMode="auto">
          <a:xfrm>
            <a:off x="2428875" y="2857500"/>
            <a:ext cx="4143375" cy="71437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20" name="TextovéPole 9"/>
          <p:cNvSpPr txBox="1">
            <a:spLocks noChangeArrowheads="1"/>
          </p:cNvSpPr>
          <p:nvPr/>
        </p:nvSpPr>
        <p:spPr bwMode="auto">
          <a:xfrm>
            <a:off x="3000375" y="2071688"/>
            <a:ext cx="221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application program</a:t>
            </a:r>
          </a:p>
        </p:txBody>
      </p:sp>
      <p:sp>
        <p:nvSpPr>
          <p:cNvPr id="13321" name="TextovéPole 10"/>
          <p:cNvSpPr txBox="1">
            <a:spLocks noChangeArrowheads="1"/>
          </p:cNvSpPr>
          <p:nvPr/>
        </p:nvSpPr>
        <p:spPr bwMode="auto">
          <a:xfrm>
            <a:off x="3071813" y="3143250"/>
            <a:ext cx="271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resident system program</a:t>
            </a:r>
          </a:p>
        </p:txBody>
      </p:sp>
      <p:sp>
        <p:nvSpPr>
          <p:cNvPr id="13322" name="TextovéPole 11"/>
          <p:cNvSpPr txBox="1">
            <a:spLocks noChangeArrowheads="1"/>
          </p:cNvSpPr>
          <p:nvPr/>
        </p:nvSpPr>
        <p:spPr bwMode="auto">
          <a:xfrm>
            <a:off x="2571750" y="4214813"/>
            <a:ext cx="242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MS-DOS device drivers</a:t>
            </a:r>
          </a:p>
        </p:txBody>
      </p:sp>
      <p:sp>
        <p:nvSpPr>
          <p:cNvPr id="13323" name="TextovéPole 12"/>
          <p:cNvSpPr txBox="1">
            <a:spLocks noChangeArrowheads="1"/>
          </p:cNvSpPr>
          <p:nvPr/>
        </p:nvSpPr>
        <p:spPr bwMode="auto">
          <a:xfrm>
            <a:off x="3357563" y="5286375"/>
            <a:ext cx="271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ROM BIOS device drivers</a:t>
            </a:r>
          </a:p>
        </p:txBody>
      </p:sp>
      <p:sp>
        <p:nvSpPr>
          <p:cNvPr id="13324" name="Šipka dolů 13"/>
          <p:cNvSpPr>
            <a:spLocks noChangeArrowheads="1"/>
          </p:cNvSpPr>
          <p:nvPr/>
        </p:nvSpPr>
        <p:spPr bwMode="auto">
          <a:xfrm>
            <a:off x="2928938" y="2500313"/>
            <a:ext cx="150812" cy="534987"/>
          </a:xfrm>
          <a:prstGeom prst="downArrow">
            <a:avLst>
              <a:gd name="adj1" fmla="val 50000"/>
              <a:gd name="adj2" fmla="val 5022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25" name="Šipka dolů 14"/>
          <p:cNvSpPr>
            <a:spLocks noChangeArrowheads="1"/>
          </p:cNvSpPr>
          <p:nvPr/>
        </p:nvSpPr>
        <p:spPr bwMode="auto">
          <a:xfrm>
            <a:off x="2928938" y="3571875"/>
            <a:ext cx="150812" cy="534988"/>
          </a:xfrm>
          <a:prstGeom prst="downArrow">
            <a:avLst>
              <a:gd name="adj1" fmla="val 50000"/>
              <a:gd name="adj2" fmla="val 5022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26" name="Šipka dolů 15"/>
          <p:cNvSpPr>
            <a:spLocks noChangeArrowheads="1"/>
          </p:cNvSpPr>
          <p:nvPr/>
        </p:nvSpPr>
        <p:spPr bwMode="auto">
          <a:xfrm>
            <a:off x="2928938" y="4643438"/>
            <a:ext cx="150812" cy="534987"/>
          </a:xfrm>
          <a:prstGeom prst="downArrow">
            <a:avLst>
              <a:gd name="adj1" fmla="val 50000"/>
              <a:gd name="adj2" fmla="val 5022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27" name="Šipka dolů 18"/>
          <p:cNvSpPr>
            <a:spLocks noChangeArrowheads="1"/>
          </p:cNvSpPr>
          <p:nvPr/>
        </p:nvSpPr>
        <p:spPr bwMode="auto">
          <a:xfrm>
            <a:off x="6715125" y="2500313"/>
            <a:ext cx="150813" cy="2657475"/>
          </a:xfrm>
          <a:prstGeom prst="downArrow">
            <a:avLst>
              <a:gd name="adj1" fmla="val 50000"/>
              <a:gd name="adj2" fmla="val 5025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328" name="Šipka dolů 19"/>
          <p:cNvSpPr>
            <a:spLocks noChangeArrowheads="1"/>
          </p:cNvSpPr>
          <p:nvPr/>
        </p:nvSpPr>
        <p:spPr bwMode="auto">
          <a:xfrm>
            <a:off x="5786438" y="3571875"/>
            <a:ext cx="150812" cy="1595438"/>
          </a:xfrm>
          <a:prstGeom prst="downArrow">
            <a:avLst>
              <a:gd name="adj1" fmla="val 50000"/>
              <a:gd name="adj2" fmla="val 5025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Nejjednodušší způsob jak implementovat rootkit je modifikovat tabulku rutin obsluhujících systémová volání (sys_call_table) a navázat se na volání jako open, readdir, …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Snaha omezit možnost LKM modifikovat tabulku systémových volání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Dnes není tento symbol exportován a není tak možné ho v LKM přímo použít a získat tak ukazatel na tabulku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400" dirty="0" smtClean="0"/>
              <a:t>LINUX: TABULKA SYSTÉMOVÝCH VOLÁNÍ</a:t>
            </a:r>
            <a:endParaRPr lang="cs-CZ" sz="3400" dirty="0"/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Do jádra Windows můžeme za běhu vkládat ovladače</a:t>
            </a:r>
          </a:p>
          <a:p>
            <a:pPr marL="395288" eaLnBrk="1" hangingPunct="1"/>
            <a:r>
              <a:rPr lang="cs-CZ" smtClean="0"/>
              <a:t>Ty běží v privilegovaném režimu jádra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WINDOWS: MODULARITA</a:t>
            </a:r>
            <a:endParaRPr lang="cs-CZ" dirty="0"/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WINDOWS: MODULARITA (PŘ.)</a:t>
            </a:r>
            <a:endParaRPr lang="cs-CZ" dirty="0"/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8424862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OVLADAČE VE WINDOWS XP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889375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8513"/>
            <a:ext cx="424815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OVLADAČE A NOVĚJŠÍ WINDOWS</a:t>
            </a:r>
            <a:endParaRPr lang="cs-CZ" dirty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771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60575"/>
            <a:ext cx="455453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900" dirty="0" smtClean="0"/>
              <a:t>PODPISY VYŽADOVÁNY U 64BITOVÝCH SYSTÉMŮ</a:t>
            </a:r>
            <a:endParaRPr lang="cs-CZ" sz="2900" dirty="0"/>
          </a:p>
        </p:txBody>
      </p:sp>
      <p:sp>
        <p:nvSpPr>
          <p:cNvPr id="4608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428750"/>
            <a:ext cx="604996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U Windows nejde při podepisování o čistotu jádra či licence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Jde především o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Spolehlivost systému – tj. kvalitu kódu běžícího v privilegovaném režimu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 s tím související bezpečnost jádra/systému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DRM (!)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User mode drivers – snaha snížit množství kódu běžící přímo v jádře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PODPISY OVLADAČŮ</a:t>
            </a:r>
            <a:endParaRPr lang="cs-CZ" dirty="0"/>
          </a:p>
        </p:txBody>
      </p:sp>
      <p:sp>
        <p:nvSpPr>
          <p:cNvPr id="4710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Tradičně býval OS napsaný v symbolickém strojovém jazyku (assembleru)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OS se stále častěji píší v běžných programovacích jazycích vysoké úrovně (obvykle C/C++)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lze naprogramovat rychleji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výsledek je kompaktnější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OS je srozumitelnější a lze ho snadněji ladit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je snadněji přenositelný na jinou architekturu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IMPLEMENTACE SYSTÉMU</a:t>
            </a:r>
            <a:endParaRPr lang="cs-CZ" dirty="0"/>
          </a:p>
        </p:txBody>
      </p:sp>
      <p:sp>
        <p:nvSpPr>
          <p:cNvPr id="4813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Operační systém je navržen tak, aby mohl běžet na jisté třídě architektur / sestav počítače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OS musí být konfigurovatelný na konkrétní sestavu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Program SYSGEN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Získává informace týkající se konkrétní konfigurace konkrétního hardwarového systému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Bootování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Spuštění činnosti počítače zavedením jádra a předáním řízení </a:t>
            </a:r>
            <a:br>
              <a:rPr lang="cs-CZ" sz="2000" smtClean="0"/>
            </a:br>
            <a:r>
              <a:rPr lang="cs-CZ" sz="2000" smtClean="0"/>
              <a:t>na vstupní bod jádra pro spuštění činnosti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Bootstrap program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Program uchovávaný v ROM, který je schopný naleznout jádro, zavést ho do paměti a spustit jeho provedení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SYSTEM GENERATION (SYSGEN)</a:t>
            </a:r>
            <a:endParaRPr lang="cs-CZ" dirty="0"/>
          </a:p>
        </p:txBody>
      </p:sp>
      <p:sp>
        <p:nvSpPr>
          <p:cNvPr id="4915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Řídí BIOS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provede se inicializace HW komponent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na základě uložené konfigurace zjistíme z kterého zařízení se má OS zavést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 případě pevného disku se spustí kód uložený </a:t>
            </a:r>
            <a:br>
              <a:rPr lang="cs-CZ" smtClean="0"/>
            </a:br>
            <a:r>
              <a:rPr lang="cs-CZ" smtClean="0"/>
              <a:t>v Master Boot Recordu (MBR)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tento kód například zjistí, která partition je aktivní a spustí boot sektor této partition. Kód uložený v boot sektoru načte soubory s jádrem OS do paměti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nebo např. LILO/Grub umožní interaktivně vybrat který OS bude zaveden (bootsektor které partition se má spustit</a:t>
            </a:r>
            <a:r>
              <a:rPr lang="en-US" sz="2000" smtClean="0"/>
              <a:t>?;</a:t>
            </a:r>
            <a:r>
              <a:rPr lang="cs-CZ" sz="2000" smtClean="0"/>
              <a:t> kde je soubor s jádrem OS</a:t>
            </a:r>
            <a:r>
              <a:rPr lang="en-US" sz="2000" smtClean="0"/>
              <a:t>?</a:t>
            </a:r>
            <a:r>
              <a:rPr lang="cs-CZ" sz="2000" smtClean="0"/>
              <a:t>)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tento kód může být delší než je délka MBR, musí pak být uložen v jiné oblasti disku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BOOTOVÁNÍ IBM PC</a:t>
            </a:r>
            <a:endParaRPr lang="cs-CZ" dirty="0"/>
          </a:p>
        </p:txBody>
      </p:sp>
      <p:sp>
        <p:nvSpPr>
          <p:cNvPr id="5018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Při programování pro OS MS-DOS využíváme služeb</a:t>
            </a:r>
          </a:p>
          <a:p>
            <a:pPr marL="719138" lvl="1" eaLnBrk="1" hangingPunct="1"/>
            <a:r>
              <a:rPr lang="cs-CZ" smtClean="0"/>
              <a:t>spuštěných rezidentních programů</a:t>
            </a:r>
          </a:p>
          <a:p>
            <a:pPr marL="1079500" lvl="2" eaLnBrk="1" hangingPunct="1"/>
            <a:r>
              <a:rPr lang="cs-CZ" sz="2000" smtClean="0"/>
              <a:t>např. ovladač myši (poskytuje služby na INT 33h)</a:t>
            </a:r>
          </a:p>
          <a:p>
            <a:pPr marL="719138" lvl="1" eaLnBrk="1" hangingPunct="1"/>
            <a:r>
              <a:rPr lang="cs-CZ" smtClean="0"/>
              <a:t>operačního systému</a:t>
            </a:r>
          </a:p>
          <a:p>
            <a:pPr marL="1079500" lvl="2" eaLnBrk="1" hangingPunct="1"/>
            <a:r>
              <a:rPr lang="cs-CZ" sz="2000" smtClean="0"/>
              <a:t>např. přístup k souborům (INT 21h)</a:t>
            </a:r>
          </a:p>
          <a:p>
            <a:pPr marL="719138" lvl="1" eaLnBrk="1" hangingPunct="1"/>
            <a:r>
              <a:rPr lang="cs-CZ" smtClean="0"/>
              <a:t>BIOSu</a:t>
            </a:r>
          </a:p>
          <a:p>
            <a:pPr marL="1079500" lvl="2" eaLnBrk="1" hangingPunct="1"/>
            <a:r>
              <a:rPr lang="cs-CZ" sz="2000" smtClean="0"/>
              <a:t>např. nastavení grafického režimu (INT 10h)</a:t>
            </a:r>
          </a:p>
          <a:p>
            <a:pPr marL="719138" lvl="1" eaLnBrk="1" hangingPunct="1"/>
            <a:r>
              <a:rPr lang="cs-CZ" smtClean="0"/>
              <a:t>přímo HW</a:t>
            </a:r>
          </a:p>
          <a:p>
            <a:pPr marL="1079500" lvl="2" eaLnBrk="1" hangingPunct="1"/>
            <a:r>
              <a:rPr lang="cs-CZ" sz="2000" smtClean="0"/>
              <a:t>např. přímo zápis do videopaměti pro zobrazení dat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MS-DOS (2)</a:t>
            </a:r>
            <a:endParaRPr lang="cs-CZ" dirty="0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BIOS kontroluje HW</a:t>
            </a:r>
          </a:p>
          <a:p>
            <a:pPr marL="395288" eaLnBrk="1" hangingPunct="1"/>
            <a:r>
              <a:rPr lang="cs-CZ" smtClean="0"/>
              <a:t>Z vybraného zařízení se získá a spustí zavaděč („boot loader“)</a:t>
            </a:r>
          </a:p>
          <a:p>
            <a:pPr marL="719138" lvl="1" eaLnBrk="1" hangingPunct="1"/>
            <a:r>
              <a:rPr lang="cs-CZ" smtClean="0"/>
              <a:t>Např. se z pevného disku přečte prvních 512 bajtů </a:t>
            </a:r>
            <a:br>
              <a:rPr lang="cs-CZ" smtClean="0"/>
            </a:br>
            <a:r>
              <a:rPr lang="cs-CZ" smtClean="0"/>
              <a:t>(tzv. MBR) a spustí se tento „kód“ (fáze 1).</a:t>
            </a:r>
          </a:p>
          <a:p>
            <a:pPr marL="719138" lvl="1" eaLnBrk="1" hangingPunct="1"/>
            <a:endParaRPr lang="cs-CZ" smtClean="0"/>
          </a:p>
          <a:p>
            <a:pPr marL="719138" lvl="1" eaLnBrk="1" hangingPunct="1"/>
            <a:endParaRPr lang="cs-CZ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</a:t>
            </a:r>
            <a:r>
              <a:rPr lang="cs-CZ" dirty="0" smtClean="0"/>
              <a:t>ŘÍKLAD: BOOTOVÁNÍ LINUXU (IBM PC)</a:t>
            </a:r>
            <a:endParaRPr lang="cs-CZ" dirty="0"/>
          </a:p>
        </p:txBody>
      </p:sp>
      <p:sp>
        <p:nvSpPr>
          <p:cNvPr id="5120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HLAVNÍ ZAVÁDĚCÍ ZÁZNAM</a:t>
            </a:r>
            <a:endParaRPr lang="cs-CZ" dirty="0"/>
          </a:p>
        </p:txBody>
      </p:sp>
      <p:sp>
        <p:nvSpPr>
          <p:cNvPr id="5222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57188" y="1428750"/>
          <a:ext cx="8215312" cy="4643438"/>
        </p:xfrm>
        <a:graphic>
          <a:graphicData uri="http://schemas.openxmlformats.org/drawingml/2006/table">
            <a:tbl>
              <a:tblPr/>
              <a:tblGrid>
                <a:gridCol w="540068"/>
                <a:gridCol w="540068"/>
                <a:gridCol w="540068"/>
                <a:gridCol w="1847651"/>
                <a:gridCol w="3294153"/>
                <a:gridCol w="1453304"/>
              </a:tblGrid>
              <a:tr h="47951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Struktura MBR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82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Adresa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Popis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Délka </a:t>
                      </a:r>
                      <a:b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 </a:t>
                      </a:r>
                      <a:r>
                        <a:rPr lang="cs-CZ" sz="1400" b="1" i="0" u="none" strike="noStrike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bajtech</a:t>
                      </a:r>
                      <a:endParaRPr lang="cs-CZ" sz="1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898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chemeClr val="accent2"/>
                          </a:solidFill>
                          <a:latin typeface="Arial"/>
                        </a:rPr>
                        <a:t>Hex</a:t>
                      </a:r>
                      <a:endParaRPr lang="cs-CZ" sz="1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chemeClr val="accent2"/>
                          </a:solidFill>
                          <a:latin typeface="Arial"/>
                        </a:rPr>
                        <a:t>Oct</a:t>
                      </a:r>
                      <a:endParaRPr lang="cs-CZ" sz="1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chemeClr val="accent2"/>
                          </a:solidFill>
                          <a:latin typeface="Arial"/>
                        </a:rPr>
                        <a:t>Dec</a:t>
                      </a:r>
                      <a:endParaRPr lang="cs-CZ" sz="1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Kód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zavaděče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440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max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446)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01B8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0670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440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Volitelná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délka disku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01BC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0674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444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Obvykle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nuly; 0x0000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01BE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446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Tabulka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primárnách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oddílů</a:t>
                      </a:r>
                    </a:p>
                    <a:p>
                      <a:pPr algn="l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(4 položky po 16 bajtech,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IBM schéma oddílů)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01FE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0776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55h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Signatura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MBR;</a:t>
                      </a:r>
                    </a:p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0xAA55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5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01FF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0777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511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Aah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87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Celková délka MBR: 446 + 64 + 2 =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512</a:t>
                      </a:r>
                    </a:p>
                  </a:txBody>
                  <a:tcPr marL="7856" marR="7856" marT="785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Spuštění zavadeče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Ve volitelné fázi 1.5 se zavede kód pro přístup k disku (BIOS nemusí plně umět).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Ve fázi 2 se zavede zbytek kódu zavaděče.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Výběr OS a parametrů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GRUB je schopen pracovat s ext2, ext3, ext4 souborovými systémy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LILO souborové systémy nezná a pracuje s přímými adresami souborů na disku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P</a:t>
            </a:r>
            <a:r>
              <a:rPr lang="cs-CZ" sz="2600" dirty="0" smtClean="0"/>
              <a:t>ŘÍKLAD: BOOTOVÁNÍ LINUXU (IBM PC) - POKRAČOVÁNÍ</a:t>
            </a:r>
            <a:endParaRPr lang="cs-CZ" sz="2600" dirty="0"/>
          </a:p>
        </p:txBody>
      </p:sp>
      <p:sp>
        <p:nvSpPr>
          <p:cNvPr id="5325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VÝBĚR OS - GRUB</a:t>
            </a:r>
            <a:endParaRPr lang="cs-CZ" dirty="0"/>
          </a:p>
        </p:txBody>
      </p:sp>
      <p:sp>
        <p:nvSpPr>
          <p:cNvPr id="5427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54276" name="Picture 4" descr="GrubMenu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85875"/>
            <a:ext cx="666591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Spuštění jádra</a:t>
            </a:r>
          </a:p>
          <a:p>
            <a:pPr marL="719138" lvl="1" eaLnBrk="1" hangingPunct="1"/>
            <a:r>
              <a:rPr lang="cs-CZ" smtClean="0"/>
              <a:t>Z disku je přečten obraz jádra </a:t>
            </a:r>
          </a:p>
          <a:p>
            <a:pPr marL="719138" lvl="1" eaLnBrk="1" hangingPunct="1"/>
            <a:r>
              <a:rPr lang="cs-CZ" smtClean="0"/>
              <a:t>Tento obraz se dekomprimuje</a:t>
            </a:r>
          </a:p>
          <a:p>
            <a:pPr marL="719138" lvl="1" eaLnBrk="1" hangingPunct="1"/>
            <a:r>
              <a:rPr lang="cs-CZ" smtClean="0"/>
              <a:t>Provede se základní inicializace (např. tabulka stránek paměti)</a:t>
            </a:r>
          </a:p>
          <a:p>
            <a:pPr marL="719138" lvl="1" eaLnBrk="1" hangingPunct="1"/>
            <a:r>
              <a:rPr lang="cs-CZ" smtClean="0"/>
              <a:t>Spustí se jádro (volá se funkce start_kernel())</a:t>
            </a:r>
          </a:p>
          <a:p>
            <a:pPr marL="395288" eaLnBrk="1" hangingPunct="1"/>
            <a:r>
              <a:rPr lang="cs-CZ" sz="2600" smtClean="0"/>
              <a:t>Jádro</a:t>
            </a:r>
          </a:p>
          <a:p>
            <a:pPr marL="719138" lvl="1" eaLnBrk="1" hangingPunct="1"/>
            <a:r>
              <a:rPr lang="cs-CZ" smtClean="0"/>
              <a:t>Nastaví systém (ovladače přerušení, inicializace zařízení a ovladačů zařízení) a spustí plánovač.</a:t>
            </a:r>
          </a:p>
          <a:p>
            <a:pPr marL="719138" lvl="1" eaLnBrk="1" hangingPunct="1"/>
            <a:r>
              <a:rPr lang="cs-CZ" smtClean="0"/>
              <a:t>Vytvoří proces Init (číslo procesu 1) – např. /sbin/init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BOOTOVANÍ LINUXU (IBM PC)</a:t>
            </a:r>
            <a:endParaRPr lang="cs-CZ" dirty="0"/>
          </a:p>
        </p:txBody>
      </p:sp>
      <p:sp>
        <p:nvSpPr>
          <p:cNvPr id="5530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1700" smtClean="0"/>
              <a:t>Změna fontů v textovém režimu (bez využití služeb BIOSu, OS, přímo HW)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asm cli;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outport(0x3c4,0x0402);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outport(0x3c4,0x0704);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outport(0x3ce,0x0204);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outport(0x3ce,0x0005);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outport(0x3ce,0x0406);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for(i=0;i&lt;=254;i++)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{ for(j=0;j&lt;=15;j++)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{p=MK_FP(0xa000,32*i+j);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*p=font[y]; y++; } }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outport(0x3c4,0x0302);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outport(0x3c4,0x0304);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outport(0x3ce,0x0004);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outport(0x3ce,0x1005);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outport(0x3ce,0x0e06);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asm sti;</a:t>
            </a:r>
          </a:p>
          <a:p>
            <a:pPr marL="719138"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MS-DOS (3)</a:t>
            </a:r>
            <a:endParaRPr lang="cs-CZ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Hl</a:t>
            </a:r>
            <a:r>
              <a:rPr lang="cs-CZ" smtClean="0"/>
              <a:t>a</a:t>
            </a:r>
            <a:r>
              <a:rPr lang="en-US" smtClean="0"/>
              <a:t>vn</a:t>
            </a:r>
            <a:r>
              <a:rPr lang="cs-CZ" smtClean="0"/>
              <a:t>í cíl návrhu</a:t>
            </a:r>
          </a:p>
          <a:p>
            <a:pPr marL="719138" lvl="1" eaLnBrk="1" hangingPunct="1"/>
            <a:r>
              <a:rPr lang="cs-CZ" smtClean="0"/>
              <a:t>maximální možná funkcionalita v co nejmenším prostoru</a:t>
            </a:r>
          </a:p>
          <a:p>
            <a:pPr marL="395288" eaLnBrk="1" hangingPunct="1"/>
            <a:r>
              <a:rPr lang="cs-CZ" smtClean="0"/>
              <a:t>Výsledek</a:t>
            </a:r>
          </a:p>
          <a:p>
            <a:pPr marL="719138" lvl="1" eaLnBrk="1" hangingPunct="1"/>
            <a:r>
              <a:rPr lang="cs-CZ" smtClean="0"/>
              <a:t>modulová architektura není aplikovaná</a:t>
            </a:r>
          </a:p>
          <a:p>
            <a:pPr marL="719138" lvl="1" eaLnBrk="1" hangingPunct="1"/>
            <a:r>
              <a:rPr lang="cs-CZ" smtClean="0"/>
              <a:t>i když MS-DOS má jistou strukturu, jeho rozhraní a jednotlivé komponenty nejsou důsledně separovány a uspořádány</a:t>
            </a:r>
          </a:p>
          <a:p>
            <a:pPr marL="719138" lvl="1" eaLnBrk="1" hangingPunct="1"/>
            <a:endParaRPr lang="cs-CZ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MS-DOS (4)</a:t>
            </a:r>
            <a:endParaRPr lang="cs-CZ" dirty="0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Také omezen hardwarem</a:t>
            </a:r>
          </a:p>
          <a:p>
            <a:pPr marL="719138" lvl="1" eaLnBrk="1" hangingPunct="1"/>
            <a:r>
              <a:rPr lang="cs-CZ" smtClean="0"/>
              <a:t>vznik v polovině 70. let</a:t>
            </a:r>
          </a:p>
          <a:p>
            <a:pPr marL="395288" eaLnBrk="1" hangingPunct="1"/>
            <a:r>
              <a:rPr lang="cs-CZ" sz="2600" smtClean="0"/>
              <a:t>OS Unix sestává ze 2 částí</a:t>
            </a:r>
          </a:p>
          <a:p>
            <a:pPr marL="719138" lvl="1" eaLnBrk="1" hangingPunct="1"/>
            <a:r>
              <a:rPr lang="cs-CZ" smtClean="0"/>
              <a:t>systémové programy</a:t>
            </a:r>
          </a:p>
          <a:p>
            <a:pPr marL="719138" lvl="1" eaLnBrk="1" hangingPunct="1"/>
            <a:r>
              <a:rPr lang="cs-CZ" smtClean="0"/>
              <a:t>jádro</a:t>
            </a:r>
          </a:p>
          <a:p>
            <a:pPr marL="1079500" lvl="2" eaLnBrk="1" hangingPunct="1"/>
            <a:r>
              <a:rPr lang="cs-CZ" sz="2000" smtClean="0"/>
              <a:t>vše, co se nachází pod rozhraním volání systému a nad fyzickým hardware</a:t>
            </a:r>
          </a:p>
          <a:p>
            <a:pPr marL="1079500" lvl="2" eaLnBrk="1" hangingPunct="1"/>
            <a:r>
              <a:rPr lang="cs-CZ" sz="2000" smtClean="0"/>
              <a:t>obstarává plnění funkcí z oblastí systému souborů, plánování CPU, správy paměti, …</a:t>
            </a:r>
          </a:p>
          <a:p>
            <a:pPr marL="1079500" lvl="2" eaLnBrk="1" hangingPunct="1"/>
            <a:r>
              <a:rPr lang="cs-CZ" sz="2000" smtClean="0"/>
              <a:t>vrstvová architektura sice existuje, ale hodně funkcí je na jedné úrovni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UNIX</a:t>
            </a:r>
            <a:endParaRPr lang="cs-CZ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UNIX (2)</a:t>
            </a:r>
            <a:endParaRPr lang="cs-CZ" dirty="0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18436" name="Obdélník 5"/>
          <p:cNvSpPr>
            <a:spLocks noChangeArrowheads="1"/>
          </p:cNvSpPr>
          <p:nvPr/>
        </p:nvSpPr>
        <p:spPr bwMode="auto">
          <a:xfrm>
            <a:off x="1000125" y="1357313"/>
            <a:ext cx="7000875" cy="45720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37" name="Obdélník 6"/>
          <p:cNvSpPr>
            <a:spLocks noChangeArrowheads="1"/>
          </p:cNvSpPr>
          <p:nvPr/>
        </p:nvSpPr>
        <p:spPr bwMode="auto">
          <a:xfrm>
            <a:off x="1000125" y="5000625"/>
            <a:ext cx="7000875" cy="928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38" name="Obdélník 7"/>
          <p:cNvSpPr>
            <a:spLocks noChangeArrowheads="1"/>
          </p:cNvSpPr>
          <p:nvPr/>
        </p:nvSpPr>
        <p:spPr bwMode="auto">
          <a:xfrm>
            <a:off x="1000125" y="5000625"/>
            <a:ext cx="2332038" cy="92868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39" name="Obdélník 8"/>
          <p:cNvSpPr>
            <a:spLocks noChangeArrowheads="1"/>
          </p:cNvSpPr>
          <p:nvPr/>
        </p:nvSpPr>
        <p:spPr bwMode="auto">
          <a:xfrm>
            <a:off x="3333750" y="5000625"/>
            <a:ext cx="2332038" cy="92868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0" name="Obdélník 9"/>
          <p:cNvSpPr>
            <a:spLocks noChangeArrowheads="1"/>
          </p:cNvSpPr>
          <p:nvPr/>
        </p:nvSpPr>
        <p:spPr bwMode="auto">
          <a:xfrm>
            <a:off x="5659438" y="5000625"/>
            <a:ext cx="2336800" cy="92868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1" name="Obdélník 10"/>
          <p:cNvSpPr>
            <a:spLocks noChangeArrowheads="1"/>
          </p:cNvSpPr>
          <p:nvPr/>
        </p:nvSpPr>
        <p:spPr bwMode="auto">
          <a:xfrm>
            <a:off x="1019175" y="4699000"/>
            <a:ext cx="6962775" cy="2857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2" name="Obdélník 11"/>
          <p:cNvSpPr>
            <a:spLocks noChangeArrowheads="1"/>
          </p:cNvSpPr>
          <p:nvPr/>
        </p:nvSpPr>
        <p:spPr bwMode="auto">
          <a:xfrm>
            <a:off x="1000125" y="1357313"/>
            <a:ext cx="7000875" cy="5715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3" name="Obdélník 13"/>
          <p:cNvSpPr>
            <a:spLocks noChangeArrowheads="1"/>
          </p:cNvSpPr>
          <p:nvPr/>
        </p:nvSpPr>
        <p:spPr bwMode="auto">
          <a:xfrm>
            <a:off x="1000125" y="1928813"/>
            <a:ext cx="7000875" cy="928687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4" name="TextovéPole 14"/>
          <p:cNvSpPr txBox="1">
            <a:spLocks noChangeArrowheads="1"/>
          </p:cNvSpPr>
          <p:nvPr/>
        </p:nvSpPr>
        <p:spPr bwMode="auto">
          <a:xfrm>
            <a:off x="3857625" y="1489075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(the users)</a:t>
            </a:r>
          </a:p>
        </p:txBody>
      </p:sp>
      <p:sp>
        <p:nvSpPr>
          <p:cNvPr id="18445" name="TextovéPole 17"/>
          <p:cNvSpPr txBox="1">
            <a:spLocks noChangeArrowheads="1"/>
          </p:cNvSpPr>
          <p:nvPr/>
        </p:nvSpPr>
        <p:spPr bwMode="auto">
          <a:xfrm>
            <a:off x="3429000" y="1928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shells and commands</a:t>
            </a:r>
          </a:p>
        </p:txBody>
      </p:sp>
      <p:sp>
        <p:nvSpPr>
          <p:cNvPr id="18446" name="TextovéPole 18"/>
          <p:cNvSpPr txBox="1">
            <a:spLocks noChangeArrowheads="1"/>
          </p:cNvSpPr>
          <p:nvPr/>
        </p:nvSpPr>
        <p:spPr bwMode="auto">
          <a:xfrm>
            <a:off x="3286125" y="2214563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compilers and interpreters</a:t>
            </a:r>
          </a:p>
        </p:txBody>
      </p:sp>
      <p:sp>
        <p:nvSpPr>
          <p:cNvPr id="18447" name="TextovéPole 19"/>
          <p:cNvSpPr txBox="1">
            <a:spLocks noChangeArrowheads="1"/>
          </p:cNvSpPr>
          <p:nvPr/>
        </p:nvSpPr>
        <p:spPr bwMode="auto">
          <a:xfrm>
            <a:off x="3714750" y="2500313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system libraries</a:t>
            </a:r>
          </a:p>
        </p:txBody>
      </p:sp>
      <p:sp>
        <p:nvSpPr>
          <p:cNvPr id="18448" name="Obdélník 21"/>
          <p:cNvSpPr>
            <a:spLocks noChangeArrowheads="1"/>
          </p:cNvSpPr>
          <p:nvPr/>
        </p:nvSpPr>
        <p:spPr bwMode="auto">
          <a:xfrm>
            <a:off x="1019175" y="2873375"/>
            <a:ext cx="6964363" cy="2857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9" name="TextovéPole 22"/>
          <p:cNvSpPr txBox="1">
            <a:spLocks noChangeArrowheads="1"/>
          </p:cNvSpPr>
          <p:nvPr/>
        </p:nvSpPr>
        <p:spPr bwMode="auto">
          <a:xfrm>
            <a:off x="1071563" y="3465513"/>
            <a:ext cx="2000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signals terminal</a:t>
            </a:r>
          </a:p>
          <a:p>
            <a:pPr algn="ctr" eaLnBrk="1" hangingPunct="1"/>
            <a:r>
              <a:rPr lang="cs-CZ" sz="1400" b="1"/>
              <a:t>handling</a:t>
            </a:r>
          </a:p>
          <a:p>
            <a:pPr algn="ctr" eaLnBrk="1" hangingPunct="1"/>
            <a:r>
              <a:rPr lang="cs-CZ" sz="1400" b="1"/>
              <a:t>character I/O system</a:t>
            </a:r>
          </a:p>
          <a:p>
            <a:pPr algn="ctr" eaLnBrk="1" hangingPunct="1"/>
            <a:r>
              <a:rPr lang="cs-CZ" sz="1400" b="1"/>
              <a:t>terminal drivers</a:t>
            </a:r>
          </a:p>
        </p:txBody>
      </p:sp>
      <p:sp>
        <p:nvSpPr>
          <p:cNvPr id="18450" name="TextovéPole 26"/>
          <p:cNvSpPr txBox="1">
            <a:spLocks noChangeArrowheads="1"/>
          </p:cNvSpPr>
          <p:nvPr/>
        </p:nvSpPr>
        <p:spPr bwMode="auto">
          <a:xfrm>
            <a:off x="3429000" y="3465513"/>
            <a:ext cx="2000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file system</a:t>
            </a:r>
          </a:p>
          <a:p>
            <a:pPr algn="ctr" eaLnBrk="1" hangingPunct="1"/>
            <a:r>
              <a:rPr lang="cs-CZ" sz="1400" b="1"/>
              <a:t>swapping block I/O</a:t>
            </a:r>
          </a:p>
          <a:p>
            <a:pPr algn="ctr" eaLnBrk="1" hangingPunct="1"/>
            <a:r>
              <a:rPr lang="cs-CZ" sz="1400" b="1"/>
              <a:t>system</a:t>
            </a:r>
          </a:p>
          <a:p>
            <a:pPr algn="ctr" eaLnBrk="1" hangingPunct="1"/>
            <a:r>
              <a:rPr lang="cs-CZ" sz="1400" b="1"/>
              <a:t>disk and tape drivers</a:t>
            </a:r>
          </a:p>
        </p:txBody>
      </p:sp>
      <p:sp>
        <p:nvSpPr>
          <p:cNvPr id="18451" name="TextovéPole 27"/>
          <p:cNvSpPr txBox="1">
            <a:spLocks noChangeArrowheads="1"/>
          </p:cNvSpPr>
          <p:nvPr/>
        </p:nvSpPr>
        <p:spPr bwMode="auto">
          <a:xfrm>
            <a:off x="5786438" y="3465513"/>
            <a:ext cx="2000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CPU schelduling</a:t>
            </a:r>
          </a:p>
          <a:p>
            <a:pPr algn="ctr" eaLnBrk="1" hangingPunct="1"/>
            <a:r>
              <a:rPr lang="cs-CZ" sz="1400" b="1"/>
              <a:t>page replacement</a:t>
            </a:r>
          </a:p>
          <a:p>
            <a:pPr algn="ctr" eaLnBrk="1" hangingPunct="1"/>
            <a:r>
              <a:rPr lang="cs-CZ" sz="1400" b="1"/>
              <a:t>demand paging</a:t>
            </a:r>
          </a:p>
          <a:p>
            <a:pPr algn="ctr" eaLnBrk="1" hangingPunct="1"/>
            <a:r>
              <a:rPr lang="cs-CZ" sz="1400" b="1"/>
              <a:t>virtual memory</a:t>
            </a:r>
          </a:p>
        </p:txBody>
      </p:sp>
      <p:sp>
        <p:nvSpPr>
          <p:cNvPr id="18452" name="TextovéPole 28"/>
          <p:cNvSpPr txBox="1">
            <a:spLocks noChangeArrowheads="1"/>
          </p:cNvSpPr>
          <p:nvPr/>
        </p:nvSpPr>
        <p:spPr bwMode="auto">
          <a:xfrm>
            <a:off x="2963863" y="2857500"/>
            <a:ext cx="307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 i="1"/>
              <a:t>system-call interface to the kernel</a:t>
            </a:r>
          </a:p>
        </p:txBody>
      </p:sp>
      <p:sp>
        <p:nvSpPr>
          <p:cNvPr id="18453" name="TextovéPole 32"/>
          <p:cNvSpPr txBox="1">
            <a:spLocks noChangeArrowheads="1"/>
          </p:cNvSpPr>
          <p:nvPr/>
        </p:nvSpPr>
        <p:spPr bwMode="auto">
          <a:xfrm>
            <a:off x="3036888" y="4714875"/>
            <a:ext cx="2928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kernel interface to the hardware</a:t>
            </a:r>
          </a:p>
        </p:txBody>
      </p:sp>
      <p:sp>
        <p:nvSpPr>
          <p:cNvPr id="18454" name="TextovéPole 33"/>
          <p:cNvSpPr txBox="1">
            <a:spLocks noChangeArrowheads="1"/>
          </p:cNvSpPr>
          <p:nvPr/>
        </p:nvSpPr>
        <p:spPr bwMode="auto">
          <a:xfrm>
            <a:off x="1238250" y="507206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terminal controllers</a:t>
            </a:r>
          </a:p>
        </p:txBody>
      </p:sp>
      <p:sp>
        <p:nvSpPr>
          <p:cNvPr id="18455" name="TextovéPole 34"/>
          <p:cNvSpPr txBox="1">
            <a:spLocks noChangeArrowheads="1"/>
          </p:cNvSpPr>
          <p:nvPr/>
        </p:nvSpPr>
        <p:spPr bwMode="auto">
          <a:xfrm>
            <a:off x="1238250" y="542925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terminals</a:t>
            </a:r>
          </a:p>
        </p:txBody>
      </p:sp>
      <p:sp>
        <p:nvSpPr>
          <p:cNvPr id="18456" name="TextovéPole 35"/>
          <p:cNvSpPr txBox="1">
            <a:spLocks noChangeArrowheads="1"/>
          </p:cNvSpPr>
          <p:nvPr/>
        </p:nvSpPr>
        <p:spPr bwMode="auto">
          <a:xfrm>
            <a:off x="3571875" y="507206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device controllers</a:t>
            </a:r>
          </a:p>
        </p:txBody>
      </p:sp>
      <p:sp>
        <p:nvSpPr>
          <p:cNvPr id="18457" name="TextovéPole 36"/>
          <p:cNvSpPr txBox="1">
            <a:spLocks noChangeArrowheads="1"/>
          </p:cNvSpPr>
          <p:nvPr/>
        </p:nvSpPr>
        <p:spPr bwMode="auto">
          <a:xfrm>
            <a:off x="3571875" y="542925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disks and tapes</a:t>
            </a:r>
          </a:p>
        </p:txBody>
      </p:sp>
      <p:sp>
        <p:nvSpPr>
          <p:cNvPr id="18458" name="TextovéPole 37"/>
          <p:cNvSpPr txBox="1">
            <a:spLocks noChangeArrowheads="1"/>
          </p:cNvSpPr>
          <p:nvPr/>
        </p:nvSpPr>
        <p:spPr bwMode="auto">
          <a:xfrm>
            <a:off x="5899150" y="507206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memory controllers</a:t>
            </a:r>
          </a:p>
        </p:txBody>
      </p:sp>
      <p:sp>
        <p:nvSpPr>
          <p:cNvPr id="18459" name="TextovéPole 38"/>
          <p:cNvSpPr txBox="1">
            <a:spLocks noChangeArrowheads="1"/>
          </p:cNvSpPr>
          <p:nvPr/>
        </p:nvSpPr>
        <p:spPr bwMode="auto">
          <a:xfrm>
            <a:off x="5899150" y="542925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physical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960" r="17094" b="664"/>
          <a:stretch>
            <a:fillRect/>
          </a:stretch>
        </p:blipFill>
        <p:spPr>
          <a:xfrm>
            <a:off x="1571625" y="1271588"/>
            <a:ext cx="6280150" cy="5024437"/>
          </a:xfrm>
          <a:noFill/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UNIX (3)</a:t>
            </a:r>
            <a:endParaRPr lang="cs-CZ" dirty="0"/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1385</TotalTime>
  <Words>2049</Words>
  <Application>Microsoft Office PowerPoint</Application>
  <PresentationFormat>Předvádění na obrazovce (4:3)</PresentationFormat>
  <Paragraphs>397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Wingdings</vt:lpstr>
      <vt:lpstr>Arial Narrow</vt:lpstr>
      <vt:lpstr>Tahoma</vt:lpstr>
      <vt:lpstr>Courier New</vt:lpstr>
      <vt:lpstr>motiv-pb153-operacni-systemy</vt:lpstr>
      <vt:lpstr>PB153 OPERAČNÍ SYSTÉMY A JEJICH ROZHRANÍ</vt:lpstr>
      <vt:lpstr>VNITŘNÍ STRUKTURA OS</vt:lpstr>
      <vt:lpstr>PŘÍKLAD: MS-DOS</vt:lpstr>
      <vt:lpstr>PŘÍKLAD MS-DOS (2)</vt:lpstr>
      <vt:lpstr>PŘÍKLAD MS-DOS (3)</vt:lpstr>
      <vt:lpstr>PŘÍKLAD MS-DOS (4)</vt:lpstr>
      <vt:lpstr>PŘÍKLAD UNIX</vt:lpstr>
      <vt:lpstr>PŘÍKLAD UNIX (2)</vt:lpstr>
      <vt:lpstr>PŘÍKLAD: UNIX (3)</vt:lpstr>
      <vt:lpstr>XENIX</vt:lpstr>
      <vt:lpstr>PŘÍKLAD OS/2</vt:lpstr>
      <vt:lpstr>HIERARCHICKÁ VRSTVOVÁ ARCHITEKTURA</vt:lpstr>
      <vt:lpstr>HIERARCHICKÁ ARCHITEKTURA</vt:lpstr>
      <vt:lpstr>HIERARCHICKÁ STRUKTURA</vt:lpstr>
      <vt:lpstr>HIERARCHICKÁ STRUKTURA</vt:lpstr>
      <vt:lpstr>PŘÍKLAD: LINUX</vt:lpstr>
      <vt:lpstr>PROVÁDĚNÍ SLUŽEB V KLASICKÉM OS</vt:lpstr>
      <vt:lpstr>SLUŽBY V PROCESOVĚ KONSTRUOVANÉM OS</vt:lpstr>
      <vt:lpstr>STRUKTURA S MIKROJÁDREM</vt:lpstr>
      <vt:lpstr>STRUKTURA S MIKROJÁDREM (2)</vt:lpstr>
      <vt:lpstr>MIKROJÁDRO A MONOLITICKÉ JÁDRO</vt:lpstr>
      <vt:lpstr>MACH</vt:lpstr>
      <vt:lpstr>PŘÍKLAD: WINDOWS NT</vt:lpstr>
      <vt:lpstr>PŘÍKLAD: WINDOWS NT (pokr.)</vt:lpstr>
      <vt:lpstr>LINUX: MODULARITA</vt:lpstr>
      <vt:lpstr>LINUX: MODULARITA</vt:lpstr>
      <vt:lpstr>LINUX: MODULARITA</vt:lpstr>
      <vt:lpstr>LINUX: MODULARITA</vt:lpstr>
      <vt:lpstr>LINUX: MODIFIKACE JÁDRA ZA BĚHU</vt:lpstr>
      <vt:lpstr>LINUX: TABULKA SYSTÉMOVÝCH VOLÁNÍ</vt:lpstr>
      <vt:lpstr>WINDOWS: MODULARITA</vt:lpstr>
      <vt:lpstr>WINDOWS: MODULARITA (PŘ.)</vt:lpstr>
      <vt:lpstr>OVLADAČE VE WINDOWS XP</vt:lpstr>
      <vt:lpstr>OVLADAČE A NOVĚJŠÍ WINDOWS</vt:lpstr>
      <vt:lpstr>PODPISY VYŽADOVÁNY U 64BITOVÝCH SYSTÉMŮ</vt:lpstr>
      <vt:lpstr>PODPISY OVLADAČŮ</vt:lpstr>
      <vt:lpstr>IMPLEMENTACE SYSTÉMU</vt:lpstr>
      <vt:lpstr>SYSTEM GENERATION (SYSGEN)</vt:lpstr>
      <vt:lpstr>BOOTOVÁNÍ IBM PC</vt:lpstr>
      <vt:lpstr>PŘÍKLAD: BOOTOVÁNÍ LINUXU (IBM PC)</vt:lpstr>
      <vt:lpstr>HLAVNÍ ZAVÁDĚCÍ ZÁZNAM</vt:lpstr>
      <vt:lpstr>PŘÍKLAD: BOOTOVÁNÍ LINUXU (IBM PC) - POKRAČOVÁNÍ</vt:lpstr>
      <vt:lpstr>VÝBĚR OS - GRUB</vt:lpstr>
      <vt:lpstr>BOOTOVANÍ LINUXU (IBM PC)</vt:lpstr>
      <vt:lpstr>Prezentace aplikace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Adam Muras</cp:lastModifiedBy>
  <cp:revision>133</cp:revision>
  <dcterms:created xsi:type="dcterms:W3CDTF">2004-03-14T19:36:39Z</dcterms:created>
  <dcterms:modified xsi:type="dcterms:W3CDTF">2013-04-25T10:50:08Z</dcterms:modified>
</cp:coreProperties>
</file>