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60"/>
  </p:notesMasterIdLst>
  <p:handoutMasterIdLst>
    <p:handoutMasterId r:id="rId61"/>
  </p:handoutMasterIdLst>
  <p:sldIdLst>
    <p:sldId id="389" r:id="rId2"/>
    <p:sldId id="458" r:id="rId3"/>
    <p:sldId id="524" r:id="rId4"/>
    <p:sldId id="525" r:id="rId5"/>
    <p:sldId id="459" r:id="rId6"/>
    <p:sldId id="483" r:id="rId7"/>
    <p:sldId id="463" r:id="rId8"/>
    <p:sldId id="460" r:id="rId9"/>
    <p:sldId id="464" r:id="rId10"/>
    <p:sldId id="465" r:id="rId11"/>
    <p:sldId id="466" r:id="rId12"/>
    <p:sldId id="467" r:id="rId13"/>
    <p:sldId id="468" r:id="rId14"/>
    <p:sldId id="520" r:id="rId15"/>
    <p:sldId id="519" r:id="rId16"/>
    <p:sldId id="518" r:id="rId17"/>
    <p:sldId id="521" r:id="rId18"/>
    <p:sldId id="484" r:id="rId19"/>
    <p:sldId id="485" r:id="rId20"/>
    <p:sldId id="487" r:id="rId21"/>
    <p:sldId id="533" r:id="rId22"/>
    <p:sldId id="488" r:id="rId23"/>
    <p:sldId id="489" r:id="rId24"/>
    <p:sldId id="469" r:id="rId25"/>
    <p:sldId id="496" r:id="rId26"/>
    <p:sldId id="492" r:id="rId27"/>
    <p:sldId id="497" r:id="rId28"/>
    <p:sldId id="494" r:id="rId29"/>
    <p:sldId id="498" r:id="rId30"/>
    <p:sldId id="495" r:id="rId31"/>
    <p:sldId id="490" r:id="rId32"/>
    <p:sldId id="471" r:id="rId33"/>
    <p:sldId id="472" r:id="rId34"/>
    <p:sldId id="506" r:id="rId35"/>
    <p:sldId id="508" r:id="rId36"/>
    <p:sldId id="509" r:id="rId37"/>
    <p:sldId id="507" r:id="rId38"/>
    <p:sldId id="501" r:id="rId39"/>
    <p:sldId id="503" r:id="rId40"/>
    <p:sldId id="505" r:id="rId41"/>
    <p:sldId id="504" r:id="rId42"/>
    <p:sldId id="502" r:id="rId43"/>
    <p:sldId id="500" r:id="rId44"/>
    <p:sldId id="510" r:id="rId45"/>
    <p:sldId id="511" r:id="rId46"/>
    <p:sldId id="512" r:id="rId47"/>
    <p:sldId id="513" r:id="rId48"/>
    <p:sldId id="514" r:id="rId49"/>
    <p:sldId id="515" r:id="rId50"/>
    <p:sldId id="516" r:id="rId51"/>
    <p:sldId id="517" r:id="rId52"/>
    <p:sldId id="526" r:id="rId53"/>
    <p:sldId id="527" r:id="rId54"/>
    <p:sldId id="529" r:id="rId55"/>
    <p:sldId id="528" r:id="rId56"/>
    <p:sldId id="530" r:id="rId57"/>
    <p:sldId id="531" r:id="rId58"/>
    <p:sldId id="532" r:id="rId59"/>
  </p:sldIdLst>
  <p:sldSz cx="9144000" cy="6858000" type="screen4x3"/>
  <p:notesSz cx="6858000" cy="964088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3038B"/>
    <a:srgbClr val="99CCFF"/>
    <a:srgbClr val="FF9933"/>
    <a:srgbClr val="CCECFF"/>
    <a:srgbClr val="006600"/>
    <a:srgbClr val="6699FF"/>
    <a:srgbClr val="A50021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0" autoAdjust="0"/>
    <p:restoredTop sz="96701" autoAdjust="0"/>
  </p:normalViewPr>
  <p:slideViewPr>
    <p:cSldViewPr>
      <p:cViewPr>
        <p:scale>
          <a:sx n="75" d="100"/>
          <a:sy n="75" d="100"/>
        </p:scale>
        <p:origin x="-126" y="-432"/>
      </p:cViewPr>
      <p:guideLst>
        <p:guide orient="horz" pos="864"/>
        <p:guide orient="horz" pos="1200"/>
        <p:guide orient="horz" pos="3398"/>
        <p:guide pos="2112"/>
        <p:guide pos="5664"/>
        <p:guide/>
        <p:guide pos="3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60"/>
    </p:cViewPr>
  </p:sorterViewPr>
  <p:notesViewPr>
    <p:cSldViewPr>
      <p:cViewPr>
        <p:scale>
          <a:sx n="75" d="100"/>
          <a:sy n="75" d="100"/>
        </p:scale>
        <p:origin x="-1608" y="132"/>
      </p:cViewPr>
      <p:guideLst>
        <p:guide orient="horz" pos="303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2369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28700" y="728663"/>
            <a:ext cx="4805363" cy="36036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579938"/>
            <a:ext cx="5032375" cy="433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991" tIns="43223" rIns="87991" bIns="43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1968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pt-PT"/>
          </a:p>
        </p:txBody>
      </p:sp>
      <p:sp>
        <p:nvSpPr>
          <p:cNvPr id="5" name="Text Box 14"/>
          <p:cNvSpPr txBox="1">
            <a:spLocks noChangeArrowheads="1"/>
          </p:cNvSpPr>
          <p:nvPr userDrawn="1"/>
        </p:nvSpPr>
        <p:spPr bwMode="auto">
          <a:xfrm>
            <a:off x="3870325" y="5116513"/>
            <a:ext cx="5121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GB" smtClean="0"/>
          </a:p>
        </p:txBody>
      </p:sp>
      <p:sp>
        <p:nvSpPr>
          <p:cNvPr id="440324" name="Rectangle 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2697163" y="4038600"/>
            <a:ext cx="6216650" cy="85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2400"/>
            </a:lvl1pPr>
          </a:lstStyle>
          <a:p>
            <a:pPr lvl="0"/>
            <a:r>
              <a:rPr lang="en-US" noProof="0" smtClean="0"/>
              <a:t>Presenter’s name</a:t>
            </a:r>
          </a:p>
          <a:p>
            <a:pPr lvl="0"/>
            <a:r>
              <a:rPr lang="en-US" noProof="0" smtClean="0"/>
              <a:t>Presenter’s title or date</a:t>
            </a:r>
          </a:p>
        </p:txBody>
      </p:sp>
      <p:sp>
        <p:nvSpPr>
          <p:cNvPr id="440332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2714625" y="2209800"/>
            <a:ext cx="6216650" cy="1143000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</a:t>
            </a:r>
            <a:br>
              <a:rPr lang="en-US" noProof="0" smtClean="0"/>
            </a:br>
            <a:r>
              <a:rPr lang="en-US" noProof="0" smtClean="0"/>
              <a:t>Second line here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" y="6477000"/>
            <a:ext cx="1981200" cy="396875"/>
          </a:xfrm>
        </p:spPr>
        <p:txBody>
          <a:bodyPr>
            <a:spAutoFit/>
          </a:bodyPr>
          <a:lstStyle>
            <a:lvl1pPr algn="ctr">
              <a:defRPr b="1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http://www.niaad.liacc.up.pt</a:t>
            </a:r>
          </a:p>
        </p:txBody>
      </p:sp>
    </p:spTree>
    <p:extLst>
      <p:ext uri="{BB962C8B-B14F-4D97-AF65-F5344CB8AC3E}">
        <p14:creationId xmlns:p14="http://schemas.microsoft.com/office/powerpoint/2010/main" val="349118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D3D82-B54F-4DAF-9628-13A5E9197A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745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76200"/>
            <a:ext cx="215265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76200"/>
            <a:ext cx="630555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84E69-EDF3-448E-AD7A-EA9C01345A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083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C5D74-41A2-4589-93F0-6688602BD9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29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207BC-2FD6-4FD5-B761-248A281A7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23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CC28E-CD7B-4672-8475-38EBDA6088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521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D9840-B733-4F0D-B909-FEFE08004B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69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F5545-5C94-44FD-A24A-BA17A1E369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771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C1A4F-7896-4B4B-9FD1-9D592735C2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787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B15AE-3F0E-4B91-BC4E-BA0B83C30F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42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7F9D1-4212-4153-A07D-BA8D33822A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24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C Banner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4393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477000"/>
            <a:ext cx="2057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393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4770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/>
            </a:lvl1pPr>
          </a:lstStyle>
          <a:p>
            <a:pPr>
              <a:defRPr/>
            </a:pPr>
            <a:fld id="{4AAA5E91-E92A-4A09-9B64-BFA54E814B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76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6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000" smtClean="0">
                <a:solidFill>
                  <a:schemeClr val="bg2"/>
                </a:solidFill>
              </a:rPr>
              <a:t>http://www.niaad.liacc.up.pt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14625" y="1447800"/>
            <a:ext cx="6216650" cy="1143000"/>
          </a:xfrm>
        </p:spPr>
        <p:txBody>
          <a:bodyPr/>
          <a:lstStyle/>
          <a:p>
            <a:r>
              <a:rPr lang="en-US" sz="2800" smtClean="0"/>
              <a:t>Meta-Learning</a:t>
            </a:r>
            <a:endParaRPr lang="en-GB" sz="2800" smtClean="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477000" y="5984875"/>
            <a:ext cx="128753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pt-PT" sz="1800" dirty="0" err="1" smtClean="0"/>
              <a:t>April</a:t>
            </a:r>
            <a:r>
              <a:rPr lang="pt-PT" sz="1800" dirty="0" smtClean="0"/>
              <a:t> 2013</a:t>
            </a:r>
            <a:endParaRPr lang="pt-PT" sz="1800" dirty="0"/>
          </a:p>
          <a:p>
            <a:pPr algn="l"/>
            <a:endParaRPr lang="en-GB" sz="1800" dirty="0"/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en-GB" smtClean="0"/>
              <a:t>Pavel Brazdil</a:t>
            </a:r>
            <a:r>
              <a:rPr lang="pt-PT" smtClean="0"/>
              <a:t> </a:t>
            </a:r>
          </a:p>
          <a:p>
            <a:r>
              <a:rPr lang="en-GB" sz="2000" b="1" smtClean="0"/>
              <a:t>LIAAD - INESC TEC / FEP, Univ. of Porto</a:t>
            </a:r>
            <a:endParaRPr lang="en-GB" sz="2000" smtClean="0"/>
          </a:p>
          <a:p>
            <a:pPr algn="ctr">
              <a:spcBef>
                <a:spcPct val="0"/>
              </a:spcBef>
              <a:buClrTx/>
            </a:pPr>
            <a:endParaRPr lang="en-GB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C8B2A00-9747-4391-A1AC-3C737DED3F01}" type="slidenum">
              <a:rPr lang="en-GB" sz="900" b="0" smtClean="0"/>
              <a:pPr/>
              <a:t>10</a:t>
            </a:fld>
            <a:endParaRPr lang="en-GB" sz="900" b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52400"/>
            <a:ext cx="9036050" cy="1143000"/>
          </a:xfrm>
        </p:spPr>
        <p:txBody>
          <a:bodyPr/>
          <a:lstStyle/>
          <a:p>
            <a:r>
              <a:rPr lang="pt-PT" sz="2800" smtClean="0"/>
              <a:t>Statistical and Information-Theoretic Measures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2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20000"/>
              </a:spcAft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These measures typically include :</a:t>
            </a:r>
          </a:p>
          <a:p>
            <a:pPr lvl="1"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- number of classes, </a:t>
            </a:r>
          </a:p>
          <a:p>
            <a:pPr lvl="1"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- number of features, </a:t>
            </a:r>
          </a:p>
          <a:p>
            <a:pPr lvl="1"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- ratio of examples to features, </a:t>
            </a:r>
          </a:p>
          <a:p>
            <a:pPr lvl="1"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- degree of correlation between features and target concept, </a:t>
            </a:r>
          </a:p>
          <a:p>
            <a:pPr lvl="1"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- average class entropy </a:t>
            </a:r>
          </a:p>
          <a:p>
            <a:pPr lvl="1"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etc. </a:t>
            </a:r>
          </a:p>
          <a:p>
            <a:pPr algn="l"/>
            <a:endParaRPr lang="en-AU" sz="2000">
              <a:solidFill>
                <a:srgbClr val="000000"/>
              </a:solidFill>
              <a:cs typeface="Times New Roman" pitchFamily="18" charset="0"/>
            </a:endParaRPr>
          </a:p>
          <a:p>
            <a:pPr algn="l">
              <a:spcAft>
                <a:spcPct val="20000"/>
              </a:spcAft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+ Positive and tangible results (e.g., ESPRIT Statlog and METAL). </a:t>
            </a:r>
          </a:p>
          <a:p>
            <a:pPr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- There is a limit on how much information these measures can capture, </a:t>
            </a:r>
          </a:p>
          <a:p>
            <a:pPr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as these measures are uni- or bi-lateral measures only </a:t>
            </a:r>
          </a:p>
          <a:p>
            <a:pPr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(capture relationships between two attributes only or one attribute and the class).</a:t>
            </a:r>
            <a:endParaRPr lang="pt-PT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18D6BC7-393F-4620-8DB2-CEAA21DE62B7}" type="slidenum">
              <a:rPr lang="en-GB" sz="900" b="0" smtClean="0"/>
              <a:pPr/>
              <a:t>11</a:t>
            </a:fld>
            <a:endParaRPr lang="en-GB" sz="900" b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/>
              <a:t>Landmarks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Examine performance of a set of </a:t>
            </a:r>
          </a:p>
          <a:p>
            <a:pPr algn="l">
              <a:spcAft>
                <a:spcPct val="20000"/>
              </a:spcAft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 simple and fast learning algorithms (landmarkers).</a:t>
            </a:r>
          </a:p>
          <a:p>
            <a:pPr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The accuracy of these landmarkers is used </a:t>
            </a:r>
          </a:p>
          <a:p>
            <a:pPr algn="l">
              <a:spcAft>
                <a:spcPct val="20000"/>
              </a:spcAft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to characterize the dataset.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AF512B8-5E75-4B14-883E-1FE673A9C730}" type="slidenum">
              <a:rPr lang="en-GB" sz="900" b="0" smtClean="0"/>
              <a:pPr/>
              <a:t>12</a:t>
            </a:fld>
            <a:endParaRPr lang="en-GB" sz="900" b="0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/>
              <a:t>Sub-Sampling Landmarks</a:t>
            </a: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Exploit information obtained </a:t>
            </a:r>
          </a:p>
          <a:p>
            <a:pPr algn="l">
              <a:spcAft>
                <a:spcPct val="40000"/>
              </a:spcAft>
            </a:pPr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   on </a:t>
            </a:r>
            <a:r>
              <a:rPr lang="en-AU" sz="2000" dirty="0">
                <a:solidFill>
                  <a:srgbClr val="13038B"/>
                </a:solidFill>
                <a:cs typeface="Times New Roman" pitchFamily="18" charset="0"/>
              </a:rPr>
              <a:t>simplified versions of the data  (samples).</a:t>
            </a:r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Accuracy results on these </a:t>
            </a:r>
            <a:r>
              <a:rPr lang="en-AU" sz="2000" dirty="0" smtClean="0">
                <a:solidFill>
                  <a:srgbClr val="000000"/>
                </a:solidFill>
                <a:cs typeface="Times New Roman" pitchFamily="18" charset="0"/>
              </a:rPr>
              <a:t>samples </a:t>
            </a:r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serve </a:t>
            </a:r>
          </a:p>
          <a:p>
            <a:pPr algn="l"/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   to characterise individual datasets and </a:t>
            </a:r>
          </a:p>
          <a:p>
            <a:pPr algn="l">
              <a:spcAft>
                <a:spcPct val="40000"/>
              </a:spcAft>
            </a:pPr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   are referred to as </a:t>
            </a:r>
            <a:r>
              <a:rPr lang="en-AU" sz="2000" i="1" dirty="0">
                <a:solidFill>
                  <a:srgbClr val="000000"/>
                </a:solidFill>
                <a:cs typeface="Times New Roman" pitchFamily="18" charset="0"/>
              </a:rPr>
              <a:t>sub-sampling landmarks</a:t>
            </a:r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  <a:p>
            <a:pPr algn="l"/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This information can be used </a:t>
            </a:r>
          </a:p>
          <a:p>
            <a:pPr algn="l"/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   to </a:t>
            </a:r>
            <a:r>
              <a:rPr lang="en-AU" sz="2000" dirty="0">
                <a:solidFill>
                  <a:srgbClr val="13038B"/>
                </a:solidFill>
                <a:cs typeface="Times New Roman" pitchFamily="18" charset="0"/>
              </a:rPr>
              <a:t>select an appropriate learning algorithm</a:t>
            </a:r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. </a:t>
            </a:r>
            <a:endParaRPr lang="en-AU" sz="2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AU" sz="2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AU" sz="2000" dirty="0" smtClean="0">
                <a:solidFill>
                  <a:srgbClr val="000000"/>
                </a:solidFill>
                <a:cs typeface="Times New Roman" pitchFamily="18" charset="0"/>
              </a:rPr>
              <a:t>One variant of the method uses </a:t>
            </a:r>
          </a:p>
          <a:p>
            <a:pPr algn="l"/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AU" sz="2000" dirty="0" smtClean="0">
                <a:solidFill>
                  <a:srgbClr val="000000"/>
                </a:solidFill>
                <a:cs typeface="Times New Roman" pitchFamily="18" charset="0"/>
              </a:rPr>
              <a:t> performance results on small samples s</a:t>
            </a:r>
            <a:r>
              <a:rPr lang="en-AU" sz="2000" baseline="-25000" dirty="0" smtClean="0">
                <a:solidFill>
                  <a:srgbClr val="000000"/>
                </a:solidFill>
                <a:cs typeface="Times New Roman" pitchFamily="18" charset="0"/>
              </a:rPr>
              <a:t>1</a:t>
            </a:r>
            <a:r>
              <a:rPr lang="en-AU" sz="2000" dirty="0" smtClean="0">
                <a:solidFill>
                  <a:srgbClr val="000000"/>
                </a:solidFill>
                <a:cs typeface="Times New Roman" pitchFamily="18" charset="0"/>
              </a:rPr>
              <a:t> .. </a:t>
            </a:r>
            <a:r>
              <a:rPr lang="en-AU" sz="2000" dirty="0" err="1" smtClean="0">
                <a:solidFill>
                  <a:srgbClr val="000000"/>
                </a:solidFill>
                <a:cs typeface="Times New Roman" pitchFamily="18" charset="0"/>
              </a:rPr>
              <a:t>s</a:t>
            </a:r>
            <a:r>
              <a:rPr lang="en-AU" sz="2000" baseline="-25000" dirty="0" err="1" smtClean="0">
                <a:solidFill>
                  <a:srgbClr val="000000"/>
                </a:solidFill>
                <a:cs typeface="Times New Roman" pitchFamily="18" charset="0"/>
              </a:rPr>
              <a:t>k</a:t>
            </a:r>
            <a:endParaRPr lang="en-AU" sz="2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AU" sz="2000" dirty="0" smtClean="0">
                <a:solidFill>
                  <a:srgbClr val="000000"/>
                </a:solidFill>
                <a:cs typeface="Times New Roman" pitchFamily="18" charset="0"/>
              </a:rPr>
              <a:t> to identify a (similar) learning curve and </a:t>
            </a:r>
          </a:p>
          <a:p>
            <a:pPr algn="l"/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AU" sz="2000" dirty="0" smtClean="0">
                <a:solidFill>
                  <a:srgbClr val="000000"/>
                </a:solidFill>
                <a:cs typeface="Times New Roman" pitchFamily="18" charset="0"/>
              </a:rPr>
              <a:t> estimate performance for sample </a:t>
            </a:r>
            <a:r>
              <a:rPr lang="en-AU" sz="2000" dirty="0" err="1" smtClean="0">
                <a:solidFill>
                  <a:srgbClr val="000000"/>
                </a:solidFill>
                <a:cs typeface="Times New Roman" pitchFamily="18" charset="0"/>
              </a:rPr>
              <a:t>s</a:t>
            </a:r>
            <a:r>
              <a:rPr lang="en-AU" sz="2000" baseline="-25000" dirty="0" err="1" smtClean="0">
                <a:solidFill>
                  <a:srgbClr val="000000"/>
                </a:solidFill>
                <a:cs typeface="Times New Roman" pitchFamily="18" charset="0"/>
              </a:rPr>
              <a:t>N</a:t>
            </a:r>
            <a:r>
              <a:rPr lang="en-AU" sz="2000" dirty="0" smtClean="0">
                <a:solidFill>
                  <a:srgbClr val="000000"/>
                </a:solidFill>
                <a:cs typeface="Times New Roman" pitchFamily="18" charset="0"/>
              </a:rPr>
              <a:t> (whole dataset).</a:t>
            </a:r>
          </a:p>
          <a:p>
            <a:pPr algn="l"/>
            <a:r>
              <a:rPr lang="en-AU" sz="2000" dirty="0" smtClean="0">
                <a:solidFill>
                  <a:srgbClr val="000000"/>
                </a:solidFill>
                <a:cs typeface="Times New Roman" pitchFamily="18" charset="0"/>
              </a:rPr>
              <a:t>The algorithm with the highest performance at </a:t>
            </a:r>
            <a:r>
              <a:rPr lang="en-AU" sz="2000" dirty="0" err="1" smtClean="0">
                <a:solidFill>
                  <a:srgbClr val="000000"/>
                </a:solidFill>
                <a:cs typeface="Times New Roman" pitchFamily="18" charset="0"/>
              </a:rPr>
              <a:t>s</a:t>
            </a:r>
            <a:r>
              <a:rPr lang="en-AU" sz="2000" baseline="-25000" dirty="0" err="1" smtClean="0">
                <a:solidFill>
                  <a:srgbClr val="000000"/>
                </a:solidFill>
                <a:cs typeface="Times New Roman" pitchFamily="18" charset="0"/>
              </a:rPr>
              <a:t>N</a:t>
            </a:r>
            <a:r>
              <a:rPr lang="en-AU" sz="2000" dirty="0" smtClean="0">
                <a:solidFill>
                  <a:srgbClr val="000000"/>
                </a:solidFill>
                <a:cs typeface="Times New Roman" pitchFamily="18" charset="0"/>
              </a:rPr>
              <a:t> is chosen.</a:t>
            </a:r>
          </a:p>
          <a:p>
            <a:pPr algn="l"/>
            <a:r>
              <a:rPr lang="en-AU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AU" sz="20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en-AU" sz="200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85D6CCB-7CC4-4831-9118-009DC3B5BB83}" type="slidenum">
              <a:rPr lang="en-GB" sz="900" b="0" smtClean="0"/>
              <a:pPr/>
              <a:t>13</a:t>
            </a:fld>
            <a:endParaRPr lang="en-GB" sz="900" b="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816975" cy="1143000"/>
          </a:xfrm>
        </p:spPr>
        <p:txBody>
          <a:bodyPr/>
          <a:lstStyle/>
          <a:p>
            <a:r>
              <a:rPr lang="pt-PT" sz="2800" smtClean="0"/>
              <a:t>Using a Meta-level Model to Select a Classification Algorithm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0" y="1312863"/>
            <a:ext cx="9144000" cy="267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A meta-level system / model helps to </a:t>
            </a:r>
          </a:p>
          <a:p>
            <a:pPr algn="l">
              <a:spcAft>
                <a:spcPct val="4000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</a:t>
            </a:r>
            <a:r>
              <a:rPr lang="en-US" sz="2000" dirty="0">
                <a:solidFill>
                  <a:srgbClr val="13038B"/>
                </a:solidFill>
                <a:cs typeface="Times New Roman" pitchFamily="18" charset="0"/>
              </a:rPr>
              <a:t>map characteristics into classification algorithms.</a:t>
            </a:r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The meta-level system / model can be in the form of: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- meta-level rules,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- k-NN (on the meta-level),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- neural network,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- other type of classification model on the meta-level.</a:t>
            </a:r>
          </a:p>
          <a:p>
            <a:pPr algn="l"/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68677D9-64A5-466B-AF34-4457AF060236}" type="slidenum">
              <a:rPr lang="en-GB" sz="900" b="0" smtClean="0"/>
              <a:pPr/>
              <a:t>14</a:t>
            </a:fld>
            <a:endParaRPr lang="en-GB" sz="900" b="0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816975" cy="1143000"/>
          </a:xfrm>
        </p:spPr>
        <p:txBody>
          <a:bodyPr/>
          <a:lstStyle/>
          <a:p>
            <a:r>
              <a:rPr lang="pt-PT" sz="2800" smtClean="0"/>
              <a:t>Employing a Rule Model on the Meta-Level 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0" y="1312863"/>
            <a:ext cx="91440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ts val="3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Early approaches </a:t>
            </a:r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(Rendell &amp; Cho, 1990)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used rules, such as:</a:t>
            </a:r>
          </a:p>
          <a:p>
            <a:pPr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  - If the given dataset characteristics are C1, C2 .., Cn</a:t>
            </a:r>
          </a:p>
          <a:p>
            <a:pPr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       then use algorithm A1 in preference to algorithm A2.</a:t>
            </a:r>
          </a:p>
          <a:p>
            <a:pPr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Ex.</a:t>
            </a:r>
          </a:p>
          <a:p>
            <a:pPr algn="l"/>
            <a:r>
              <a:rPr lang="en-AU" sz="1800">
                <a:solidFill>
                  <a:srgbClr val="000000"/>
                </a:solidFill>
                <a:cs typeface="Times New Roman" pitchFamily="18" charset="0"/>
              </a:rPr>
              <a:t>  IF (# training instance &lt; 737) AND</a:t>
            </a:r>
          </a:p>
          <a:p>
            <a:pPr algn="l"/>
            <a:r>
              <a:rPr lang="en-AU" sz="1800">
                <a:solidFill>
                  <a:srgbClr val="000000"/>
                </a:solidFill>
                <a:cs typeface="Times New Roman" pitchFamily="18" charset="0"/>
              </a:rPr>
              <a:t>      (# prototype per class &gt; 5.5) AND</a:t>
            </a:r>
          </a:p>
          <a:p>
            <a:pPr algn="l"/>
            <a:r>
              <a:rPr lang="en-AU" sz="1800">
                <a:solidFill>
                  <a:srgbClr val="000000"/>
                </a:solidFill>
                <a:cs typeface="Times New Roman" pitchFamily="18" charset="0"/>
              </a:rPr>
              <a:t>      (# relevants &gt; 8.5) AND 				</a:t>
            </a:r>
            <a:r>
              <a:rPr lang="en-AU" sz="1800" i="1">
                <a:solidFill>
                  <a:srgbClr val="000000"/>
                </a:solidFill>
                <a:cs typeface="Times New Roman" pitchFamily="18" charset="0"/>
              </a:rPr>
              <a:t>(relevant features)</a:t>
            </a:r>
          </a:p>
          <a:p>
            <a:pPr algn="l"/>
            <a:r>
              <a:rPr lang="en-AU" sz="1800">
                <a:solidFill>
                  <a:srgbClr val="000000"/>
                </a:solidFill>
                <a:cs typeface="Times New Roman" pitchFamily="18" charset="0"/>
              </a:rPr>
              <a:t>      (# irrelevants &lt; 5.5) </a:t>
            </a:r>
          </a:p>
          <a:p>
            <a:pPr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AU" sz="1800">
                <a:solidFill>
                  <a:srgbClr val="000000"/>
                </a:solidFill>
                <a:cs typeface="Times New Roman" pitchFamily="18" charset="0"/>
              </a:rPr>
              <a:t>THEN IB1 will be better than CN2</a:t>
            </a:r>
          </a:p>
          <a:p>
            <a:pPr algn="l"/>
            <a:endParaRPr lang="en-AU" sz="18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AU" sz="1800">
                <a:solidFill>
                  <a:srgbClr val="000000"/>
                </a:solidFill>
                <a:cs typeface="Times New Roman" pitchFamily="18" charset="0"/>
              </a:rPr>
              <a:t>Rules of this type can be used to identify </a:t>
            </a:r>
          </a:p>
          <a:p>
            <a:pPr algn="l"/>
            <a:r>
              <a:rPr lang="en-AU" sz="1800">
                <a:solidFill>
                  <a:srgbClr val="000000"/>
                </a:solidFill>
                <a:cs typeface="Times New Roman" pitchFamily="18" charset="0"/>
              </a:rPr>
              <a:t>  a subset of algorithms to be evaluated.</a:t>
            </a:r>
          </a:p>
          <a:p>
            <a:pPr algn="l"/>
            <a:endParaRPr lang="en-AU" sz="18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7A511D8-AEFB-4484-9316-1778C391512A}" type="slidenum">
              <a:rPr lang="en-GB" sz="900" b="0" smtClean="0"/>
              <a:pPr/>
              <a:t>15</a:t>
            </a:fld>
            <a:endParaRPr lang="en-GB" sz="900" b="0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816975" cy="1143000"/>
          </a:xfrm>
        </p:spPr>
        <p:txBody>
          <a:bodyPr/>
          <a:lstStyle/>
          <a:p>
            <a:r>
              <a:rPr lang="pt-PT" sz="2800" smtClean="0"/>
              <a:t>Employing 1-NN on the Meta-Level 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283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One simple approach uses 1-NN :</a:t>
            </a:r>
          </a:p>
          <a:p>
            <a:pPr algn="l"/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   - Compare meta-level characteristics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of the new problem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  with meta-level characteristics of past problems, 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- Identify the most similar dataset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- Retrieve either 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   * The classification algorithm that performed best on that dataset,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   * Ranking of classification algorithms, ordered by performance.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3D4C65C-7C6B-4BF5-8C8C-2FE78BA7D67B}" type="slidenum">
              <a:rPr lang="en-GB" sz="900" b="0" smtClean="0"/>
              <a:pPr/>
              <a:t>16</a:t>
            </a:fld>
            <a:endParaRPr lang="en-GB" sz="900" b="0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816975" cy="1143000"/>
          </a:xfrm>
        </p:spPr>
        <p:txBody>
          <a:bodyPr/>
          <a:lstStyle/>
          <a:p>
            <a:r>
              <a:rPr lang="pt-PT" sz="2800" smtClean="0"/>
              <a:t>Employing k-NN on the Meta-Level 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A more complex approach employs k-NN:</a:t>
            </a: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- Uses </a:t>
            </a:r>
            <a:r>
              <a:rPr lang="en-US" sz="2000" dirty="0">
                <a:solidFill>
                  <a:srgbClr val="13038B"/>
                </a:solidFill>
                <a:cs typeface="Times New Roman" pitchFamily="18" charset="0"/>
              </a:rPr>
              <a:t>k-NN method to identify the most similar datasets.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- For each of these datasets,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z="2000" dirty="0">
                <a:solidFill>
                  <a:srgbClr val="000000"/>
                </a:solidFill>
              </a:rPr>
              <a:t>retrieves the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13038B"/>
                </a:solidFill>
                <a:cs typeface="Times New Roman" pitchFamily="18" charset="0"/>
              </a:rPr>
              <a:t>ranking of the candidate classification algorithms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,</a:t>
            </a:r>
          </a:p>
          <a:p>
            <a:pPr algn="l">
              <a:spcAft>
                <a:spcPct val="4000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 based on past performance criteria (accuracy, learning time).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- Aggregate the rankings obtained</a:t>
            </a: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to generate the final recommended ranking of algorithms. </a:t>
            </a:r>
          </a:p>
          <a:p>
            <a:pPr algn="l"/>
            <a:endParaRPr lang="en-US" sz="200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A4122F1-FE3E-4752-84E8-97D58D2F0132}" type="slidenum">
              <a:rPr lang="en-GB" sz="900" b="0" smtClean="0"/>
              <a:pPr/>
              <a:t>17</a:t>
            </a:fld>
            <a:endParaRPr lang="en-GB" sz="900" b="0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816975" cy="1143000"/>
          </a:xfrm>
        </p:spPr>
        <p:txBody>
          <a:bodyPr/>
          <a:lstStyle/>
          <a:p>
            <a:r>
              <a:rPr lang="pt-PT" sz="2800" smtClean="0"/>
              <a:t>Different Types of Output of Meta-Models 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The meta-models can output: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- Just one algorithm considered applicable</a:t>
            </a: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  Disadvantage: there may be other applicable algorithms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- A subset of algorithms considered applicable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  (a subset of the given set),</a:t>
            </a: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  Disadvantage: no information as to which one we should use first </a:t>
            </a: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- Ordered (sub)set of algorithms (ranking),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cs typeface="Times New Roman" pitchFamily="18" charset="0"/>
              </a:rPr>
              <a:t> - 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Ordered (sub)set of algorithms (ranking</a:t>
            </a:r>
            <a:r>
              <a:rPr lang="en-US" sz="2000" dirty="0" smtClean="0">
                <a:solidFill>
                  <a:srgbClr val="000000"/>
                </a:solidFill>
                <a:cs typeface="Times New Roman" pitchFamily="18" charset="0"/>
              </a:rPr>
              <a:t>) accompanied by the predictions 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of </a:t>
            </a:r>
            <a:r>
              <a:rPr lang="en-US" sz="2000" dirty="0" smtClean="0">
                <a:solidFill>
                  <a:srgbClr val="000000"/>
                </a:solidFill>
                <a:cs typeface="Times New Roman" pitchFamily="18" charset="0"/>
              </a:rPr>
              <a:t>performance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cs typeface="Times New Roman" pitchFamily="18" charset="0"/>
              </a:rPr>
              <a:t>   Disadvantage: Predicting the values of performance may be difficult.</a:t>
            </a:r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Phase II: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Evaluate the top N elements in the ordered (sub)set of algorithms (ranking</a:t>
            </a:r>
            <a:r>
              <a:rPr lang="en-US" sz="2000" dirty="0" smtClean="0">
                <a:solidFill>
                  <a:srgbClr val="000000"/>
                </a:solidFill>
                <a:cs typeface="Times New Roman" pitchFamily="18" charset="0"/>
              </a:rPr>
              <a:t>) and select 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the one with the best performance.</a:t>
            </a:r>
            <a:endParaRPr lang="en-AU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727F1A2-0025-41AB-B408-30879E0177C2}" type="slidenum">
              <a:rPr lang="en-GB" sz="900" b="0" smtClean="0"/>
              <a:pPr/>
              <a:t>18</a:t>
            </a:fld>
            <a:endParaRPr lang="en-GB" sz="900" b="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2.2 Acquisition of Meta-Knowledge</a:t>
            </a:r>
            <a:endParaRPr lang="pt-PT" smtClean="0"/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10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20000"/>
              </a:spcAft>
              <a:buFontTx/>
              <a:buChar char="•"/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AU" sz="2000">
                <a:solidFill>
                  <a:srgbClr val="13038B"/>
                </a:solidFill>
                <a:cs typeface="Times New Roman" pitchFamily="18" charset="0"/>
              </a:rPr>
              <a:t>Hand-code</a:t>
            </a: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AU" sz="2000">
                <a:solidFill>
                  <a:srgbClr val="13038B"/>
                </a:solidFill>
                <a:cs typeface="Times New Roman" pitchFamily="18" charset="0"/>
              </a:rPr>
              <a:t>the rules,</a:t>
            </a: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on the basis of on expert’s knowledge: </a:t>
            </a:r>
          </a:p>
          <a:p>
            <a:pPr lvl="1"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- rules are likely to be incomplete,</a:t>
            </a:r>
          </a:p>
          <a:p>
            <a:pPr lvl="1" algn="l">
              <a:spcAft>
                <a:spcPct val="40000"/>
              </a:spcAft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- problem of maintenance;</a:t>
            </a:r>
          </a:p>
          <a:p>
            <a:pPr algn="l">
              <a:spcAft>
                <a:spcPct val="20000"/>
              </a:spcAft>
              <a:buFontTx/>
              <a:buChar char="•"/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A</a:t>
            </a:r>
            <a:r>
              <a:rPr lang="en-AU" sz="2000">
                <a:solidFill>
                  <a:srgbClr val="13038B"/>
                </a:solidFill>
                <a:cs typeface="Times New Roman" pitchFamily="18" charset="0"/>
              </a:rPr>
              <a:t>utomatic way</a:t>
            </a: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AU" sz="2000">
                <a:solidFill>
                  <a:srgbClr val="13038B"/>
                </a:solidFill>
                <a:cs typeface="Times New Roman" pitchFamily="18" charset="0"/>
              </a:rPr>
              <a:t>of generating rules</a:t>
            </a: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or </a:t>
            </a:r>
            <a:r>
              <a:rPr lang="en-AU" sz="2000">
                <a:solidFill>
                  <a:srgbClr val="13038B"/>
                </a:solidFill>
                <a:cs typeface="Times New Roman" pitchFamily="18" charset="0"/>
              </a:rPr>
              <a:t>models</a:t>
            </a: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(see next figure):</a:t>
            </a:r>
          </a:p>
          <a:p>
            <a:pPr lvl="1" algn="l">
              <a:buFontTx/>
              <a:buChar char="•"/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Identify </a:t>
            </a:r>
            <a:r>
              <a:rPr lang="en-US" sz="2000"/>
              <a:t>a set of problems (datasets),</a:t>
            </a:r>
          </a:p>
          <a:p>
            <a:pPr lvl="1" algn="l"/>
            <a:r>
              <a:rPr lang="en-US" sz="2000"/>
              <a:t>   set of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classification </a:t>
            </a:r>
            <a:r>
              <a:rPr lang="en-US" sz="2000"/>
              <a:t>algorithms (operations),</a:t>
            </a:r>
            <a:endParaRPr lang="en-AU" sz="2000">
              <a:solidFill>
                <a:srgbClr val="000000"/>
              </a:solidFill>
              <a:cs typeface="Times New Roman" pitchFamily="18" charset="0"/>
            </a:endParaRPr>
          </a:p>
          <a:p>
            <a:pPr lvl="1" algn="l">
              <a:spcAft>
                <a:spcPts val="600"/>
              </a:spcAft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 define the evaluation method </a:t>
            </a:r>
            <a:r>
              <a:rPr lang="en-US" sz="2000"/>
              <a:t>(D),</a:t>
            </a:r>
            <a:endParaRPr lang="en-AU" sz="2000">
              <a:solidFill>
                <a:srgbClr val="000000"/>
              </a:solidFill>
              <a:cs typeface="Times New Roman" pitchFamily="18" charset="0"/>
            </a:endParaRPr>
          </a:p>
          <a:p>
            <a:pPr lvl="1" algn="l">
              <a:spcAft>
                <a:spcPts val="600"/>
              </a:spcAft>
              <a:buFontTx/>
              <a:buChar char="•"/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Carry out experiments and store performance results (Fig. F),</a:t>
            </a:r>
          </a:p>
          <a:p>
            <a:pPr lvl="1" algn="l">
              <a:buFontTx/>
              <a:buChar char="•"/>
            </a:pP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Extend / reorganize the meta-knowledge:</a:t>
            </a:r>
          </a:p>
          <a:p>
            <a:pPr lvl="1"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- Either just store the meta-data for a lazy learning method (e.g. k-NN) or</a:t>
            </a:r>
          </a:p>
          <a:p>
            <a:pPr lvl="1"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- Generate meta-level model (e.g. meta-rules) </a:t>
            </a:r>
          </a:p>
          <a:p>
            <a:pPr lvl="1" algn="l"/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    on the bases of meta-data (the model generalizes meta-data)</a:t>
            </a:r>
          </a:p>
          <a:p>
            <a:pPr algn="l"/>
            <a:endParaRPr lang="en-AU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CC82BC5-7509-4043-AB59-60C15D7FFF7F}" type="slidenum">
              <a:rPr lang="en-GB" sz="900" b="0" smtClean="0"/>
              <a:pPr/>
              <a:t>19</a:t>
            </a:fld>
            <a:endParaRPr lang="en-GB" sz="900" b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Acquisition of Meta-Knowledge</a:t>
            </a:r>
            <a:endParaRPr lang="pt-PT" smtClean="0"/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AU" sz="1200">
                <a:solidFill>
                  <a:srgbClr val="000000"/>
                </a:solidFill>
                <a:cs typeface="Times New Roman" pitchFamily="18" charset="0"/>
              </a:rPr>
              <a:t> .</a:t>
            </a:r>
            <a:r>
              <a:rPr lang="en-AU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  <p:grpSp>
        <p:nvGrpSpPr>
          <p:cNvPr id="21509" name="Group 4"/>
          <p:cNvGrpSpPr>
            <a:grpSpLocks noChangeAspect="1"/>
          </p:cNvGrpSpPr>
          <p:nvPr/>
        </p:nvGrpSpPr>
        <p:grpSpPr bwMode="auto">
          <a:xfrm>
            <a:off x="539750" y="1433513"/>
            <a:ext cx="7993063" cy="4948237"/>
            <a:chOff x="2762" y="4607"/>
            <a:chExt cx="7150" cy="4954"/>
          </a:xfrm>
        </p:grpSpPr>
        <p:sp>
          <p:nvSpPr>
            <p:cNvPr id="21516" name="AutoShape 5"/>
            <p:cNvSpPr>
              <a:spLocks noChangeAspect="1" noChangeArrowheads="1"/>
            </p:cNvSpPr>
            <p:nvPr/>
          </p:nvSpPr>
          <p:spPr bwMode="auto">
            <a:xfrm>
              <a:off x="2762" y="4607"/>
              <a:ext cx="7150" cy="4954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21517" name="Rectangle 6"/>
            <p:cNvSpPr>
              <a:spLocks noChangeArrowheads="1"/>
            </p:cNvSpPr>
            <p:nvPr/>
          </p:nvSpPr>
          <p:spPr bwMode="auto">
            <a:xfrm>
              <a:off x="4405" y="7475"/>
              <a:ext cx="1141" cy="1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21518" name="Text Box 8"/>
            <p:cNvSpPr txBox="1">
              <a:spLocks noChangeArrowheads="1"/>
            </p:cNvSpPr>
            <p:nvPr/>
          </p:nvSpPr>
          <p:spPr bwMode="auto">
            <a:xfrm>
              <a:off x="7641" y="9040"/>
              <a:ext cx="1949" cy="4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Meta-knowledge base</a:t>
              </a:r>
            </a:p>
          </p:txBody>
        </p:sp>
        <p:sp>
          <p:nvSpPr>
            <p:cNvPr id="21519" name="Line 9"/>
            <p:cNvSpPr>
              <a:spLocks noChangeShapeType="1"/>
            </p:cNvSpPr>
            <p:nvPr/>
          </p:nvSpPr>
          <p:spPr bwMode="auto">
            <a:xfrm>
              <a:off x="4360" y="5650"/>
              <a:ext cx="1598" cy="78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21520" name="Text Box 10"/>
            <p:cNvSpPr txBox="1">
              <a:spLocks noChangeArrowheads="1"/>
            </p:cNvSpPr>
            <p:nvPr/>
          </p:nvSpPr>
          <p:spPr bwMode="auto">
            <a:xfrm>
              <a:off x="6831" y="4640"/>
              <a:ext cx="43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B</a:t>
              </a:r>
              <a:endParaRPr lang="en-US"/>
            </a:p>
          </p:txBody>
        </p:sp>
        <p:sp>
          <p:nvSpPr>
            <p:cNvPr id="21521" name="AutoShape 11"/>
            <p:cNvSpPr>
              <a:spLocks noChangeArrowheads="1"/>
            </p:cNvSpPr>
            <p:nvPr/>
          </p:nvSpPr>
          <p:spPr bwMode="auto">
            <a:xfrm>
              <a:off x="8146" y="7997"/>
              <a:ext cx="641" cy="1046"/>
            </a:xfrm>
            <a:prstGeom prst="can">
              <a:avLst>
                <a:gd name="adj" fmla="val 40796"/>
              </a:avLst>
            </a:prstGeom>
            <a:solidFill>
              <a:srgbClr val="00CC99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21522" name="AutoShape 12"/>
            <p:cNvSpPr>
              <a:spLocks noChangeArrowheads="1"/>
            </p:cNvSpPr>
            <p:nvPr/>
          </p:nvSpPr>
          <p:spPr bwMode="auto">
            <a:xfrm>
              <a:off x="3687" y="4868"/>
              <a:ext cx="643" cy="1048"/>
            </a:xfrm>
            <a:prstGeom prst="can">
              <a:avLst>
                <a:gd name="adj" fmla="val 40747"/>
              </a:avLst>
            </a:prstGeom>
            <a:solidFill>
              <a:srgbClr val="00CC99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21523" name="Text Box 14"/>
            <p:cNvSpPr txBox="1">
              <a:spLocks noChangeArrowheads="1"/>
            </p:cNvSpPr>
            <p:nvPr/>
          </p:nvSpPr>
          <p:spPr bwMode="auto">
            <a:xfrm>
              <a:off x="3519" y="5911"/>
              <a:ext cx="1094" cy="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Datasets</a:t>
              </a:r>
              <a:endParaRPr lang="en-US"/>
            </a:p>
          </p:txBody>
        </p:sp>
        <p:sp>
          <p:nvSpPr>
            <p:cNvPr id="21524" name="Line 16"/>
            <p:cNvSpPr>
              <a:spLocks noChangeShapeType="1"/>
            </p:cNvSpPr>
            <p:nvPr/>
          </p:nvSpPr>
          <p:spPr bwMode="auto">
            <a:xfrm flipH="1">
              <a:off x="6043" y="5826"/>
              <a:ext cx="1007" cy="60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21525" name="Text Box 17"/>
            <p:cNvSpPr txBox="1">
              <a:spLocks noChangeArrowheads="1"/>
            </p:cNvSpPr>
            <p:nvPr/>
          </p:nvSpPr>
          <p:spPr bwMode="auto">
            <a:xfrm>
              <a:off x="5118" y="6425"/>
              <a:ext cx="1931" cy="581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Dataset + Meta-features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ML Algorithm </a:t>
              </a:r>
            </a:p>
          </p:txBody>
        </p:sp>
        <p:sp>
          <p:nvSpPr>
            <p:cNvPr id="21526" name="AutoShape 18"/>
            <p:cNvSpPr>
              <a:spLocks noChangeArrowheads="1"/>
            </p:cNvSpPr>
            <p:nvPr/>
          </p:nvSpPr>
          <p:spPr bwMode="auto">
            <a:xfrm>
              <a:off x="6729" y="4778"/>
              <a:ext cx="643" cy="1048"/>
            </a:xfrm>
            <a:prstGeom prst="can">
              <a:avLst>
                <a:gd name="adj" fmla="val 40747"/>
              </a:avLst>
            </a:prstGeom>
            <a:solidFill>
              <a:srgbClr val="00CC99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21527" name="Text Box 21"/>
            <p:cNvSpPr txBox="1">
              <a:spLocks noChangeArrowheads="1"/>
            </p:cNvSpPr>
            <p:nvPr/>
          </p:nvSpPr>
          <p:spPr bwMode="auto">
            <a:xfrm>
              <a:off x="6477" y="5821"/>
              <a:ext cx="1598" cy="4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ML Algorithms</a:t>
              </a:r>
            </a:p>
          </p:txBody>
        </p:sp>
        <p:sp>
          <p:nvSpPr>
            <p:cNvPr id="21528" name="Text Box 22"/>
            <p:cNvSpPr txBox="1">
              <a:spLocks noChangeArrowheads="1"/>
            </p:cNvSpPr>
            <p:nvPr/>
          </p:nvSpPr>
          <p:spPr bwMode="auto">
            <a:xfrm>
              <a:off x="5497" y="7267"/>
              <a:ext cx="1092" cy="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Evaluation</a:t>
              </a:r>
              <a:endParaRPr lang="en-US"/>
            </a:p>
          </p:txBody>
        </p:sp>
        <p:sp>
          <p:nvSpPr>
            <p:cNvPr id="21529" name="Text Box 23"/>
            <p:cNvSpPr txBox="1">
              <a:spLocks noChangeArrowheads="1"/>
            </p:cNvSpPr>
            <p:nvPr/>
          </p:nvSpPr>
          <p:spPr bwMode="auto">
            <a:xfrm>
              <a:off x="5269" y="7795"/>
              <a:ext cx="1598" cy="403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Performance results</a:t>
              </a:r>
              <a:endParaRPr lang="en-US"/>
            </a:p>
          </p:txBody>
        </p:sp>
        <p:sp>
          <p:nvSpPr>
            <p:cNvPr id="21530" name="Line 24"/>
            <p:cNvSpPr>
              <a:spLocks noChangeShapeType="1"/>
            </p:cNvSpPr>
            <p:nvPr/>
          </p:nvSpPr>
          <p:spPr bwMode="auto">
            <a:xfrm>
              <a:off x="5957" y="7006"/>
              <a:ext cx="1" cy="26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21531" name="Line 25"/>
            <p:cNvSpPr>
              <a:spLocks noChangeShapeType="1"/>
            </p:cNvSpPr>
            <p:nvPr/>
          </p:nvSpPr>
          <p:spPr bwMode="auto">
            <a:xfrm>
              <a:off x="5967" y="7463"/>
              <a:ext cx="1" cy="2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21532" name="Line 26"/>
            <p:cNvSpPr>
              <a:spLocks noChangeShapeType="1"/>
            </p:cNvSpPr>
            <p:nvPr/>
          </p:nvSpPr>
          <p:spPr bwMode="auto">
            <a:xfrm>
              <a:off x="6867" y="7997"/>
              <a:ext cx="1279" cy="52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21533" name="Text Box 28"/>
            <p:cNvSpPr txBox="1">
              <a:spLocks noChangeArrowheads="1"/>
            </p:cNvSpPr>
            <p:nvPr/>
          </p:nvSpPr>
          <p:spPr bwMode="auto">
            <a:xfrm>
              <a:off x="3771" y="4607"/>
              <a:ext cx="439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A</a:t>
              </a:r>
              <a:endParaRPr lang="en-US"/>
            </a:p>
          </p:txBody>
        </p:sp>
      </p:grpSp>
      <p:sp>
        <p:nvSpPr>
          <p:cNvPr id="21510" name="Text Box 22"/>
          <p:cNvSpPr txBox="1">
            <a:spLocks noChangeArrowheads="1"/>
          </p:cNvSpPr>
          <p:nvPr/>
        </p:nvSpPr>
        <p:spPr bwMode="auto">
          <a:xfrm>
            <a:off x="3484563" y="5173663"/>
            <a:ext cx="1446212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098" tIns="47549" rIns="95098" bIns="47549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b="0"/>
              <a:t>Meta-learning</a:t>
            </a:r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248025" y="5627688"/>
            <a:ext cx="2338388" cy="466725"/>
          </a:xfrm>
          <a:prstGeom prst="rect">
            <a:avLst/>
          </a:prstGeom>
          <a:solidFill>
            <a:srgbClr val="CCFFFF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098" tIns="47549" rIns="95098" bIns="47549"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b="0"/>
              <a:t>Meta-model (e.g. rules)</a:t>
            </a:r>
            <a:endParaRPr lang="en-US"/>
          </a:p>
        </p:txBody>
      </p:sp>
      <p:sp>
        <p:nvSpPr>
          <p:cNvPr id="21512" name="Line 24"/>
          <p:cNvSpPr>
            <a:spLocks noChangeShapeType="1"/>
          </p:cNvSpPr>
          <p:nvPr/>
        </p:nvSpPr>
        <p:spPr bwMode="auto">
          <a:xfrm>
            <a:off x="4111625" y="4992688"/>
            <a:ext cx="1588" cy="2603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1513" name="Line 24"/>
          <p:cNvSpPr>
            <a:spLocks noChangeShapeType="1"/>
          </p:cNvSpPr>
          <p:nvPr/>
        </p:nvSpPr>
        <p:spPr bwMode="auto">
          <a:xfrm>
            <a:off x="4124325" y="5367338"/>
            <a:ext cx="0" cy="2603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1514" name="Line 26"/>
          <p:cNvSpPr>
            <a:spLocks noChangeShapeType="1"/>
          </p:cNvSpPr>
          <p:nvPr/>
        </p:nvSpPr>
        <p:spPr bwMode="auto">
          <a:xfrm flipV="1">
            <a:off x="5586413" y="5367338"/>
            <a:ext cx="971550" cy="49371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1515" name="Line 26"/>
          <p:cNvSpPr>
            <a:spLocks noChangeShapeType="1"/>
          </p:cNvSpPr>
          <p:nvPr/>
        </p:nvSpPr>
        <p:spPr bwMode="auto">
          <a:xfrm>
            <a:off x="4184650" y="3813175"/>
            <a:ext cx="2373313" cy="15271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120D136-EBA4-4426-92C4-FDE7FCB0C29E}" type="slidenum">
              <a:rPr lang="en-GB" sz="900" b="0" smtClean="0"/>
              <a:pPr/>
              <a:t>2</a:t>
            </a:fld>
            <a:endParaRPr lang="en-GB" sz="900" b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Overview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72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20000"/>
              </a:spcAft>
            </a:pPr>
            <a:r>
              <a:rPr lang="en-US" sz="2000" dirty="0" smtClean="0"/>
              <a:t>1 The Algorithm Selection Problem </a:t>
            </a:r>
          </a:p>
          <a:p>
            <a:pPr algn="l">
              <a:spcAft>
                <a:spcPct val="20000"/>
              </a:spcAft>
            </a:pPr>
            <a:r>
              <a:rPr lang="en-US" sz="2000" dirty="0" smtClean="0"/>
              <a:t>2 Employing Meta-Learning for the Selection of Classification Algorithms</a:t>
            </a:r>
          </a:p>
          <a:p>
            <a:pPr algn="l">
              <a:spcAft>
                <a:spcPct val="20000"/>
              </a:spcAft>
            </a:pPr>
            <a:r>
              <a:rPr lang="en-US" sz="2000" dirty="0" smtClean="0"/>
              <a:t>  2.1 Identifying Suitable Algorithms with Meta-Level Models </a:t>
            </a:r>
          </a:p>
          <a:p>
            <a:pPr algn="l">
              <a:spcAft>
                <a:spcPct val="20000"/>
              </a:spcAft>
            </a:pPr>
            <a:r>
              <a:rPr lang="en-US" sz="2000" dirty="0" smtClean="0"/>
              <a:t>  2.2 Acquisition of Meta-Knowledge </a:t>
            </a:r>
          </a:p>
          <a:p>
            <a:pPr algn="l">
              <a:spcAft>
                <a:spcPct val="20000"/>
              </a:spcAft>
            </a:pPr>
            <a:r>
              <a:rPr lang="en-US" sz="2000" dirty="0" smtClean="0"/>
              <a:t>  2.3 Dynamic / Iterative Approaches</a:t>
            </a:r>
          </a:p>
          <a:p>
            <a:pPr algn="l">
              <a:spcAft>
                <a:spcPct val="20000"/>
              </a:spcAft>
            </a:pPr>
            <a:r>
              <a:rPr lang="en-US" sz="2000" dirty="0"/>
              <a:t> </a:t>
            </a:r>
            <a:r>
              <a:rPr lang="en-US" sz="2000" dirty="0" smtClean="0"/>
              <a:t>       Combining algorithm selection and characterization via testing</a:t>
            </a:r>
          </a:p>
          <a:p>
            <a:pPr algn="l">
              <a:spcAft>
                <a:spcPct val="20000"/>
              </a:spcAft>
            </a:pPr>
            <a:endParaRPr lang="en-US" sz="2000" dirty="0" smtClean="0"/>
          </a:p>
          <a:p>
            <a:pPr algn="l">
              <a:spcAft>
                <a:spcPct val="20000"/>
              </a:spcAft>
            </a:pPr>
            <a:r>
              <a:rPr lang="en-US" sz="2000" dirty="0" smtClean="0"/>
              <a:t>3 Employing Meta-Learning in KDD Workflow Design</a:t>
            </a:r>
          </a:p>
          <a:p>
            <a:pPr algn="l">
              <a:spcAft>
                <a:spcPct val="20000"/>
              </a:spcAft>
            </a:pPr>
            <a:r>
              <a:rPr lang="en-US" sz="2000" dirty="0" smtClean="0"/>
              <a:t>4 Meta-learning for model selection in other domains</a:t>
            </a:r>
          </a:p>
          <a:p>
            <a:pPr algn="l">
              <a:spcAft>
                <a:spcPct val="40000"/>
              </a:spcAft>
            </a:pPr>
            <a:endParaRPr lang="en-US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542DE6E-315C-442A-870E-9ADD355790C3}" type="slidenum">
              <a:rPr lang="en-GB" sz="900" b="0" smtClean="0"/>
              <a:pPr/>
              <a:t>20</a:t>
            </a:fld>
            <a:endParaRPr lang="en-GB" sz="900" b="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30175"/>
            <a:ext cx="9067800" cy="1143000"/>
          </a:xfrm>
        </p:spPr>
        <p:txBody>
          <a:bodyPr/>
          <a:lstStyle/>
          <a:p>
            <a:r>
              <a:rPr lang="en-US" sz="2800" smtClean="0"/>
              <a:t>2.3 Dynamic and Iterative Approaches</a:t>
            </a:r>
            <a:endParaRPr lang="pt-PT" sz="2800" smtClean="0"/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09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Dynamic / iterative approaches combine: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- Search for some initial set of suitable algorithms,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- Identifying alternative algorithms,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- Testing of the alternatives identified,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- Taking the test results into account in further search,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 - Repeating this process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while exploiting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meta-level information.</a:t>
            </a:r>
            <a:endParaRPr lang="en-US" sz="2000">
              <a:cs typeface="Times New Roman" pitchFamily="18" charset="0"/>
            </a:endParaRPr>
          </a:p>
          <a:p>
            <a:pPr algn="l"/>
            <a:endParaRPr lang="en-US" sz="2000">
              <a:cs typeface="Times New Roman" pitchFamily="18" charset="0"/>
            </a:endParaRPr>
          </a:p>
          <a:p>
            <a:pPr algn="l"/>
            <a:r>
              <a:rPr lang="en-US" sz="2000">
                <a:cs typeface="Times New Roman" pitchFamily="18" charset="0"/>
              </a:rPr>
              <a:t>The aim is to identify the best algorithm for some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dataset d</a:t>
            </a:r>
            <a:r>
              <a:rPr lang="en-US" sz="2000" baseline="-25000">
                <a:solidFill>
                  <a:srgbClr val="13038B"/>
                </a:solidFill>
                <a:cs typeface="Times New Roman" pitchFamily="18" charset="0"/>
              </a:rPr>
              <a:t>new</a:t>
            </a:r>
            <a:r>
              <a:rPr lang="en-US" sz="2000">
                <a:cs typeface="Times New Roman" pitchFamily="18" charset="0"/>
              </a:rPr>
              <a:t>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   using a small number of tests.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CF0CC11-8FB2-4A84-BEBA-7FDFFD0679E8}" type="slidenum">
              <a:rPr lang="en-GB" sz="900" b="0" smtClean="0"/>
              <a:pPr/>
              <a:t>21</a:t>
            </a:fld>
            <a:endParaRPr lang="en-GB" sz="900" b="0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en-US" sz="2800" smtClean="0"/>
              <a:t>Iterative Approach of Identifying the Best ML Algorithm </a:t>
            </a:r>
            <a:endParaRPr lang="pt-PT" sz="2800" smtClean="0"/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23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The search for the initial set of suitable algorithms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can identify just one algorithm,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the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current best candidate algorithm a</a:t>
            </a:r>
            <a:r>
              <a:rPr lang="en-US" sz="2000" baseline="-25000">
                <a:solidFill>
                  <a:srgbClr val="13038B"/>
                </a:solidFill>
                <a:cs typeface="Times New Roman" pitchFamily="18" charset="0"/>
              </a:rPr>
              <a:t>best</a:t>
            </a:r>
            <a:r>
              <a:rPr lang="en-US" sz="2000">
                <a:cs typeface="Times New Roman" pitchFamily="18" charset="0"/>
              </a:rPr>
              <a:t>.</a:t>
            </a:r>
          </a:p>
          <a:p>
            <a:pPr algn="l">
              <a:spcAft>
                <a:spcPts val="600"/>
              </a:spcAft>
            </a:pPr>
            <a:endParaRPr lang="en-US" sz="2000">
              <a:cs typeface="Times New Roman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Identification of the alternatives can lead to just one algorithm at a time,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the best competitor a</a:t>
            </a:r>
            <a:r>
              <a:rPr lang="en-US" sz="2000" baseline="-25000">
                <a:solidFill>
                  <a:srgbClr val="13038B"/>
                </a:solidFill>
                <a:cs typeface="Times New Roman" pitchFamily="18" charset="0"/>
              </a:rPr>
              <a:t>k</a:t>
            </a:r>
            <a:r>
              <a:rPr lang="en-US" sz="2000">
                <a:cs typeface="Times New Roman" pitchFamily="18" charset="0"/>
              </a:rPr>
              <a:t> of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a</a:t>
            </a:r>
            <a:r>
              <a:rPr lang="en-US" sz="2000" baseline="-25000">
                <a:solidFill>
                  <a:srgbClr val="13038B"/>
                </a:solidFill>
                <a:cs typeface="Times New Roman" pitchFamily="18" charset="0"/>
              </a:rPr>
              <a:t>best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algn="l"/>
            <a:endParaRPr lang="en-US" sz="2000" b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details of a method based on these concepts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are given in the following.</a:t>
            </a:r>
          </a:p>
          <a:p>
            <a:pPr algn="l"/>
            <a:endParaRPr lang="en-US" sz="1800" b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References:</a:t>
            </a:r>
          </a:p>
          <a:p>
            <a:pPr algn="l"/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    </a:t>
            </a:r>
            <a:r>
              <a:rPr lang="en-US" sz="1600" b="0">
                <a:solidFill>
                  <a:srgbClr val="000000"/>
                </a:solidFill>
                <a:cs typeface="Times New Roman" pitchFamily="18" charset="0"/>
              </a:rPr>
              <a:t>R.Leite, P.Brazdil, J. Vanschoren: Selecting Classification Algorithms with Active Testing, Proc. of MLDM, Springer, 2012;</a:t>
            </a:r>
            <a:r>
              <a:rPr lang="en-AU" sz="1600" b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en-AU" sz="1600" b="0">
                <a:solidFill>
                  <a:srgbClr val="000000"/>
                </a:solidFill>
                <a:cs typeface="Times New Roman" pitchFamily="18" charset="0"/>
              </a:rPr>
              <a:t>   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1600" b="0">
                <a:solidFill>
                  <a:srgbClr val="000000"/>
                </a:solidFill>
                <a:cs typeface="Times New Roman" pitchFamily="18" charset="0"/>
              </a:rPr>
              <a:t>R.Leite, P.Brazdil, J. Vanschoren: Selecting Classification Algorithms with Active Testing on Similar Datasets, Proc. of PlanLearn-2012</a:t>
            </a:r>
            <a:endParaRPr lang="en-AU" sz="1600" b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0273E27-FE2D-4C54-934D-D181606B5EF2}" type="slidenum">
              <a:rPr lang="en-GB" sz="900" b="0" smtClean="0"/>
              <a:pPr/>
              <a:t>22</a:t>
            </a:fld>
            <a:endParaRPr lang="en-GB" sz="900" b="0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en-US" sz="2800" smtClean="0"/>
              <a:t>Iterative Approach</a:t>
            </a:r>
            <a:endParaRPr lang="pt-PT" sz="2800" smtClean="0"/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cs typeface="Times New Roman" pitchFamily="18" charset="0"/>
              </a:rPr>
              <a:t>.</a:t>
            </a:r>
          </a:p>
        </p:txBody>
      </p:sp>
      <p:grpSp>
        <p:nvGrpSpPr>
          <p:cNvPr id="24581" name="Group 27"/>
          <p:cNvGrpSpPr>
            <a:grpSpLocks/>
          </p:cNvGrpSpPr>
          <p:nvPr/>
        </p:nvGrpSpPr>
        <p:grpSpPr bwMode="auto">
          <a:xfrm>
            <a:off x="1547813" y="1855788"/>
            <a:ext cx="5651500" cy="4500562"/>
            <a:chOff x="147789" y="1628800"/>
            <a:chExt cx="5255771" cy="4123116"/>
          </a:xfrm>
        </p:grpSpPr>
        <p:sp>
          <p:nvSpPr>
            <p:cNvPr id="29" name="Flowchart: Process 28"/>
            <p:cNvSpPr/>
            <p:nvPr/>
          </p:nvSpPr>
          <p:spPr>
            <a:xfrm>
              <a:off x="2052268" y="1628800"/>
              <a:ext cx="1727318" cy="6486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PT" sz="1400" dirty="0" err="1" smtClean="0">
                  <a:solidFill>
                    <a:schemeClr val="tx1"/>
                  </a:solidFill>
                </a:rPr>
                <a:t>Rank</a:t>
              </a:r>
              <a:r>
                <a:rPr lang="pt-PT" sz="1400" dirty="0" smtClean="0">
                  <a:solidFill>
                    <a:schemeClr val="tx1"/>
                  </a:solidFill>
                </a:rPr>
                <a:t> Algs using past experiments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Flowchart: Process 29"/>
            <p:cNvSpPr/>
            <p:nvPr/>
          </p:nvSpPr>
          <p:spPr>
            <a:xfrm>
              <a:off x="2052268" y="2421427"/>
              <a:ext cx="1584113" cy="647192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PT" sz="1400" dirty="0" err="1" smtClean="0">
                  <a:solidFill>
                    <a:schemeClr val="tx1"/>
                  </a:solidFill>
                </a:rPr>
                <a:t>Select</a:t>
              </a:r>
              <a:r>
                <a:rPr lang="pt-PT" sz="1400" dirty="0" smtClean="0">
                  <a:solidFill>
                    <a:schemeClr val="tx1"/>
                  </a:solidFill>
                </a:rPr>
                <a:t> current </a:t>
              </a:r>
              <a:r>
                <a:rPr lang="pt-PT" sz="1400" dirty="0" err="1" smtClean="0">
                  <a:solidFill>
                    <a:schemeClr val="tx1"/>
                  </a:solidFill>
                </a:rPr>
                <a:t>best</a:t>
              </a:r>
              <a:r>
                <a:rPr lang="pt-PT" sz="1400" dirty="0" smtClean="0">
                  <a:solidFill>
                    <a:schemeClr val="tx1"/>
                  </a:solidFill>
                </a:rPr>
                <a:t>   </a:t>
              </a:r>
              <a:r>
                <a:rPr lang="pt-PT" sz="1400" dirty="0" err="1" smtClean="0">
                  <a:solidFill>
                    <a:schemeClr val="tx1"/>
                  </a:solidFill>
                </a:rPr>
                <a:t>a</a:t>
              </a:r>
              <a:r>
                <a:rPr lang="pt-PT" sz="1400" baseline="-25000" dirty="0" err="1" smtClean="0">
                  <a:solidFill>
                    <a:schemeClr val="tx1"/>
                  </a:solidFill>
                </a:rPr>
                <a:t>best</a:t>
              </a:r>
              <a:endParaRPr lang="pt-PT" sz="14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06804" y="3248959"/>
              <a:ext cx="2267658" cy="6486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PT" sz="1400" dirty="0" err="1" smtClean="0">
                  <a:solidFill>
                    <a:schemeClr val="tx1"/>
                  </a:solidFill>
                </a:rPr>
                <a:t>Find</a:t>
              </a:r>
              <a:r>
                <a:rPr lang="pt-PT" sz="1400" dirty="0" smtClean="0">
                  <a:solidFill>
                    <a:schemeClr val="tx1"/>
                  </a:solidFill>
                </a:rPr>
                <a:t> </a:t>
              </a:r>
              <a:r>
                <a:rPr lang="pt-PT" sz="1400" dirty="0">
                  <a:solidFill>
                    <a:schemeClr val="tx1"/>
                  </a:solidFill>
                </a:rPr>
                <a:t>A</a:t>
              </a:r>
              <a:r>
                <a:rPr lang="pt-PT" sz="1400" baseline="-25000" dirty="0">
                  <a:solidFill>
                    <a:schemeClr val="tx1"/>
                  </a:solidFill>
                </a:rPr>
                <a:t>k </a:t>
              </a:r>
              <a:r>
                <a:rPr lang="pt-PT" sz="1400" baseline="-25000" dirty="0" smtClean="0">
                  <a:solidFill>
                    <a:schemeClr val="tx1"/>
                  </a:solidFill>
                </a:rPr>
                <a:t> </a:t>
              </a:r>
              <a:r>
                <a:rPr lang="pt-PT" sz="1400" dirty="0" smtClean="0">
                  <a:solidFill>
                    <a:schemeClr val="tx1"/>
                  </a:solidFill>
                </a:rPr>
                <a:t>most promissing competitor </a:t>
              </a:r>
              <a:r>
                <a:rPr lang="pt-PT" sz="1400" dirty="0" err="1" smtClean="0">
                  <a:solidFill>
                    <a:schemeClr val="tx1"/>
                  </a:solidFill>
                </a:rPr>
                <a:t>of</a:t>
              </a:r>
              <a:r>
                <a:rPr lang="pt-PT" sz="1400" dirty="0" smtClean="0">
                  <a:solidFill>
                    <a:schemeClr val="tx1"/>
                  </a:solidFill>
                </a:rPr>
                <a:t> </a:t>
              </a:r>
              <a:r>
                <a:rPr lang="pt-PT" sz="1400" dirty="0" err="1">
                  <a:solidFill>
                    <a:schemeClr val="tx1"/>
                  </a:solidFill>
                </a:rPr>
                <a:t>a</a:t>
              </a:r>
              <a:r>
                <a:rPr lang="pt-PT" sz="1400" baseline="-25000" dirty="0" err="1" smtClean="0">
                  <a:solidFill>
                    <a:schemeClr val="tx1"/>
                  </a:solidFill>
                </a:rPr>
                <a:t>best</a:t>
              </a:r>
              <a:endParaRPr lang="pt-PT" sz="14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2" name="Flowchart: Process 31"/>
            <p:cNvSpPr/>
            <p:nvPr/>
          </p:nvSpPr>
          <p:spPr>
            <a:xfrm>
              <a:off x="4308116" y="5090182"/>
              <a:ext cx="1095444" cy="45521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PT" sz="1400" dirty="0" smtClean="0">
                  <a:solidFill>
                    <a:schemeClr val="tx1"/>
                  </a:solidFill>
                </a:rPr>
                <a:t>Ignore </a:t>
              </a:r>
              <a:r>
                <a:rPr lang="pt-PT" sz="1400" dirty="0" err="1">
                  <a:solidFill>
                    <a:schemeClr val="tx1"/>
                  </a:solidFill>
                </a:rPr>
                <a:t>a</a:t>
              </a:r>
              <a:r>
                <a:rPr lang="pt-PT" sz="1400" baseline="-25000" dirty="0" err="1" smtClean="0">
                  <a:solidFill>
                    <a:schemeClr val="tx1"/>
                  </a:solidFill>
                </a:rPr>
                <a:t>k</a:t>
              </a:r>
              <a:endParaRPr lang="pt-PT" sz="14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3" name="Flowchart: Process 32"/>
            <p:cNvSpPr/>
            <p:nvPr/>
          </p:nvSpPr>
          <p:spPr>
            <a:xfrm>
              <a:off x="147789" y="4944746"/>
              <a:ext cx="1544252" cy="644282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PT" sz="1400" dirty="0" smtClean="0">
                  <a:solidFill>
                    <a:schemeClr val="tx1"/>
                  </a:solidFill>
                </a:rPr>
                <a:t>Revise  </a:t>
              </a:r>
              <a:r>
                <a:rPr lang="pt-PT" sz="1400" dirty="0" err="1" smtClean="0">
                  <a:solidFill>
                    <a:schemeClr val="tx1"/>
                  </a:solidFill>
                </a:rPr>
                <a:t>a</a:t>
              </a:r>
              <a:r>
                <a:rPr lang="pt-PT" sz="1400" baseline="-25000" dirty="0" err="1" smtClean="0">
                  <a:solidFill>
                    <a:schemeClr val="tx1"/>
                  </a:solidFill>
                </a:rPr>
                <a:t>best</a:t>
              </a:r>
              <a:r>
                <a:rPr lang="pt-PT" sz="1400" dirty="0" smtClean="0">
                  <a:solidFill>
                    <a:schemeClr val="tx1"/>
                  </a:solidFill>
                </a:rPr>
                <a:t> </a:t>
              </a:r>
            </a:p>
            <a:p>
              <a:pPr algn="ctr">
                <a:defRPr/>
              </a:pPr>
              <a:r>
                <a:rPr lang="pt-PT" sz="1400" dirty="0" err="1">
                  <a:solidFill>
                    <a:schemeClr val="tx1"/>
                  </a:solidFill>
                </a:rPr>
                <a:t>a</a:t>
              </a:r>
              <a:r>
                <a:rPr lang="pt-PT" sz="1400" baseline="-25000" dirty="0" err="1" smtClean="0">
                  <a:solidFill>
                    <a:schemeClr val="tx1"/>
                  </a:solidFill>
                </a:rPr>
                <a:t>best</a:t>
              </a:r>
              <a:r>
                <a:rPr lang="pt-PT" sz="1400" dirty="0" smtClean="0">
                  <a:solidFill>
                    <a:schemeClr val="tx1"/>
                  </a:solidFill>
                </a:rPr>
                <a:t> </a:t>
              </a:r>
              <a:r>
                <a:rPr lang="pt-PT" sz="1400" dirty="0" smtClean="0">
                  <a:solidFill>
                    <a:schemeClr val="tx1"/>
                  </a:solidFill>
                  <a:sym typeface="Wingdings" pitchFamily="2" charset="2"/>
                </a:rPr>
                <a:t> </a:t>
              </a:r>
              <a:r>
                <a:rPr lang="pt-PT" sz="1400" dirty="0" err="1" smtClean="0">
                  <a:solidFill>
                    <a:schemeClr val="tx1"/>
                  </a:solidFill>
                  <a:sym typeface="Wingdings" pitchFamily="2" charset="2"/>
                </a:rPr>
                <a:t>a</a:t>
              </a:r>
              <a:r>
                <a:rPr lang="pt-PT" sz="1400" baseline="-25000" dirty="0" err="1" smtClean="0">
                  <a:solidFill>
                    <a:schemeClr val="tx1"/>
                  </a:solidFill>
                  <a:sym typeface="Wingdings" pitchFamily="2" charset="2"/>
                </a:rPr>
                <a:t>k</a:t>
              </a:r>
              <a:endParaRPr lang="pt-PT" sz="14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4" name="Flowchart: Decision 33"/>
            <p:cNvSpPr/>
            <p:nvPr/>
          </p:nvSpPr>
          <p:spPr>
            <a:xfrm>
              <a:off x="1907586" y="4005228"/>
              <a:ext cx="1584113" cy="671915"/>
            </a:xfrm>
            <a:prstGeom prst="flowChartDecision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PT" sz="1400" dirty="0" err="1">
                  <a:solidFill>
                    <a:schemeClr val="tx1"/>
                  </a:solidFill>
                </a:rPr>
                <a:t>a</a:t>
              </a:r>
              <a:r>
                <a:rPr lang="pt-PT" sz="1400" baseline="-25000" dirty="0" err="1" smtClean="0">
                  <a:solidFill>
                    <a:schemeClr val="tx1"/>
                  </a:solidFill>
                </a:rPr>
                <a:t>k</a:t>
              </a:r>
              <a:r>
                <a:rPr lang="pt-PT" sz="1400" dirty="0" smtClean="0">
                  <a:solidFill>
                    <a:schemeClr val="tx1"/>
                  </a:solidFill>
                </a:rPr>
                <a:t> exists?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35" name="Flowchart: Decision 34"/>
            <p:cNvSpPr/>
            <p:nvPr/>
          </p:nvSpPr>
          <p:spPr>
            <a:xfrm>
              <a:off x="1907586" y="4869119"/>
              <a:ext cx="1584113" cy="882797"/>
            </a:xfrm>
            <a:prstGeom prst="flowChartDecision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PT" sz="1400" dirty="0" err="1">
                  <a:solidFill>
                    <a:schemeClr val="tx1"/>
                  </a:solidFill>
                </a:rPr>
                <a:t>a</a:t>
              </a:r>
              <a:r>
                <a:rPr lang="pt-PT" sz="1400" baseline="-25000" dirty="0" err="1" smtClean="0">
                  <a:solidFill>
                    <a:schemeClr val="tx1"/>
                  </a:solidFill>
                </a:rPr>
                <a:t>k</a:t>
              </a:r>
              <a:r>
                <a:rPr lang="pt-PT" sz="1400" dirty="0" smtClean="0">
                  <a:solidFill>
                    <a:schemeClr val="tx1"/>
                  </a:solidFill>
                </a:rPr>
                <a:t> better?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Straight Arrow Connector 35"/>
            <p:cNvCxnSpPr>
              <a:stCxn id="29" idx="2"/>
              <a:endCxn id="30" idx="0"/>
            </p:cNvCxnSpPr>
            <p:nvPr/>
          </p:nvCxnSpPr>
          <p:spPr>
            <a:xfrm flipH="1">
              <a:off x="2843586" y="2277445"/>
              <a:ext cx="72340" cy="1439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0" idx="2"/>
              <a:endCxn id="31" idx="0"/>
            </p:cNvCxnSpPr>
            <p:nvPr/>
          </p:nvCxnSpPr>
          <p:spPr>
            <a:xfrm flipH="1">
              <a:off x="2840633" y="3068618"/>
              <a:ext cx="2953" cy="1803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1" idx="2"/>
              <a:endCxn id="34" idx="0"/>
            </p:cNvCxnSpPr>
            <p:nvPr/>
          </p:nvCxnSpPr>
          <p:spPr>
            <a:xfrm flipH="1">
              <a:off x="2700381" y="3897605"/>
              <a:ext cx="140253" cy="1076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34" idx="2"/>
              <a:endCxn id="35" idx="0"/>
            </p:cNvCxnSpPr>
            <p:nvPr/>
          </p:nvCxnSpPr>
          <p:spPr>
            <a:xfrm>
              <a:off x="2700381" y="4677143"/>
              <a:ext cx="0" cy="1919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5" idx="3"/>
              <a:endCxn id="32" idx="1"/>
            </p:cNvCxnSpPr>
            <p:nvPr/>
          </p:nvCxnSpPr>
          <p:spPr>
            <a:xfrm>
              <a:off x="3491699" y="5311245"/>
              <a:ext cx="816417" cy="581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35" idx="1"/>
              <a:endCxn id="33" idx="3"/>
            </p:cNvCxnSpPr>
            <p:nvPr/>
          </p:nvCxnSpPr>
          <p:spPr>
            <a:xfrm flipH="1" flipV="1">
              <a:off x="1692041" y="5267614"/>
              <a:ext cx="215546" cy="4363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lbow Connector 41"/>
            <p:cNvCxnSpPr>
              <a:stCxn id="33" idx="0"/>
              <a:endCxn id="31" idx="1"/>
            </p:cNvCxnSpPr>
            <p:nvPr/>
          </p:nvCxnSpPr>
          <p:spPr>
            <a:xfrm rot="5400000" flipH="1" flipV="1">
              <a:off x="627627" y="3865569"/>
              <a:ext cx="1371464" cy="786890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42"/>
            <p:cNvCxnSpPr>
              <a:stCxn id="32" idx="0"/>
              <a:endCxn id="31" idx="3"/>
            </p:cNvCxnSpPr>
            <p:nvPr/>
          </p:nvCxnSpPr>
          <p:spPr>
            <a:xfrm rot="16200000" flipV="1">
              <a:off x="3656700" y="3891044"/>
              <a:ext cx="1516900" cy="881375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lowchart: Terminator 43"/>
            <p:cNvSpPr/>
            <p:nvPr/>
          </p:nvSpPr>
          <p:spPr>
            <a:xfrm>
              <a:off x="3679195" y="4168116"/>
              <a:ext cx="748504" cy="321414"/>
            </a:xfrm>
            <a:prstGeom prst="flowChartTerminator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PT" sz="1400" dirty="0" smtClean="0">
                  <a:solidFill>
                    <a:schemeClr val="tx1"/>
                  </a:solidFill>
                </a:rPr>
                <a:t>Stop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45" name="Straight Arrow Connector 44"/>
            <p:cNvCxnSpPr>
              <a:stCxn id="34" idx="3"/>
              <a:endCxn id="44" idx="1"/>
            </p:cNvCxnSpPr>
            <p:nvPr/>
          </p:nvCxnSpPr>
          <p:spPr>
            <a:xfrm flipV="1">
              <a:off x="3491699" y="4329550"/>
              <a:ext cx="187496" cy="1163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99" name="TextBox 44"/>
            <p:cNvSpPr txBox="1">
              <a:spLocks noChangeArrowheads="1"/>
            </p:cNvSpPr>
            <p:nvPr/>
          </p:nvSpPr>
          <p:spPr bwMode="auto">
            <a:xfrm>
              <a:off x="3347864" y="4400527"/>
              <a:ext cx="38824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pt-PT" sz="1200"/>
                <a:t>no</a:t>
              </a:r>
            </a:p>
          </p:txBody>
        </p:sp>
        <p:sp>
          <p:nvSpPr>
            <p:cNvPr id="24600" name="TextBox 46"/>
            <p:cNvSpPr txBox="1">
              <a:spLocks noChangeArrowheads="1"/>
            </p:cNvSpPr>
            <p:nvPr/>
          </p:nvSpPr>
          <p:spPr bwMode="auto">
            <a:xfrm>
              <a:off x="3585788" y="5319431"/>
              <a:ext cx="38824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pt-PT" sz="1200"/>
                <a:t>no</a:t>
              </a:r>
            </a:p>
          </p:txBody>
        </p:sp>
        <p:sp>
          <p:nvSpPr>
            <p:cNvPr id="24601" name="TextBox 50"/>
            <p:cNvSpPr txBox="1">
              <a:spLocks noChangeArrowheads="1"/>
            </p:cNvSpPr>
            <p:nvPr/>
          </p:nvSpPr>
          <p:spPr bwMode="auto">
            <a:xfrm>
              <a:off x="1706948" y="5406179"/>
              <a:ext cx="4379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pt-PT" sz="1200"/>
                <a:t>yes</a:t>
              </a:r>
            </a:p>
          </p:txBody>
        </p:sp>
        <p:sp>
          <p:nvSpPr>
            <p:cNvPr id="24602" name="TextBox 57"/>
            <p:cNvSpPr txBox="1">
              <a:spLocks noChangeArrowheads="1"/>
            </p:cNvSpPr>
            <p:nvPr/>
          </p:nvSpPr>
          <p:spPr bwMode="auto">
            <a:xfrm>
              <a:off x="2195736" y="4667679"/>
              <a:ext cx="4379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pt-PT" sz="1200"/>
                <a:t>yes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ECBF514-36F3-4B13-8E49-307FD5B0A1D3}" type="slidenum">
              <a:rPr lang="en-GB" sz="900" b="0" smtClean="0"/>
              <a:pPr/>
              <a:t>23</a:t>
            </a:fld>
            <a:endParaRPr lang="en-GB" sz="900" b="0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en-US" sz="2800" smtClean="0"/>
              <a:t>Identifying the Best Candidate Algorithm</a:t>
            </a:r>
            <a:endParaRPr lang="pt-PT" sz="2800" smtClean="0"/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286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cs typeface="Times New Roman" pitchFamily="18" charset="0"/>
              </a:rPr>
              <a:t>How to identify the initial best candidate algorithm a</a:t>
            </a:r>
            <a:r>
              <a:rPr lang="en-US" sz="2000" baseline="-25000">
                <a:cs typeface="Times New Roman" pitchFamily="18" charset="0"/>
              </a:rPr>
              <a:t>best</a:t>
            </a:r>
            <a:r>
              <a:rPr lang="en-US" sz="2000">
                <a:cs typeface="Times New Roman" pitchFamily="18" charset="0"/>
              </a:rPr>
              <a:t>?</a:t>
            </a:r>
          </a:p>
          <a:p>
            <a:pPr algn="l"/>
            <a:r>
              <a:rPr lang="en-US" sz="2000">
                <a:cs typeface="Times New Roman" pitchFamily="18" charset="0"/>
              </a:rPr>
              <a:t>    Use the algorithm that had the best performance overall in the past.</a:t>
            </a:r>
          </a:p>
          <a:p>
            <a:pPr algn="l"/>
            <a:endParaRPr lang="en-US" sz="2000">
              <a:cs typeface="Times New Roman" pitchFamily="18" charset="0"/>
            </a:endParaRPr>
          </a:p>
          <a:p>
            <a:pPr algn="l"/>
            <a:r>
              <a:rPr lang="en-US" sz="2000">
                <a:cs typeface="Times New Roman" pitchFamily="18" charset="0"/>
              </a:rPr>
              <a:t>One method: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Retrieve performance results on datasets used in the past;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Calculate ranks of the algorithms for each dataset;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Calculate mean rank of each algorithm;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en-US" sz="2000" baseline="-25000">
                <a:cs typeface="Times New Roman" pitchFamily="18" charset="0"/>
              </a:rPr>
              <a:t>best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is the algorithm with the lowest mean rank.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</a:t>
            </a:r>
          </a:p>
        </p:txBody>
      </p:sp>
      <p:pic>
        <p:nvPicPr>
          <p:cNvPr id="2560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863" y="4508500"/>
            <a:ext cx="4310062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95C4ED7-6563-419A-84EE-8C0B548AFF8B}" type="slidenum">
              <a:rPr lang="en-GB" sz="900" b="0" smtClean="0"/>
              <a:pPr/>
              <a:t>24</a:t>
            </a:fld>
            <a:endParaRPr lang="en-GB" sz="900" b="0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59850" cy="1143000"/>
          </a:xfrm>
        </p:spPr>
        <p:txBody>
          <a:bodyPr/>
          <a:lstStyle/>
          <a:p>
            <a:r>
              <a:rPr lang="en-US" sz="2800" smtClean="0"/>
              <a:t>Identify the most promising competitor</a:t>
            </a:r>
            <a:endParaRPr lang="pt-PT" sz="2800" smtClean="0"/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</p:txBody>
      </p:sp>
      <p:grpSp>
        <p:nvGrpSpPr>
          <p:cNvPr id="26629" name="Group 27"/>
          <p:cNvGrpSpPr>
            <a:grpSpLocks/>
          </p:cNvGrpSpPr>
          <p:nvPr/>
        </p:nvGrpSpPr>
        <p:grpSpPr bwMode="auto">
          <a:xfrm>
            <a:off x="1539875" y="2105025"/>
            <a:ext cx="5256213" cy="4122738"/>
            <a:chOff x="147789" y="1628800"/>
            <a:chExt cx="5255771" cy="4123116"/>
          </a:xfrm>
        </p:grpSpPr>
        <p:sp>
          <p:nvSpPr>
            <p:cNvPr id="29" name="Flowchart: Process 28"/>
            <p:cNvSpPr/>
            <p:nvPr/>
          </p:nvSpPr>
          <p:spPr>
            <a:xfrm>
              <a:off x="2051042" y="1628800"/>
              <a:ext cx="1584192" cy="647759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dirty="0">
                  <a:solidFill>
                    <a:schemeClr val="tx1"/>
                  </a:solidFill>
                </a:rPr>
                <a:t>rank Algs using past experiments</a:t>
              </a:r>
            </a:p>
          </p:txBody>
        </p:sp>
        <p:sp>
          <p:nvSpPr>
            <p:cNvPr id="30" name="Flowchart: Process 29"/>
            <p:cNvSpPr/>
            <p:nvPr/>
          </p:nvSpPr>
          <p:spPr>
            <a:xfrm>
              <a:off x="2051042" y="2421036"/>
              <a:ext cx="1584192" cy="647759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dirty="0">
                  <a:solidFill>
                    <a:schemeClr val="tx1"/>
                  </a:solidFill>
                </a:rPr>
                <a:t>select current </a:t>
              </a:r>
              <a:r>
                <a:rPr lang="pt-PT" dirty="0" err="1">
                  <a:solidFill>
                    <a:schemeClr val="tx1"/>
                  </a:solidFill>
                </a:rPr>
                <a:t>best</a:t>
              </a:r>
              <a:r>
                <a:rPr lang="pt-PT" dirty="0">
                  <a:solidFill>
                    <a:schemeClr val="tx1"/>
                  </a:solidFill>
                </a:rPr>
                <a:t>   </a:t>
              </a:r>
              <a:r>
                <a:rPr lang="pt-PT" dirty="0" err="1" smtClean="0">
                  <a:solidFill>
                    <a:schemeClr val="tx1"/>
                  </a:solidFill>
                </a:rPr>
                <a:t>a</a:t>
              </a:r>
              <a:r>
                <a:rPr lang="pt-PT" baseline="-25000" dirty="0" err="1" smtClean="0">
                  <a:solidFill>
                    <a:schemeClr val="tx1"/>
                  </a:solidFill>
                </a:rPr>
                <a:t>best</a:t>
              </a:r>
              <a:endParaRPr lang="pt-PT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06583" y="3249787"/>
              <a:ext cx="2266759" cy="647759"/>
            </a:xfrm>
            <a:prstGeom prst="flowChartProcess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dirty="0" err="1">
                  <a:solidFill>
                    <a:schemeClr val="tx1"/>
                  </a:solidFill>
                </a:rPr>
                <a:t>find</a:t>
              </a:r>
              <a:r>
                <a:rPr lang="pt-PT" dirty="0">
                  <a:solidFill>
                    <a:schemeClr val="tx1"/>
                  </a:solidFill>
                </a:rPr>
                <a:t> </a:t>
              </a:r>
              <a:r>
                <a:rPr lang="pt-PT" dirty="0" err="1" smtClean="0">
                  <a:solidFill>
                    <a:schemeClr val="tx1"/>
                  </a:solidFill>
                </a:rPr>
                <a:t>a</a:t>
              </a:r>
              <a:r>
                <a:rPr lang="pt-PT" baseline="-25000" dirty="0" err="1" smtClean="0">
                  <a:solidFill>
                    <a:schemeClr val="tx1"/>
                  </a:solidFill>
                </a:rPr>
                <a:t>k</a:t>
              </a:r>
              <a:r>
                <a:rPr lang="pt-PT" baseline="-25000" dirty="0" smtClean="0">
                  <a:solidFill>
                    <a:schemeClr val="tx1"/>
                  </a:solidFill>
                </a:rPr>
                <a:t>  </a:t>
              </a:r>
              <a:r>
                <a:rPr lang="pt-PT" dirty="0">
                  <a:solidFill>
                    <a:schemeClr val="tx1"/>
                  </a:solidFill>
                </a:rPr>
                <a:t>most promissing competitor </a:t>
              </a:r>
              <a:r>
                <a:rPr lang="pt-PT" dirty="0" err="1">
                  <a:solidFill>
                    <a:schemeClr val="tx1"/>
                  </a:solidFill>
                </a:rPr>
                <a:t>of</a:t>
              </a:r>
              <a:r>
                <a:rPr lang="pt-PT" dirty="0">
                  <a:solidFill>
                    <a:schemeClr val="tx1"/>
                  </a:solidFill>
                </a:rPr>
                <a:t> </a:t>
              </a:r>
              <a:r>
                <a:rPr lang="pt-PT" dirty="0" err="1" smtClean="0">
                  <a:solidFill>
                    <a:schemeClr val="tx1"/>
                  </a:solidFill>
                </a:rPr>
                <a:t>a</a:t>
              </a:r>
              <a:r>
                <a:rPr lang="pt-PT" baseline="-25000" dirty="0" err="1" smtClean="0">
                  <a:solidFill>
                    <a:schemeClr val="tx1"/>
                  </a:solidFill>
                </a:rPr>
                <a:t>best</a:t>
              </a:r>
              <a:endParaRPr lang="pt-PT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2" name="Flowchart: Process 31"/>
            <p:cNvSpPr/>
            <p:nvPr/>
          </p:nvSpPr>
          <p:spPr>
            <a:xfrm>
              <a:off x="4308277" y="5089867"/>
              <a:ext cx="1095283" cy="454067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dirty="0">
                  <a:solidFill>
                    <a:schemeClr val="tx1"/>
                  </a:solidFill>
                </a:rPr>
                <a:t>ignore </a:t>
              </a:r>
              <a:r>
                <a:rPr lang="pt-PT" dirty="0" err="1">
                  <a:solidFill>
                    <a:schemeClr val="tx1"/>
                  </a:solidFill>
                </a:rPr>
                <a:t>a</a:t>
              </a:r>
              <a:r>
                <a:rPr lang="pt-PT" baseline="-25000" dirty="0" err="1" smtClean="0">
                  <a:solidFill>
                    <a:schemeClr val="tx1"/>
                  </a:solidFill>
                </a:rPr>
                <a:t>k</a:t>
              </a:r>
              <a:endParaRPr lang="pt-PT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3" name="Flowchart: Process 32"/>
            <p:cNvSpPr/>
            <p:nvPr/>
          </p:nvSpPr>
          <p:spPr>
            <a:xfrm>
              <a:off x="147789" y="4945392"/>
              <a:ext cx="1544508" cy="644584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dirty="0">
                  <a:solidFill>
                    <a:schemeClr val="tx1"/>
                  </a:solidFill>
                </a:rPr>
                <a:t>ignore  </a:t>
              </a:r>
              <a:r>
                <a:rPr lang="pt-PT" dirty="0" err="1">
                  <a:solidFill>
                    <a:schemeClr val="tx1"/>
                  </a:solidFill>
                </a:rPr>
                <a:t>last</a:t>
              </a:r>
              <a:r>
                <a:rPr lang="pt-PT" dirty="0">
                  <a:solidFill>
                    <a:schemeClr val="tx1"/>
                  </a:solidFill>
                </a:rPr>
                <a:t>  </a:t>
              </a:r>
              <a:r>
                <a:rPr lang="pt-PT" dirty="0" err="1">
                  <a:solidFill>
                    <a:schemeClr val="tx1"/>
                  </a:solidFill>
                </a:rPr>
                <a:t>a</a:t>
              </a:r>
              <a:r>
                <a:rPr lang="pt-PT" baseline="-25000" dirty="0" err="1" smtClean="0">
                  <a:solidFill>
                    <a:schemeClr val="tx1"/>
                  </a:solidFill>
                </a:rPr>
                <a:t>best</a:t>
              </a:r>
              <a:r>
                <a:rPr lang="pt-PT" dirty="0" smtClean="0">
                  <a:solidFill>
                    <a:schemeClr val="tx1"/>
                  </a:solidFill>
                </a:rPr>
                <a:t> </a:t>
              </a:r>
              <a:endParaRPr lang="pt-PT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dirty="0" err="1">
                  <a:solidFill>
                    <a:schemeClr val="tx1"/>
                  </a:solidFill>
                </a:rPr>
                <a:t>a</a:t>
              </a:r>
              <a:r>
                <a:rPr lang="pt-PT" baseline="-25000" dirty="0" err="1" smtClean="0">
                  <a:solidFill>
                    <a:schemeClr val="tx1"/>
                  </a:solidFill>
                </a:rPr>
                <a:t>best</a:t>
              </a:r>
              <a:r>
                <a:rPr lang="pt-PT" dirty="0" smtClean="0">
                  <a:solidFill>
                    <a:schemeClr val="tx1"/>
                  </a:solidFill>
                </a:rPr>
                <a:t> </a:t>
              </a:r>
              <a:r>
                <a:rPr lang="pt-PT" dirty="0">
                  <a:solidFill>
                    <a:schemeClr val="tx1"/>
                  </a:solidFill>
                  <a:sym typeface="Wingdings" pitchFamily="2" charset="2"/>
                </a:rPr>
                <a:t> </a:t>
              </a:r>
              <a:r>
                <a:rPr lang="pt-PT" dirty="0" err="1" smtClean="0">
                  <a:solidFill>
                    <a:schemeClr val="tx1"/>
                  </a:solidFill>
                  <a:sym typeface="Wingdings" pitchFamily="2" charset="2"/>
                </a:rPr>
                <a:t>a</a:t>
              </a:r>
              <a:r>
                <a:rPr lang="pt-PT" baseline="-25000" dirty="0" err="1" smtClean="0">
                  <a:solidFill>
                    <a:schemeClr val="tx1"/>
                  </a:solidFill>
                  <a:sym typeface="Wingdings" pitchFamily="2" charset="2"/>
                </a:rPr>
                <a:t>k</a:t>
              </a:r>
              <a:endParaRPr lang="pt-PT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4" name="Flowchart: Decision 33"/>
            <p:cNvSpPr/>
            <p:nvPr/>
          </p:nvSpPr>
          <p:spPr>
            <a:xfrm>
              <a:off x="1908179" y="4005506"/>
              <a:ext cx="1584192" cy="671574"/>
            </a:xfrm>
            <a:prstGeom prst="flowChartDecision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dirty="0" err="1">
                  <a:solidFill>
                    <a:schemeClr val="tx1"/>
                  </a:solidFill>
                </a:rPr>
                <a:t>a</a:t>
              </a:r>
              <a:r>
                <a:rPr lang="pt-PT" baseline="-25000" dirty="0" err="1" smtClean="0">
                  <a:solidFill>
                    <a:schemeClr val="tx1"/>
                  </a:solidFill>
                </a:rPr>
                <a:t>k</a:t>
              </a:r>
              <a:r>
                <a:rPr lang="pt-PT" dirty="0" smtClean="0">
                  <a:solidFill>
                    <a:schemeClr val="tx1"/>
                  </a:solidFill>
                </a:rPr>
                <a:t> </a:t>
              </a:r>
              <a:r>
                <a:rPr lang="pt-PT" dirty="0">
                  <a:solidFill>
                    <a:schemeClr val="tx1"/>
                  </a:solidFill>
                </a:rPr>
                <a:t>exists?</a:t>
              </a:r>
            </a:p>
          </p:txBody>
        </p:sp>
        <p:sp>
          <p:nvSpPr>
            <p:cNvPr id="35" name="Flowchart: Decision 34"/>
            <p:cNvSpPr/>
            <p:nvPr/>
          </p:nvSpPr>
          <p:spPr>
            <a:xfrm>
              <a:off x="1908179" y="4869185"/>
              <a:ext cx="1584192" cy="882731"/>
            </a:xfrm>
            <a:prstGeom prst="flowChartDecision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dirty="0" err="1">
                  <a:solidFill>
                    <a:schemeClr val="tx1"/>
                  </a:solidFill>
                </a:rPr>
                <a:t>a</a:t>
              </a:r>
              <a:r>
                <a:rPr lang="pt-PT" baseline="-25000" dirty="0" err="1" smtClean="0">
                  <a:solidFill>
                    <a:schemeClr val="tx1"/>
                  </a:solidFill>
                </a:rPr>
                <a:t>k</a:t>
              </a:r>
              <a:r>
                <a:rPr lang="pt-PT" dirty="0" smtClean="0">
                  <a:solidFill>
                    <a:schemeClr val="tx1"/>
                  </a:solidFill>
                </a:rPr>
                <a:t> </a:t>
              </a:r>
              <a:r>
                <a:rPr lang="pt-PT" dirty="0">
                  <a:solidFill>
                    <a:schemeClr val="tx1"/>
                  </a:solidFill>
                </a:rPr>
                <a:t>better?</a:t>
              </a:r>
            </a:p>
          </p:txBody>
        </p:sp>
        <p:cxnSp>
          <p:nvCxnSpPr>
            <p:cNvPr id="36" name="Straight Arrow Connector 35"/>
            <p:cNvCxnSpPr>
              <a:stCxn id="29" idx="2"/>
              <a:endCxn id="30" idx="0"/>
            </p:cNvCxnSpPr>
            <p:nvPr/>
          </p:nvCxnSpPr>
          <p:spPr>
            <a:xfrm>
              <a:off x="2843137" y="2276559"/>
              <a:ext cx="0" cy="1444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0" idx="2"/>
              <a:endCxn id="31" idx="0"/>
            </p:cNvCxnSpPr>
            <p:nvPr/>
          </p:nvCxnSpPr>
          <p:spPr>
            <a:xfrm flipH="1">
              <a:off x="2839963" y="3068795"/>
              <a:ext cx="3175" cy="1809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1" idx="2"/>
              <a:endCxn id="34" idx="0"/>
            </p:cNvCxnSpPr>
            <p:nvPr/>
          </p:nvCxnSpPr>
          <p:spPr>
            <a:xfrm flipH="1">
              <a:off x="2700274" y="3897546"/>
              <a:ext cx="139688" cy="1079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34" idx="2"/>
              <a:endCxn id="35" idx="0"/>
            </p:cNvCxnSpPr>
            <p:nvPr/>
          </p:nvCxnSpPr>
          <p:spPr>
            <a:xfrm>
              <a:off x="2700274" y="4677079"/>
              <a:ext cx="0" cy="19210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5" idx="3"/>
              <a:endCxn id="32" idx="1"/>
            </p:cNvCxnSpPr>
            <p:nvPr/>
          </p:nvCxnSpPr>
          <p:spPr>
            <a:xfrm>
              <a:off x="3492371" y="5310551"/>
              <a:ext cx="815906" cy="635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35" idx="1"/>
              <a:endCxn id="33" idx="3"/>
            </p:cNvCxnSpPr>
            <p:nvPr/>
          </p:nvCxnSpPr>
          <p:spPr>
            <a:xfrm flipH="1" flipV="1">
              <a:off x="1692297" y="5267684"/>
              <a:ext cx="215882" cy="428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lbow Connector 41"/>
            <p:cNvCxnSpPr>
              <a:stCxn id="33" idx="0"/>
              <a:endCxn id="31" idx="1"/>
            </p:cNvCxnSpPr>
            <p:nvPr/>
          </p:nvCxnSpPr>
          <p:spPr>
            <a:xfrm rot="5400000" flipH="1" flipV="1">
              <a:off x="627053" y="3865862"/>
              <a:ext cx="1371726" cy="787334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42"/>
            <p:cNvCxnSpPr>
              <a:stCxn id="32" idx="0"/>
              <a:endCxn id="31" idx="3"/>
            </p:cNvCxnSpPr>
            <p:nvPr/>
          </p:nvCxnSpPr>
          <p:spPr>
            <a:xfrm rot="16200000" flipV="1">
              <a:off x="3656530" y="3890479"/>
              <a:ext cx="1516201" cy="882576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lowchart: Terminator 43"/>
            <p:cNvSpPr/>
            <p:nvPr/>
          </p:nvSpPr>
          <p:spPr>
            <a:xfrm>
              <a:off x="3679680" y="4167446"/>
              <a:ext cx="747649" cy="322292"/>
            </a:xfrm>
            <a:prstGeom prst="flowChartTerminator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  <a:effectLst>
              <a:outerShdw dist="101600" dir="1920000" sx="98000" sy="98000" algn="ctr" rotWithShape="0">
                <a:srgbClr val="000000">
                  <a:alpha val="1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dirty="0">
                  <a:solidFill>
                    <a:schemeClr val="tx1"/>
                  </a:solidFill>
                </a:rPr>
                <a:t>Stop</a:t>
              </a:r>
            </a:p>
          </p:txBody>
        </p:sp>
        <p:cxnSp>
          <p:nvCxnSpPr>
            <p:cNvPr id="45" name="Straight Arrow Connector 44"/>
            <p:cNvCxnSpPr>
              <a:stCxn id="34" idx="3"/>
              <a:endCxn id="44" idx="1"/>
            </p:cNvCxnSpPr>
            <p:nvPr/>
          </p:nvCxnSpPr>
          <p:spPr>
            <a:xfrm flipV="1">
              <a:off x="3492371" y="4329386"/>
              <a:ext cx="187309" cy="127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47" name="TextBox 24"/>
            <p:cNvSpPr txBox="1">
              <a:spLocks noChangeArrowheads="1"/>
            </p:cNvSpPr>
            <p:nvPr/>
          </p:nvSpPr>
          <p:spPr bwMode="auto">
            <a:xfrm>
              <a:off x="3347864" y="4400527"/>
              <a:ext cx="38824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pt-PT" sz="1200">
                  <a:latin typeface="Georgia" pitchFamily="18" charset="0"/>
                  <a:cs typeface="Arial" charset="0"/>
                </a:rPr>
                <a:t>no</a:t>
              </a:r>
            </a:p>
          </p:txBody>
        </p:sp>
        <p:sp>
          <p:nvSpPr>
            <p:cNvPr id="26648" name="TextBox 25"/>
            <p:cNvSpPr txBox="1">
              <a:spLocks noChangeArrowheads="1"/>
            </p:cNvSpPr>
            <p:nvPr/>
          </p:nvSpPr>
          <p:spPr bwMode="auto">
            <a:xfrm>
              <a:off x="3585788" y="5319431"/>
              <a:ext cx="38824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pt-PT" sz="1200">
                  <a:latin typeface="Georgia" pitchFamily="18" charset="0"/>
                  <a:cs typeface="Arial" charset="0"/>
                </a:rPr>
                <a:t>no</a:t>
              </a:r>
            </a:p>
          </p:txBody>
        </p:sp>
        <p:sp>
          <p:nvSpPr>
            <p:cNvPr id="26649" name="TextBox 26"/>
            <p:cNvSpPr txBox="1">
              <a:spLocks noChangeArrowheads="1"/>
            </p:cNvSpPr>
            <p:nvPr/>
          </p:nvSpPr>
          <p:spPr bwMode="auto">
            <a:xfrm>
              <a:off x="1706948" y="5406179"/>
              <a:ext cx="4379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pt-PT" sz="1200">
                  <a:latin typeface="Georgia" pitchFamily="18" charset="0"/>
                  <a:cs typeface="Arial" charset="0"/>
                </a:rPr>
                <a:t>yes</a:t>
              </a:r>
            </a:p>
          </p:txBody>
        </p:sp>
        <p:sp>
          <p:nvSpPr>
            <p:cNvPr id="26650" name="TextBox 27"/>
            <p:cNvSpPr txBox="1">
              <a:spLocks noChangeArrowheads="1"/>
            </p:cNvSpPr>
            <p:nvPr/>
          </p:nvSpPr>
          <p:spPr bwMode="auto">
            <a:xfrm>
              <a:off x="2195736" y="4667679"/>
              <a:ext cx="4379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pt-PT" sz="1200">
                  <a:latin typeface="Georgia" pitchFamily="18" charset="0"/>
                  <a:cs typeface="Arial" charset="0"/>
                </a:rPr>
                <a:t>yes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B0EC5D4-142E-42C4-9544-1C6F7F9AF664}" type="slidenum">
              <a:rPr lang="en-GB" sz="900" b="0" smtClean="0"/>
              <a:pPr/>
              <a:t>25</a:t>
            </a:fld>
            <a:endParaRPr lang="en-GB" sz="900" b="0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59850" cy="1143000"/>
          </a:xfrm>
        </p:spPr>
        <p:txBody>
          <a:bodyPr/>
          <a:lstStyle/>
          <a:p>
            <a:r>
              <a:rPr lang="en-US" sz="2800" smtClean="0"/>
              <a:t>Identify the most promising competitor</a:t>
            </a:r>
            <a:endParaRPr lang="pt-PT" sz="2800" smtClean="0"/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70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aim is to identify the most promising competitor for the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new dataset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Method: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Calculate the performance gain of each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en-US" sz="2000" baseline="-25000">
                <a:cs typeface="Times New Roman" pitchFamily="18" charset="0"/>
              </a:rPr>
              <a:t>i</a:t>
            </a:r>
            <a:r>
              <a:rPr lang="en-US" sz="2000">
                <a:cs typeface="Times New Roman" pitchFamily="18" charset="0"/>
              </a:rPr>
              <a:t> with respect to a</a:t>
            </a:r>
            <a:r>
              <a:rPr lang="en-US" sz="2000" baseline="-25000">
                <a:cs typeface="Times New Roman" pitchFamily="18" charset="0"/>
              </a:rPr>
              <a:t>best</a:t>
            </a:r>
            <a:r>
              <a:rPr lang="en-US" sz="2000">
                <a:cs typeface="Times New Roman" pitchFamily="18" charset="0"/>
              </a:rPr>
              <a:t> for each dataset used in the past,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- Take dataset similarity into account,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Provide an aggregated measure of the possible performance gains for each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en-US" sz="2000" baseline="-25000">
                <a:cs typeface="Times New Roman" pitchFamily="18" charset="0"/>
              </a:rPr>
              <a:t>i</a:t>
            </a:r>
            <a:r>
              <a:rPr lang="en-US" sz="2000">
                <a:cs typeface="Times New Roman" pitchFamily="18" charset="0"/>
              </a:rPr>
              <a:t>,</a:t>
            </a:r>
          </a:p>
          <a:p>
            <a:pPr algn="l"/>
            <a:r>
              <a:rPr lang="en-US" sz="2000">
                <a:cs typeface="Times New Roman" pitchFamily="18" charset="0"/>
              </a:rPr>
              <a:t> - Select a</a:t>
            </a:r>
            <a:r>
              <a:rPr lang="en-US" sz="2000" baseline="-25000">
                <a:cs typeface="Times New Roman" pitchFamily="18" charset="0"/>
              </a:rPr>
              <a:t>i</a:t>
            </a:r>
            <a:r>
              <a:rPr lang="en-US" sz="2000">
                <a:cs typeface="Times New Roman" pitchFamily="18" charset="0"/>
              </a:rPr>
              <a:t> with highest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aggregated measure of </a:t>
            </a:r>
            <a:r>
              <a:rPr lang="en-US" sz="2000">
                <a:cs typeface="Times New Roman" pitchFamily="18" charset="0"/>
              </a:rPr>
              <a:t>performance gain and use it as the best competitor.</a:t>
            </a: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536373D-5125-4D4B-97F4-68243897536F}" type="slidenum">
              <a:rPr lang="en-GB" sz="900" b="0" smtClean="0"/>
              <a:pPr/>
              <a:t>26</a:t>
            </a:fld>
            <a:endParaRPr lang="en-GB" sz="900" b="0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59850" cy="1143000"/>
          </a:xfrm>
        </p:spPr>
        <p:txBody>
          <a:bodyPr/>
          <a:lstStyle/>
          <a:p>
            <a:r>
              <a:rPr lang="en-US" sz="2800" smtClean="0"/>
              <a:t>Identify the algorithm with highest performance gain</a:t>
            </a:r>
            <a:endParaRPr lang="pt-PT" sz="2800" smtClean="0"/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97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Calculate the performance gain, RL (relative landmark), for each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en-US" sz="2000" baseline="-25000">
                <a:cs typeface="Times New Roman" pitchFamily="18" charset="0"/>
              </a:rPr>
              <a:t>i</a:t>
            </a:r>
            <a:r>
              <a:rPr lang="en-US" sz="2000">
                <a:cs typeface="Times New Roman" pitchFamily="18" charset="0"/>
              </a:rPr>
              <a:t> with respect to a</a:t>
            </a:r>
            <a:r>
              <a:rPr lang="en-US" sz="2000" baseline="-25000">
                <a:cs typeface="Times New Roman" pitchFamily="18" charset="0"/>
              </a:rPr>
              <a:t>best</a:t>
            </a:r>
            <a:r>
              <a:rPr lang="en-US" sz="2000">
                <a:cs typeface="Times New Roman" pitchFamily="18" charset="0"/>
              </a:rPr>
              <a:t> for each dataset d</a:t>
            </a:r>
            <a:r>
              <a:rPr lang="en-US" sz="2000" baseline="-25000">
                <a:cs typeface="Times New Roman" pitchFamily="18" charset="0"/>
              </a:rPr>
              <a:t>j</a:t>
            </a:r>
            <a:r>
              <a:rPr lang="en-US" sz="2000">
                <a:cs typeface="Times New Roman" pitchFamily="18" charset="0"/>
              </a:rPr>
              <a:t> used in the past:</a:t>
            </a:r>
          </a:p>
          <a:p>
            <a:pPr algn="l"/>
            <a:endParaRPr lang="en-US" sz="2000">
              <a:cs typeface="Times New Roman" pitchFamily="18" charset="0"/>
            </a:endParaRPr>
          </a:p>
          <a:p>
            <a:pPr algn="l">
              <a:spcAft>
                <a:spcPts val="300"/>
              </a:spcAft>
            </a:pPr>
            <a:r>
              <a:rPr lang="pt-PT" sz="2000"/>
              <a:t>  RL(a</a:t>
            </a:r>
            <a:r>
              <a:rPr lang="pt-PT" sz="2000" baseline="-25000"/>
              <a:t>i</a:t>
            </a:r>
            <a:r>
              <a:rPr lang="pt-PT" sz="2000"/>
              <a:t>, a</a:t>
            </a:r>
            <a:r>
              <a:rPr lang="pt-PT" sz="2000" baseline="-25000"/>
              <a:t>best</a:t>
            </a:r>
            <a:r>
              <a:rPr lang="pt-PT" sz="2000"/>
              <a:t>,d</a:t>
            </a:r>
            <a:r>
              <a:rPr lang="pt-PT" sz="2000" baseline="-25000"/>
              <a:t>j</a:t>
            </a:r>
            <a:r>
              <a:rPr lang="pt-PT" sz="2000"/>
              <a:t> ) = </a:t>
            </a:r>
            <a:r>
              <a:rPr lang="pt-PT" sz="2000" b="0"/>
              <a:t>i(M(a</a:t>
            </a:r>
            <a:r>
              <a:rPr lang="pt-PT" sz="2000" b="0" baseline="-25000"/>
              <a:t>i</a:t>
            </a:r>
            <a:r>
              <a:rPr lang="pt-PT" sz="2000" b="0"/>
              <a:t>,d</a:t>
            </a:r>
            <a:r>
              <a:rPr lang="pt-PT" sz="2000" b="0" baseline="-25000"/>
              <a:t>j</a:t>
            </a:r>
            <a:r>
              <a:rPr lang="pt-PT" sz="2000" b="0"/>
              <a:t>) &gt; M(a</a:t>
            </a:r>
            <a:r>
              <a:rPr lang="pt-PT" sz="2000" b="0" baseline="-25000"/>
              <a:t>best</a:t>
            </a:r>
            <a:r>
              <a:rPr lang="pt-PT" sz="2000" b="0"/>
              <a:t>,d</a:t>
            </a:r>
            <a:r>
              <a:rPr lang="pt-PT" sz="2000" b="0" baseline="-25000"/>
              <a:t>j</a:t>
            </a:r>
            <a:r>
              <a:rPr lang="pt-PT" sz="2000" b="0"/>
              <a:t>)) *    </a:t>
            </a:r>
            <a:r>
              <a:rPr lang="pt-PT" sz="1600" b="0" i="1"/>
              <a:t>(only positive gains are considered)</a:t>
            </a:r>
            <a:endParaRPr lang="pt-PT" sz="2000" i="1"/>
          </a:p>
          <a:p>
            <a:pPr algn="l"/>
            <a:r>
              <a:rPr lang="pt-PT" sz="2000"/>
              <a:t>                               M(a</a:t>
            </a:r>
            <a:r>
              <a:rPr lang="pt-PT" sz="2000" baseline="-25000"/>
              <a:t>i</a:t>
            </a:r>
            <a:r>
              <a:rPr lang="pt-PT" sz="2000"/>
              <a:t>,d</a:t>
            </a:r>
            <a:r>
              <a:rPr lang="pt-PT" sz="2000" baseline="-25000"/>
              <a:t>j</a:t>
            </a:r>
            <a:r>
              <a:rPr lang="pt-PT" sz="2000"/>
              <a:t>) - M(a</a:t>
            </a:r>
            <a:r>
              <a:rPr lang="pt-PT" sz="2000" baseline="-25000"/>
              <a:t>best</a:t>
            </a:r>
            <a:r>
              <a:rPr lang="pt-PT" sz="2000"/>
              <a:t>,d</a:t>
            </a:r>
            <a:r>
              <a:rPr lang="pt-PT" sz="2000" baseline="-25000"/>
              <a:t>j</a:t>
            </a:r>
            <a:r>
              <a:rPr lang="pt-PT" sz="2000"/>
              <a:t>)   </a:t>
            </a:r>
          </a:p>
          <a:p>
            <a:pPr algn="l"/>
            <a:endParaRPr lang="en-US" sz="2000"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/>
              <a:t>M(a</a:t>
            </a:r>
            <a:r>
              <a:rPr lang="pt-PT" sz="2000" baseline="-25000"/>
              <a:t>i</a:t>
            </a:r>
            <a:r>
              <a:rPr lang="pt-PT" sz="2000"/>
              <a:t>,d</a:t>
            </a:r>
            <a:r>
              <a:rPr lang="pt-PT" sz="2000" baseline="-25000"/>
              <a:t>j</a:t>
            </a:r>
            <a:r>
              <a:rPr lang="pt-PT" sz="2000"/>
              <a:t>) – measure of performance of algorithm a</a:t>
            </a:r>
            <a:r>
              <a:rPr lang="pt-PT" sz="2000" baseline="-25000"/>
              <a:t>i</a:t>
            </a:r>
            <a:r>
              <a:rPr lang="pt-PT" sz="2000"/>
              <a:t> on dataset d</a:t>
            </a:r>
            <a:r>
              <a:rPr lang="pt-PT" sz="2000" baseline="-25000"/>
              <a:t>j</a:t>
            </a: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Provide an aggregated measure of the performance gains for each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en-US" sz="2000" baseline="-25000">
                <a:cs typeface="Times New Roman" pitchFamily="18" charset="0"/>
              </a:rPr>
              <a:t>i</a:t>
            </a:r>
            <a:r>
              <a:rPr lang="en-US" sz="2000">
                <a:cs typeface="Times New Roman" pitchFamily="18" charset="0"/>
              </a:rPr>
              <a:t>, </a:t>
            </a:r>
          </a:p>
          <a:p>
            <a:pPr algn="l"/>
            <a:r>
              <a:rPr lang="en-US" sz="2000">
                <a:cs typeface="Times New Roman" pitchFamily="18" charset="0"/>
              </a:rPr>
              <a:t>    Identify algorithm </a:t>
            </a:r>
            <a:r>
              <a:rPr lang="pt-PT" sz="2000"/>
              <a:t>a</a:t>
            </a:r>
            <a:r>
              <a:rPr lang="pt-PT" sz="2000" baseline="-25000"/>
              <a:t>k</a:t>
            </a:r>
            <a:r>
              <a:rPr lang="en-US" sz="2000">
                <a:cs typeface="Times New Roman" pitchFamily="18" charset="0"/>
              </a:rPr>
              <a:t> with the highest aggregated performance gain</a:t>
            </a:r>
          </a:p>
          <a:p>
            <a:pPr algn="l"/>
            <a:endParaRPr lang="en-US" sz="2000">
              <a:cs typeface="Times New Roman" pitchFamily="18" charset="0"/>
            </a:endParaRPr>
          </a:p>
          <a:p>
            <a:pPr algn="l">
              <a:spcAft>
                <a:spcPts val="600"/>
              </a:spcAft>
            </a:pPr>
            <a:r>
              <a:rPr lang="pt-PT" sz="2000"/>
              <a:t> </a:t>
            </a:r>
          </a:p>
          <a:p>
            <a:pPr algn="l">
              <a:spcAft>
                <a:spcPts val="600"/>
              </a:spcAft>
            </a:pPr>
            <a:endParaRPr lang="pt-PT" sz="2000">
              <a:cs typeface="Times New Roman" pitchFamily="18" charset="0"/>
            </a:endParaRPr>
          </a:p>
          <a:p>
            <a:pPr algn="l">
              <a:spcAft>
                <a:spcPts val="600"/>
              </a:spcAft>
            </a:pP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where Sim(</a:t>
            </a:r>
            <a:r>
              <a:rPr lang="pt-PT" sz="2000"/>
              <a:t>d</a:t>
            </a:r>
            <a:r>
              <a:rPr lang="pt-PT" sz="2000" baseline="-25000"/>
              <a:t>new</a:t>
            </a:r>
            <a:r>
              <a:rPr lang="pt-PT" sz="2000"/>
              <a:t>,d</a:t>
            </a:r>
            <a:r>
              <a:rPr lang="pt-PT" sz="2000" baseline="-25000"/>
              <a:t>j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) represents the dataset similarity.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4724400"/>
            <a:ext cx="590550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9D785-D688-443E-BF90-5471702E7586}" type="slidenum">
              <a:rPr lang="en-GB" sz="900" b="0" smtClean="0"/>
              <a:pPr/>
              <a:t>27</a:t>
            </a:fld>
            <a:endParaRPr lang="en-GB" sz="900" b="0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59850" cy="1143000"/>
          </a:xfrm>
        </p:spPr>
        <p:txBody>
          <a:bodyPr/>
          <a:lstStyle/>
          <a:p>
            <a:r>
              <a:rPr lang="en-US" sz="2800" smtClean="0"/>
              <a:t>Calculating dataset similarity  </a:t>
            </a:r>
            <a:endParaRPr lang="pt-PT" sz="2800" smtClean="0"/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04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2730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ts val="1200"/>
              </a:spcAft>
            </a:pP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Calculating dataset similarity Sim(d</a:t>
            </a:r>
            <a:r>
              <a:rPr lang="en-US" sz="2000" baseline="-25000">
                <a:solidFill>
                  <a:srgbClr val="13038B"/>
                </a:solidFill>
                <a:cs typeface="Times New Roman" pitchFamily="18" charset="0"/>
              </a:rPr>
              <a:t>new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,d</a:t>
            </a:r>
            <a:r>
              <a:rPr lang="en-US" sz="2000" baseline="-25000">
                <a:solidFill>
                  <a:srgbClr val="13038B"/>
                </a:solidFill>
                <a:cs typeface="Times New Roman" pitchFamily="18" charset="0"/>
              </a:rPr>
              <a:t>j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):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 * Method based on meta-data characteristics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Dataset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d</a:t>
            </a:r>
            <a:r>
              <a:rPr lang="en-US" sz="2000" baseline="-25000">
                <a:solidFill>
                  <a:srgbClr val="13038B"/>
                </a:solidFill>
                <a:cs typeface="Times New Roman" pitchFamily="18" charset="0"/>
              </a:rPr>
              <a:t>j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is similar to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d</a:t>
            </a:r>
            <a:r>
              <a:rPr lang="en-US" sz="2000" baseline="-25000">
                <a:solidFill>
                  <a:srgbClr val="13038B"/>
                </a:solidFill>
                <a:cs typeface="Times New Roman" pitchFamily="18" charset="0"/>
              </a:rPr>
              <a:t>new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if both have </a:t>
            </a:r>
          </a:p>
          <a:p>
            <a:pPr algn="l">
              <a:spcAft>
                <a:spcPts val="12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   similar meta-data characteristics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  * Method based on performance meta-data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Dataset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d</a:t>
            </a:r>
            <a:r>
              <a:rPr lang="en-US" sz="2000" baseline="-25000">
                <a:solidFill>
                  <a:srgbClr val="13038B"/>
                </a:solidFill>
                <a:cs typeface="Times New Roman" pitchFamily="18" charset="0"/>
              </a:rPr>
              <a:t>j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is similar to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d</a:t>
            </a:r>
            <a:r>
              <a:rPr lang="en-US" sz="2000" baseline="-25000">
                <a:solidFill>
                  <a:srgbClr val="13038B"/>
                </a:solidFill>
                <a:cs typeface="Times New Roman" pitchFamily="18" charset="0"/>
              </a:rPr>
              <a:t>new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if the relative performance on both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has a similar pattern.</a:t>
            </a:r>
          </a:p>
          <a:p>
            <a:pPr lvl="1" algn="l">
              <a:spcAft>
                <a:spcPts val="600"/>
              </a:spcAft>
            </a:pPr>
            <a:r>
              <a:rPr lang="pt-PT" sz="2000"/>
              <a:t>A part of the pattern are cases like these: </a:t>
            </a:r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lvl="1" algn="l">
              <a:spcAft>
                <a:spcPts val="300"/>
              </a:spcAft>
            </a:pPr>
            <a:r>
              <a:rPr lang="pt-PT" sz="1800"/>
              <a:t>     M(a</a:t>
            </a:r>
            <a:r>
              <a:rPr lang="pt-PT" sz="1800" baseline="-25000"/>
              <a:t>i</a:t>
            </a:r>
            <a:r>
              <a:rPr lang="pt-PT" sz="1800"/>
              <a:t>,d</a:t>
            </a:r>
            <a:r>
              <a:rPr lang="pt-PT" sz="1800" baseline="-25000"/>
              <a:t>new</a:t>
            </a:r>
            <a:r>
              <a:rPr lang="pt-PT" sz="1800"/>
              <a:t>) &gt; M(a</a:t>
            </a:r>
            <a:r>
              <a:rPr lang="pt-PT" sz="1800" baseline="-25000"/>
              <a:t>best</a:t>
            </a:r>
            <a:r>
              <a:rPr lang="pt-PT" sz="1800"/>
              <a:t>,d</a:t>
            </a:r>
            <a:r>
              <a:rPr lang="pt-PT" sz="1800" baseline="-25000"/>
              <a:t>new</a:t>
            </a:r>
            <a:r>
              <a:rPr lang="pt-PT" sz="1800"/>
              <a:t>) and M(a</a:t>
            </a:r>
            <a:r>
              <a:rPr lang="pt-PT" sz="1800" baseline="-25000"/>
              <a:t>i</a:t>
            </a:r>
            <a:r>
              <a:rPr lang="pt-PT" sz="1800"/>
              <a:t>,d</a:t>
            </a:r>
            <a:r>
              <a:rPr lang="pt-PT" sz="1800" baseline="-25000"/>
              <a:t>j</a:t>
            </a:r>
            <a:r>
              <a:rPr lang="pt-PT" sz="1800"/>
              <a:t>) &gt; M(a</a:t>
            </a:r>
            <a:r>
              <a:rPr lang="pt-PT" sz="1800" baseline="-25000"/>
              <a:t>best</a:t>
            </a:r>
            <a:r>
              <a:rPr lang="pt-PT" sz="1800"/>
              <a:t>,d</a:t>
            </a:r>
            <a:r>
              <a:rPr lang="pt-PT" sz="1800" baseline="-25000"/>
              <a:t>j</a:t>
            </a:r>
            <a:r>
              <a:rPr lang="pt-PT" sz="1800"/>
              <a:t>) </a:t>
            </a:r>
          </a:p>
          <a:p>
            <a:pPr lvl="1" algn="l">
              <a:spcAft>
                <a:spcPts val="600"/>
              </a:spcAft>
            </a:pPr>
            <a:r>
              <a:rPr lang="pt-PT" sz="1800" i="1"/>
              <a:t>     recent tests on </a:t>
            </a:r>
            <a:r>
              <a:rPr lang="en-US" sz="1800" i="1">
                <a:solidFill>
                  <a:srgbClr val="13038B"/>
                </a:solidFill>
                <a:cs typeface="Times New Roman" pitchFamily="18" charset="0"/>
              </a:rPr>
              <a:t>d</a:t>
            </a:r>
            <a:r>
              <a:rPr lang="en-US" sz="1800" i="1" baseline="-25000">
                <a:solidFill>
                  <a:srgbClr val="13038B"/>
                </a:solidFill>
                <a:cs typeface="Times New Roman" pitchFamily="18" charset="0"/>
              </a:rPr>
              <a:t>new</a:t>
            </a:r>
            <a:r>
              <a:rPr lang="pt-PT" sz="1800" i="1"/>
              <a:t>               previous tests on </a:t>
            </a:r>
            <a:r>
              <a:rPr lang="en-US" sz="1800" i="1">
                <a:solidFill>
                  <a:srgbClr val="13038B"/>
                </a:solidFill>
                <a:cs typeface="Times New Roman" pitchFamily="18" charset="0"/>
              </a:rPr>
              <a:t>d</a:t>
            </a:r>
            <a:r>
              <a:rPr lang="en-US" sz="1800" i="1" baseline="-25000">
                <a:solidFill>
                  <a:srgbClr val="13038B"/>
                </a:solidFill>
                <a:cs typeface="Times New Roman" pitchFamily="18" charset="0"/>
              </a:rPr>
              <a:t>j</a:t>
            </a:r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 used in the past    </a:t>
            </a:r>
          </a:p>
          <a:p>
            <a:pPr lvl="1" algn="l">
              <a:spcAft>
                <a:spcPts val="300"/>
              </a:spcAft>
            </a:pPr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     M(..) = performance measure.</a:t>
            </a:r>
            <a:endParaRPr lang="pt-PT" sz="1800" i="1"/>
          </a:p>
          <a:p>
            <a:pPr algn="l"/>
            <a:endParaRPr lang="en-US" sz="2000">
              <a:solidFill>
                <a:srgbClr val="13038B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   Performance-based similarity </a:t>
            </a:r>
            <a:r>
              <a:rPr lang="en-US" sz="2000">
                <a:cs typeface="Times New Roman" pitchFamily="18" charset="0"/>
              </a:rPr>
              <a:t>lead to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better results </a:t>
            </a:r>
            <a:r>
              <a:rPr lang="en-US" sz="2000">
                <a:cs typeface="Times New Roman" pitchFamily="18" charset="0"/>
              </a:rPr>
              <a:t>than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en-US" sz="2000">
                <a:cs typeface="Times New Roman" pitchFamily="18" charset="0"/>
              </a:rPr>
              <a:t>      the similarity based on data characteristics.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96B1A51-EC3B-4900-9CCE-A86C4C06FB42}" type="slidenum">
              <a:rPr lang="en-GB" sz="900" b="0" smtClean="0"/>
              <a:pPr/>
              <a:t>28</a:t>
            </a:fld>
            <a:endParaRPr lang="en-GB" sz="900" b="0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59850" cy="1143000"/>
          </a:xfrm>
        </p:spPr>
        <p:txBody>
          <a:bodyPr/>
          <a:lstStyle/>
          <a:p>
            <a:r>
              <a:rPr lang="en-US" sz="2800" smtClean="0"/>
              <a:t>Final steps of the iterative process</a:t>
            </a:r>
            <a:endParaRPr lang="pt-PT" sz="2800" baseline="-25000" smtClean="0"/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Final steps of the iterative process: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 - Conduct evaluation of a</a:t>
            </a:r>
            <a:r>
              <a:rPr lang="en-US" sz="2000" baseline="-25000">
                <a:cs typeface="Times New Roman" pitchFamily="18" charset="0"/>
              </a:rPr>
              <a:t>k</a:t>
            </a:r>
            <a:r>
              <a:rPr lang="en-US" sz="2000">
                <a:cs typeface="Times New Roman" pitchFamily="18" charset="0"/>
              </a:rPr>
              <a:t> (CV),</a:t>
            </a:r>
          </a:p>
          <a:p>
            <a:pPr algn="l"/>
            <a:r>
              <a:rPr lang="en-US" sz="2000">
                <a:cs typeface="Times New Roman" pitchFamily="18" charset="0"/>
              </a:rPr>
              <a:t>    - Determine whether a</a:t>
            </a:r>
            <a:r>
              <a:rPr lang="en-US" sz="2000" baseline="-25000">
                <a:cs typeface="Times New Roman" pitchFamily="18" charset="0"/>
              </a:rPr>
              <a:t>k</a:t>
            </a:r>
            <a:r>
              <a:rPr lang="en-US" sz="2000">
                <a:cs typeface="Times New Roman" pitchFamily="18" charset="0"/>
              </a:rPr>
              <a:t> has a better performance than a</a:t>
            </a:r>
            <a:r>
              <a:rPr lang="en-US" sz="2000" baseline="-25000">
                <a:cs typeface="Times New Roman" pitchFamily="18" charset="0"/>
              </a:rPr>
              <a:t>best</a:t>
            </a:r>
            <a:r>
              <a:rPr lang="en-US" sz="2000">
                <a:cs typeface="Times New Roman" pitchFamily="18" charset="0"/>
              </a:rPr>
              <a:t> 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    If it has, a</a:t>
            </a:r>
            <a:r>
              <a:rPr lang="en-US" sz="2000" baseline="-25000">
                <a:cs typeface="Times New Roman" pitchFamily="18" charset="0"/>
              </a:rPr>
              <a:t>best</a:t>
            </a:r>
            <a:r>
              <a:rPr lang="en-US" sz="2000">
                <a:cs typeface="Times New Roman" pitchFamily="18" charset="0"/>
              </a:rPr>
              <a:t> </a:t>
            </a:r>
            <a:r>
              <a:rPr lang="en-US" sz="2000">
                <a:cs typeface="Times New Roman" pitchFamily="18" charset="0"/>
                <a:sym typeface="Wingdings" pitchFamily="2" charset="2"/>
              </a:rPr>
              <a:t> </a:t>
            </a:r>
            <a:r>
              <a:rPr lang="en-US" sz="2000">
                <a:cs typeface="Times New Roman" pitchFamily="18" charset="0"/>
              </a:rPr>
              <a:t>a</a:t>
            </a:r>
            <a:r>
              <a:rPr lang="en-US" sz="2000" baseline="-25000">
                <a:cs typeface="Times New Roman" pitchFamily="18" charset="0"/>
              </a:rPr>
              <a:t>k</a:t>
            </a:r>
            <a:r>
              <a:rPr lang="en-US" sz="2000">
                <a:cs typeface="Times New Roman" pitchFamily="18" charset="0"/>
              </a:rPr>
              <a:t> </a:t>
            </a:r>
          </a:p>
          <a:p>
            <a:pPr algn="l"/>
            <a:r>
              <a:rPr lang="en-US" sz="2000">
                <a:cs typeface="Times New Roman" pitchFamily="18" charset="0"/>
              </a:rPr>
              <a:t>    - Repeat iterating until the stopping criterion is established.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B01004B-9029-4F5B-A1BA-04D98DFEF0C4}" type="slidenum">
              <a:rPr lang="en-GB" sz="900" b="0" smtClean="0"/>
              <a:pPr/>
              <a:t>29</a:t>
            </a:fld>
            <a:endParaRPr lang="en-GB" sz="900" b="0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59850" cy="1143000"/>
          </a:xfrm>
        </p:spPr>
        <p:txBody>
          <a:bodyPr/>
          <a:lstStyle/>
          <a:p>
            <a:r>
              <a:rPr lang="en-US" sz="2800" smtClean="0"/>
              <a:t>Evaluation and Results</a:t>
            </a:r>
            <a:endParaRPr lang="pt-PT" sz="2800" baseline="-25000" smtClean="0"/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94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cs typeface="Times New Roman" pitchFamily="18" charset="0"/>
              </a:rPr>
              <a:t>The number of possible classification algorithms,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parameterized variants and ensembles was 292.</a:t>
            </a:r>
          </a:p>
          <a:p>
            <a:pPr algn="l">
              <a:spcAft>
                <a:spcPts val="1200"/>
              </a:spcAft>
            </a:pPr>
            <a:r>
              <a:rPr lang="en-US" sz="2000">
                <a:cs typeface="Times New Roman" pitchFamily="18" charset="0"/>
              </a:rPr>
              <a:t>The aim was to identify the best one using a small number of tests.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Various variants of the method were studied (ATWs_k, etc.).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They achieve better performance than the baseline variants.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Baseline variants used for comparison: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- Rand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Selects N algorithms at random.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Uses CV to evaluate and select the best one.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- TopN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 Uses the mean rank on all datasets to select the topmost N algorithms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 Uses CV to evaluate and select the best one.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8C3A86F-DE38-4B9C-9FFE-EF3570932CE8}" type="slidenum">
              <a:rPr lang="en-GB" sz="900" b="0" smtClean="0"/>
              <a:pPr/>
              <a:t>3</a:t>
            </a:fld>
            <a:endParaRPr lang="en-GB" sz="900" b="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pt-PT" sz="2800" smtClean="0"/>
              <a:t>1. Algorithm / Model Selection Problem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/>
              <a:t>Typically many different algorithms exist in a particular domain</a:t>
            </a:r>
          </a:p>
          <a:p>
            <a:pPr algn="l">
              <a:spcAft>
                <a:spcPts val="600"/>
              </a:spcAft>
            </a:pPr>
            <a:r>
              <a:rPr lang="en-US" sz="2000"/>
              <a:t>  (classification, regression, optimization etc.).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We want methods that can help us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to select the one with the best performance.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This problem was first formulated by Rice [1976]: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For a given problem instance x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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P, with features f(x)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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F,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find the selection mapping S(f(x)) into algorithm space A,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such that the selected algorithm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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A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maximizes the performance mapping y(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(x))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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Y.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96F07E0-5F64-484C-87DF-D40884F73498}" type="slidenum">
              <a:rPr lang="en-GB" sz="900" b="0" smtClean="0"/>
              <a:pPr/>
              <a:t>30</a:t>
            </a:fld>
            <a:endParaRPr lang="en-GB" sz="900" b="0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59850" cy="1143000"/>
          </a:xfrm>
        </p:spPr>
        <p:txBody>
          <a:bodyPr/>
          <a:lstStyle/>
          <a:p>
            <a:r>
              <a:rPr lang="en-US" sz="2800" smtClean="0"/>
              <a:t>Evaluation and Results</a:t>
            </a:r>
            <a:endParaRPr lang="pt-PT" sz="2800" smtClean="0"/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cs typeface="Times New Roman" pitchFamily="18" charset="0"/>
              </a:rPr>
              <a:t>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Mean accuracy loss </a:t>
            </a:r>
            <a:r>
              <a:rPr lang="en-US" sz="2000">
                <a:cs typeface="Times New Roman" pitchFamily="18" charset="0"/>
              </a:rPr>
              <a:t>on the y axis (difference from the best accuracy)</a:t>
            </a:r>
          </a:p>
          <a:p>
            <a:pPr algn="l"/>
            <a:r>
              <a:rPr lang="en-US" sz="2000">
                <a:cs typeface="Times New Roman" pitchFamily="18" charset="0"/>
              </a:rPr>
              <a:t>     as a function of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number of CV tests </a:t>
            </a:r>
            <a:r>
              <a:rPr lang="en-US" sz="2000">
                <a:cs typeface="Times New Roman" pitchFamily="18" charset="0"/>
              </a:rPr>
              <a:t>carried out (x axis).</a:t>
            </a:r>
          </a:p>
          <a:p>
            <a:pPr algn="l"/>
            <a:endParaRPr lang="en-US" sz="2000">
              <a:cs typeface="Times New Roman" pitchFamily="18" charset="0"/>
            </a:endParaRP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565400"/>
            <a:ext cx="6145212" cy="375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3C1654B-B848-465A-9253-4B124916BDA9}" type="slidenum">
              <a:rPr lang="en-GB" sz="900" b="0" smtClean="0"/>
              <a:pPr/>
              <a:t>31</a:t>
            </a:fld>
            <a:endParaRPr lang="en-GB" sz="900" b="0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59850" cy="1143000"/>
          </a:xfrm>
        </p:spPr>
        <p:txBody>
          <a:bodyPr/>
          <a:lstStyle/>
          <a:p>
            <a:r>
              <a:rPr lang="en-US" sz="2800" smtClean="0"/>
              <a:t>3. Employing Meta-Knowledge in KDD Workflow Design</a:t>
            </a:r>
            <a:endParaRPr lang="pt-PT" sz="2800" smtClean="0"/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Overview.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3.1 What is a Workflow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3.2 Retrieving / Constructing Workflows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DD1AA55-8126-402D-8BE7-FBD814AAD94E}" type="slidenum">
              <a:rPr lang="en-GB" sz="900" b="0" smtClean="0"/>
              <a:pPr/>
              <a:t>32</a:t>
            </a:fld>
            <a:endParaRPr lang="en-GB" sz="900" b="0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3.1 What is a Workflow / Plan?</a:t>
            </a:r>
            <a:endParaRPr lang="pt-PT" smtClean="0"/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14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KDD process is typically represented in the form of 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a sequence of operations, such as 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- data selection,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- pre-processing,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- data mining / model generation, 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- post-processing etc.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These can be represented either as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simple sequences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or 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as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partially ordered a cyclical graphs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Bernstein and Provost call them </a:t>
            </a:r>
            <a:r>
              <a:rPr lang="en-US" sz="2000" i="1">
                <a:solidFill>
                  <a:srgbClr val="13038B"/>
                </a:solidFill>
                <a:cs typeface="Times New Roman" pitchFamily="18" charset="0"/>
              </a:rPr>
              <a:t>DM processes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.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An example of a simple partial order of operations is shown 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in the next figure.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Each partial order can be regarded as a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workflow / plan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to be executed.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It will produce certain effects (e.g. classification of given instances).</a:t>
            </a:r>
          </a:p>
          <a:p>
            <a:pPr algn="just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EF02A5B-2703-4023-8CFC-6D91454BB06C}" type="slidenum">
              <a:rPr lang="en-GB" sz="900" b="0" smtClean="0"/>
              <a:pPr/>
              <a:t>33</a:t>
            </a:fld>
            <a:endParaRPr lang="en-GB" sz="900" b="0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of a Workflow / Plan </a:t>
            </a:r>
            <a:endParaRPr lang="pt-PT" smtClean="0"/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 b="0"/>
              <a:t>Example of a partial order of operations (workflow / plan)</a:t>
            </a:r>
            <a:r>
              <a:rPr lang="en-US" b="0"/>
              <a:t> </a:t>
            </a:r>
            <a:endParaRPr lang="en-US"/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  <p:grpSp>
        <p:nvGrpSpPr>
          <p:cNvPr id="35845" name="Group 4"/>
          <p:cNvGrpSpPr>
            <a:grpSpLocks noChangeAspect="1"/>
          </p:cNvGrpSpPr>
          <p:nvPr/>
        </p:nvGrpSpPr>
        <p:grpSpPr bwMode="auto">
          <a:xfrm>
            <a:off x="323850" y="1993900"/>
            <a:ext cx="8569325" cy="3522663"/>
            <a:chOff x="2761" y="5720"/>
            <a:chExt cx="7151" cy="1733"/>
          </a:xfrm>
        </p:grpSpPr>
        <p:sp>
          <p:nvSpPr>
            <p:cNvPr id="35846" name="AutoShape 5"/>
            <p:cNvSpPr>
              <a:spLocks noChangeAspect="1" noChangeArrowheads="1"/>
            </p:cNvSpPr>
            <p:nvPr/>
          </p:nvSpPr>
          <p:spPr bwMode="auto">
            <a:xfrm>
              <a:off x="2761" y="5720"/>
              <a:ext cx="7151" cy="1733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35847" name="Text Box 6"/>
            <p:cNvSpPr txBox="1">
              <a:spLocks noChangeArrowheads="1"/>
            </p:cNvSpPr>
            <p:nvPr/>
          </p:nvSpPr>
          <p:spPr bwMode="auto">
            <a:xfrm>
              <a:off x="3896" y="6030"/>
              <a:ext cx="1131" cy="23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tIns="36000" bIns="36000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Discretization</a:t>
              </a:r>
              <a:endParaRPr lang="en-US"/>
            </a:p>
          </p:txBody>
        </p:sp>
        <p:sp>
          <p:nvSpPr>
            <p:cNvPr id="35848" name="Text Box 7"/>
            <p:cNvSpPr txBox="1">
              <a:spLocks noChangeArrowheads="1"/>
            </p:cNvSpPr>
            <p:nvPr/>
          </p:nvSpPr>
          <p:spPr bwMode="auto">
            <a:xfrm>
              <a:off x="5290" y="6030"/>
              <a:ext cx="1831" cy="3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tIns="36000" bIns="36000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  <a:spcAft>
                  <a:spcPts val="300"/>
                </a:spcAft>
              </a:pPr>
              <a:r>
                <a:rPr lang="en-US" b="0"/>
                <a:t>Apply Naïve Bayes 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(outputs class probabilities)</a:t>
              </a:r>
            </a:p>
            <a:p>
              <a:endParaRPr lang="en-US"/>
            </a:p>
          </p:txBody>
        </p:sp>
        <p:sp>
          <p:nvSpPr>
            <p:cNvPr id="35849" name="Line 8"/>
            <p:cNvSpPr>
              <a:spLocks noChangeShapeType="1"/>
            </p:cNvSpPr>
            <p:nvPr/>
          </p:nvSpPr>
          <p:spPr bwMode="auto">
            <a:xfrm>
              <a:off x="4941" y="6185"/>
              <a:ext cx="349" cy="2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35850" name="Text Box 9"/>
            <p:cNvSpPr txBox="1">
              <a:spLocks noChangeArrowheads="1"/>
            </p:cNvSpPr>
            <p:nvPr/>
          </p:nvSpPr>
          <p:spPr bwMode="auto">
            <a:xfrm>
              <a:off x="7295" y="6030"/>
              <a:ext cx="1395" cy="32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tIns="36000" bIns="36000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Class probability Thresholding</a:t>
              </a:r>
              <a:endParaRPr lang="en-US"/>
            </a:p>
          </p:txBody>
        </p:sp>
        <p:sp>
          <p:nvSpPr>
            <p:cNvPr id="35851" name="Line 10"/>
            <p:cNvSpPr>
              <a:spLocks noChangeShapeType="1"/>
            </p:cNvSpPr>
            <p:nvPr/>
          </p:nvSpPr>
          <p:spPr bwMode="auto">
            <a:xfrm>
              <a:off x="7034" y="6185"/>
              <a:ext cx="348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35852" name="Text Box 11"/>
            <p:cNvSpPr txBox="1">
              <a:spLocks noChangeArrowheads="1"/>
            </p:cNvSpPr>
            <p:nvPr/>
          </p:nvSpPr>
          <p:spPr bwMode="auto">
            <a:xfrm>
              <a:off x="3198" y="6960"/>
              <a:ext cx="5493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tIns="36000" bIns="36000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endParaRPr lang="pt-PT"/>
            </a:p>
          </p:txBody>
        </p:sp>
        <p:sp>
          <p:nvSpPr>
            <p:cNvPr id="35853" name="Text Box 12"/>
            <p:cNvSpPr txBox="1">
              <a:spLocks noChangeArrowheads="1"/>
            </p:cNvSpPr>
            <p:nvPr/>
          </p:nvSpPr>
          <p:spPr bwMode="auto">
            <a:xfrm>
              <a:off x="5464" y="6522"/>
              <a:ext cx="1570" cy="235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tIns="36000" bIns="36000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Apply Decision Tree</a:t>
              </a:r>
            </a:p>
            <a:p>
              <a:endParaRPr lang="en-US"/>
            </a:p>
          </p:txBody>
        </p:sp>
        <p:sp>
          <p:nvSpPr>
            <p:cNvPr id="35854" name="Text Box 13"/>
            <p:cNvSpPr txBox="1">
              <a:spLocks noChangeArrowheads="1"/>
            </p:cNvSpPr>
            <p:nvPr/>
          </p:nvSpPr>
          <p:spPr bwMode="auto">
            <a:xfrm>
              <a:off x="2848" y="6495"/>
              <a:ext cx="872" cy="206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Dataset</a:t>
              </a:r>
              <a:endParaRPr lang="en-US"/>
            </a:p>
          </p:txBody>
        </p:sp>
        <p:sp>
          <p:nvSpPr>
            <p:cNvPr id="35855" name="Line 14"/>
            <p:cNvSpPr>
              <a:spLocks noChangeShapeType="1"/>
            </p:cNvSpPr>
            <p:nvPr/>
          </p:nvSpPr>
          <p:spPr bwMode="auto">
            <a:xfrm flipV="1">
              <a:off x="3719" y="6212"/>
              <a:ext cx="176" cy="31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35856" name="Line 15"/>
            <p:cNvSpPr>
              <a:spLocks noChangeShapeType="1"/>
            </p:cNvSpPr>
            <p:nvPr/>
          </p:nvSpPr>
          <p:spPr bwMode="auto">
            <a:xfrm>
              <a:off x="3719" y="6522"/>
              <a:ext cx="1744" cy="15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35857" name="Line 16"/>
            <p:cNvSpPr>
              <a:spLocks noChangeShapeType="1"/>
            </p:cNvSpPr>
            <p:nvPr/>
          </p:nvSpPr>
          <p:spPr bwMode="auto">
            <a:xfrm flipV="1">
              <a:off x="6946" y="6522"/>
              <a:ext cx="1830" cy="15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35858" name="Line 17"/>
            <p:cNvSpPr>
              <a:spLocks noChangeShapeType="1"/>
            </p:cNvSpPr>
            <p:nvPr/>
          </p:nvSpPr>
          <p:spPr bwMode="auto">
            <a:xfrm>
              <a:off x="8515" y="6212"/>
              <a:ext cx="261" cy="31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35859" name="Text Box 18"/>
            <p:cNvSpPr txBox="1">
              <a:spLocks noChangeArrowheads="1"/>
            </p:cNvSpPr>
            <p:nvPr/>
          </p:nvSpPr>
          <p:spPr bwMode="auto">
            <a:xfrm>
              <a:off x="8778" y="6495"/>
              <a:ext cx="1046" cy="207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Classification</a:t>
              </a:r>
              <a:endParaRPr lang="en-US"/>
            </a:p>
          </p:txBody>
        </p:sp>
        <p:sp>
          <p:nvSpPr>
            <p:cNvPr id="35860" name="Text Box 19"/>
            <p:cNvSpPr txBox="1">
              <a:spLocks noChangeArrowheads="1"/>
            </p:cNvSpPr>
            <p:nvPr/>
          </p:nvSpPr>
          <p:spPr bwMode="auto">
            <a:xfrm>
              <a:off x="3720" y="6340"/>
              <a:ext cx="611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tIns="36000" bIns="36000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sz="900" b="0"/>
                <a:t>OR</a:t>
              </a:r>
            </a:p>
            <a:p>
              <a:endParaRPr lang="en-US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4523E67-DA8B-47EA-8C1F-80BC72563D4A}" type="slidenum">
              <a:rPr lang="en-GB" sz="900" b="0" smtClean="0"/>
              <a:pPr/>
              <a:t>34</a:t>
            </a:fld>
            <a:endParaRPr lang="en-GB" sz="900" b="0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en-US" smtClean="0"/>
              <a:t>Workflows in DM Systems</a:t>
            </a:r>
            <a:endParaRPr lang="pt-PT" smtClean="0"/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23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Many DM Systems support workflows: </a:t>
            </a:r>
          </a:p>
          <a:p>
            <a:pPr algn="l"/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 </a:t>
            </a:r>
            <a:r>
              <a:rPr lang="en-US" sz="2000">
                <a:cs typeface="Times New Roman" pitchFamily="18" charset="0"/>
              </a:rPr>
              <a:t>- SAS</a:t>
            </a:r>
          </a:p>
          <a:p>
            <a:pPr algn="l"/>
            <a:r>
              <a:rPr lang="en-US" sz="2000">
                <a:cs typeface="Times New Roman" pitchFamily="18" charset="0"/>
              </a:rPr>
              <a:t> - Weka</a:t>
            </a:r>
          </a:p>
          <a:p>
            <a:pPr algn="l"/>
            <a:r>
              <a:rPr lang="en-US" sz="2000">
                <a:cs typeface="Times New Roman" pitchFamily="18" charset="0"/>
              </a:rPr>
              <a:t> - Knime</a:t>
            </a:r>
          </a:p>
          <a:p>
            <a:pPr algn="l"/>
            <a:r>
              <a:rPr lang="en-US" sz="2000">
                <a:cs typeface="Times New Roman" pitchFamily="18" charset="0"/>
              </a:rPr>
              <a:t> - RapidMiner</a:t>
            </a:r>
          </a:p>
          <a:p>
            <a:pPr algn="l"/>
            <a:endParaRPr lang="en-US" sz="2000">
              <a:cs typeface="Times New Roman" pitchFamily="18" charset="0"/>
            </a:endParaRPr>
          </a:p>
          <a:p>
            <a:pPr algn="l"/>
            <a:r>
              <a:rPr lang="en-US" sz="2000">
                <a:cs typeface="Times New Roman" pitchFamily="18" charset="0"/>
              </a:rPr>
              <a:t> Example of a Workflow in Weka:</a:t>
            </a:r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860800"/>
            <a:ext cx="8680450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19B67D9-015F-4B13-8919-46E01731B5B7}" type="slidenum">
              <a:rPr lang="en-GB" sz="900" b="0" smtClean="0"/>
              <a:pPr/>
              <a:t>35</a:t>
            </a:fld>
            <a:endParaRPr lang="en-GB" sz="900" b="0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en-US" smtClean="0"/>
              <a:t>Workflows in DM Systems</a:t>
            </a:r>
            <a:endParaRPr lang="pt-PT" smtClean="0"/>
          </a:p>
        </p:txBody>
      </p:sp>
      <p:sp>
        <p:nvSpPr>
          <p:cNvPr id="3789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cs typeface="Times New Roman" pitchFamily="18" charset="0"/>
              </a:rPr>
              <a:t>Example of a Workflow in Knime:</a:t>
            </a:r>
          </a:p>
        </p:txBody>
      </p:sp>
      <p:pic>
        <p:nvPicPr>
          <p:cNvPr id="3789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060575"/>
            <a:ext cx="675322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1448498-A7B0-47EA-996C-D7844AAB58EF}" type="slidenum">
              <a:rPr lang="en-GB" sz="900" b="0" smtClean="0"/>
              <a:pPr/>
              <a:t>36</a:t>
            </a:fld>
            <a:endParaRPr lang="en-GB" sz="900" b="0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en-US" smtClean="0"/>
              <a:t>Workflows in DM Systems</a:t>
            </a:r>
            <a:endParaRPr lang="pt-PT" smtClean="0"/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cs typeface="Times New Roman" pitchFamily="18" charset="0"/>
              </a:rPr>
              <a:t>Example of a Workflow in RapidMiner:</a:t>
            </a:r>
          </a:p>
          <a:p>
            <a:pPr algn="l"/>
            <a:endParaRPr lang="en-US" sz="2000">
              <a:cs typeface="Times New Roman" pitchFamily="18" charset="0"/>
            </a:endParaRPr>
          </a:p>
          <a:p>
            <a:pPr algn="l"/>
            <a:r>
              <a:rPr lang="en-US">
                <a:cs typeface="Times New Roman" pitchFamily="18" charset="0"/>
              </a:rPr>
              <a:t>                     </a:t>
            </a:r>
            <a:r>
              <a:rPr lang="en-US" b="0">
                <a:cs typeface="Times New Roman" pitchFamily="18" charset="0"/>
              </a:rPr>
              <a:t>Preprocessing      Attribute Sel.  Predict Target                    Apply Model    </a:t>
            </a:r>
          </a:p>
        </p:txBody>
      </p:sp>
      <p:pic>
        <p:nvPicPr>
          <p:cNvPr id="389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2252663"/>
            <a:ext cx="8743950" cy="263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8" name="Line 10"/>
          <p:cNvSpPr>
            <a:spLocks noChangeShapeType="1"/>
          </p:cNvSpPr>
          <p:nvPr/>
        </p:nvSpPr>
        <p:spPr bwMode="auto">
          <a:xfrm flipH="1">
            <a:off x="2051050" y="2219325"/>
            <a:ext cx="0" cy="7778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8919" name="Line 10"/>
          <p:cNvSpPr>
            <a:spLocks noChangeShapeType="1"/>
          </p:cNvSpPr>
          <p:nvPr/>
        </p:nvSpPr>
        <p:spPr bwMode="auto">
          <a:xfrm flipH="1">
            <a:off x="3059113" y="2219325"/>
            <a:ext cx="0" cy="7778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8920" name="Line 10"/>
          <p:cNvSpPr>
            <a:spLocks noChangeShapeType="1"/>
          </p:cNvSpPr>
          <p:nvPr/>
        </p:nvSpPr>
        <p:spPr bwMode="auto">
          <a:xfrm flipH="1">
            <a:off x="4067175" y="2133600"/>
            <a:ext cx="0" cy="7778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8921" name="Line 10"/>
          <p:cNvSpPr>
            <a:spLocks noChangeShapeType="1"/>
          </p:cNvSpPr>
          <p:nvPr/>
        </p:nvSpPr>
        <p:spPr bwMode="auto">
          <a:xfrm flipH="1">
            <a:off x="6084888" y="2162175"/>
            <a:ext cx="0" cy="16986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55B29B9-BF89-4E53-8484-36177214EF73}" type="slidenum">
              <a:rPr lang="en-GB" sz="900" b="0" smtClean="0"/>
              <a:pPr/>
              <a:t>37</a:t>
            </a:fld>
            <a:endParaRPr lang="en-GB" sz="900" b="0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en-US" smtClean="0"/>
              <a:t>3.2 Retrieving / Constructing Workflows </a:t>
            </a:r>
            <a:endParaRPr lang="pt-PT" smtClean="0"/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Workflows can be obtained in various ways by: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- Retrieving a suitable existing workflow and applying it,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-  Similar to above, but permits manual or automatic modification of existing workflows (re-planning),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- Constructing a workflow  by planning,</a:t>
            </a:r>
          </a:p>
          <a:p>
            <a:pPr algn="l"/>
            <a:endParaRPr lang="en-US" sz="2000">
              <a:solidFill>
                <a:srgbClr val="13038B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20BC50D-8386-441E-82CB-4FB5FE385F0B}" type="slidenum">
              <a:rPr lang="en-GB" sz="900" b="0" smtClean="0"/>
              <a:pPr/>
              <a:t>38</a:t>
            </a:fld>
            <a:endParaRPr lang="en-GB" sz="900" b="0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en-US" smtClean="0"/>
              <a:t>Retrieving a Suitable Workflow / Plan</a:t>
            </a:r>
            <a:endParaRPr lang="pt-PT" smtClean="0"/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Retrieving a suitable existing workflow / plan and applying it</a:t>
            </a:r>
          </a:p>
          <a:p>
            <a:pPr algn="l"/>
            <a:endParaRPr lang="en-US" sz="2000">
              <a:solidFill>
                <a:srgbClr val="13038B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cs typeface="Times New Roman" pitchFamily="18" charset="0"/>
              </a:rPr>
              <a:t>The method involves: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- Considering previous workflows stored in meta-knowledge base,</a:t>
            </a:r>
          </a:p>
          <a:p>
            <a:pPr algn="l"/>
            <a:r>
              <a:rPr lang="en-US" sz="2000">
                <a:cs typeface="Times New Roman" pitchFamily="18" charset="0"/>
              </a:rPr>
              <a:t>   - Matching the problem characteristics of the current problem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cs typeface="Times New Roman" pitchFamily="18" charset="0"/>
              </a:rPr>
              <a:t>       with the characteristics of the past problems / workflows,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- Identifying a subset of potentially suitable workflows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  for the current problem,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- Evaluating the elements of the subset to identify the suitable one,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- Applying the workflow to the current problem.</a:t>
            </a:r>
          </a:p>
          <a:p>
            <a:pPr algn="l"/>
            <a:endParaRPr lang="en-US" sz="2000">
              <a:solidFill>
                <a:srgbClr val="13038B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See the next figure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existing workflow can be seen as embodying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procedural meta-knowledge about the compositions of operations 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proved to be useful in the past.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2797AC4-E486-4D64-8E95-6B6AF9FEDF30}" type="slidenum">
              <a:rPr lang="en-GB" sz="900" b="0" smtClean="0"/>
              <a:pPr/>
              <a:t>39</a:t>
            </a:fld>
            <a:endParaRPr lang="en-GB" sz="900" b="0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Retrieving a suitable workflow from meta-database</a:t>
            </a:r>
            <a:endParaRPr lang="pt-PT" smtClean="0"/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.</a:t>
            </a:r>
          </a:p>
        </p:txBody>
      </p:sp>
      <p:grpSp>
        <p:nvGrpSpPr>
          <p:cNvPr id="41989" name="Group 4"/>
          <p:cNvGrpSpPr>
            <a:grpSpLocks noChangeAspect="1"/>
          </p:cNvGrpSpPr>
          <p:nvPr/>
        </p:nvGrpSpPr>
        <p:grpSpPr bwMode="auto">
          <a:xfrm>
            <a:off x="323850" y="1773238"/>
            <a:ext cx="8424863" cy="4679950"/>
            <a:chOff x="2762" y="4607"/>
            <a:chExt cx="7150" cy="4432"/>
          </a:xfrm>
        </p:grpSpPr>
        <p:sp>
          <p:nvSpPr>
            <p:cNvPr id="41990" name="AutoShape 5"/>
            <p:cNvSpPr>
              <a:spLocks noChangeAspect="1" noChangeArrowheads="1"/>
            </p:cNvSpPr>
            <p:nvPr/>
          </p:nvSpPr>
          <p:spPr bwMode="auto">
            <a:xfrm>
              <a:off x="2762" y="4607"/>
              <a:ext cx="7150" cy="4432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41991" name="Rectangle 6"/>
            <p:cNvSpPr>
              <a:spLocks noChangeArrowheads="1"/>
            </p:cNvSpPr>
            <p:nvPr/>
          </p:nvSpPr>
          <p:spPr bwMode="auto">
            <a:xfrm>
              <a:off x="4331" y="5839"/>
              <a:ext cx="1141" cy="1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41992" name="Text Box 7"/>
            <p:cNvSpPr txBox="1">
              <a:spLocks noChangeArrowheads="1"/>
            </p:cNvSpPr>
            <p:nvPr/>
          </p:nvSpPr>
          <p:spPr bwMode="auto">
            <a:xfrm>
              <a:off x="5464" y="6578"/>
              <a:ext cx="1742" cy="46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37440" rIns="95098" bIns="37440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(Ordered) subset of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 </a:t>
              </a:r>
              <a:r>
                <a:rPr lang="en-US"/>
                <a:t>Workflows</a:t>
              </a:r>
              <a:r>
                <a:rPr lang="en-US" b="0"/>
                <a:t>(new bias)</a:t>
              </a:r>
              <a:endParaRPr lang="en-US"/>
            </a:p>
          </p:txBody>
        </p:sp>
        <p:sp>
          <p:nvSpPr>
            <p:cNvPr id="41993" name="Line 8"/>
            <p:cNvSpPr>
              <a:spLocks noChangeShapeType="1"/>
            </p:cNvSpPr>
            <p:nvPr/>
          </p:nvSpPr>
          <p:spPr bwMode="auto">
            <a:xfrm>
              <a:off x="5370" y="5389"/>
              <a:ext cx="791" cy="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41994" name="Line 9"/>
            <p:cNvSpPr>
              <a:spLocks noChangeShapeType="1"/>
            </p:cNvSpPr>
            <p:nvPr/>
          </p:nvSpPr>
          <p:spPr bwMode="auto">
            <a:xfrm>
              <a:off x="6161" y="6086"/>
              <a:ext cx="2" cy="4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41995" name="Text Box 10"/>
            <p:cNvSpPr txBox="1">
              <a:spLocks noChangeArrowheads="1"/>
            </p:cNvSpPr>
            <p:nvPr/>
          </p:nvSpPr>
          <p:spPr bwMode="auto">
            <a:xfrm>
              <a:off x="3111" y="6578"/>
              <a:ext cx="2092" cy="46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Evaluation method 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(e.g. CV) +  criteria</a:t>
              </a:r>
              <a:endParaRPr lang="en-US"/>
            </a:p>
          </p:txBody>
        </p:sp>
        <p:sp>
          <p:nvSpPr>
            <p:cNvPr id="41996" name="Text Box 11"/>
            <p:cNvSpPr txBox="1">
              <a:spLocks noChangeArrowheads="1"/>
            </p:cNvSpPr>
            <p:nvPr/>
          </p:nvSpPr>
          <p:spPr bwMode="auto">
            <a:xfrm>
              <a:off x="5377" y="8055"/>
              <a:ext cx="1759" cy="560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37440" rIns="95098" bIns="37440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The best </a:t>
              </a:r>
              <a:r>
                <a:rPr lang="en-US"/>
                <a:t>Workflow</a:t>
              </a:r>
              <a:r>
                <a:rPr lang="en-US" b="0"/>
                <a:t> </a:t>
              </a:r>
            </a:p>
            <a:p>
              <a:pPr algn="l"/>
              <a:r>
                <a:rPr lang="en-US" b="0"/>
                <a:t>+ Results of application</a:t>
              </a:r>
              <a:endParaRPr lang="en-US"/>
            </a:p>
          </p:txBody>
        </p:sp>
        <p:sp>
          <p:nvSpPr>
            <p:cNvPr id="41997" name="Text Box 12"/>
            <p:cNvSpPr txBox="1">
              <a:spLocks noChangeArrowheads="1"/>
            </p:cNvSpPr>
            <p:nvPr/>
          </p:nvSpPr>
          <p:spPr bwMode="auto">
            <a:xfrm>
              <a:off x="7473" y="5911"/>
              <a:ext cx="2091" cy="8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Meta-knowledge base: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 </a:t>
              </a:r>
              <a:r>
                <a:rPr lang="en-US"/>
                <a:t>- Workflows</a:t>
              </a:r>
              <a:r>
                <a:rPr lang="en-US" b="0"/>
                <a:t> (initial bias),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 - Datasets + meta-features,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 - Performance</a:t>
              </a:r>
            </a:p>
          </p:txBody>
        </p:sp>
        <p:sp>
          <p:nvSpPr>
            <p:cNvPr id="41998" name="Text Box 13"/>
            <p:cNvSpPr txBox="1">
              <a:spLocks noChangeArrowheads="1"/>
            </p:cNvSpPr>
            <p:nvPr/>
          </p:nvSpPr>
          <p:spPr bwMode="auto">
            <a:xfrm>
              <a:off x="4781" y="5128"/>
              <a:ext cx="1220" cy="37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Meta-features</a:t>
              </a:r>
              <a:endParaRPr lang="en-US"/>
            </a:p>
          </p:txBody>
        </p:sp>
        <p:sp>
          <p:nvSpPr>
            <p:cNvPr id="41999" name="Line 14"/>
            <p:cNvSpPr>
              <a:spLocks noChangeShapeType="1"/>
            </p:cNvSpPr>
            <p:nvPr/>
          </p:nvSpPr>
          <p:spPr bwMode="auto">
            <a:xfrm flipV="1">
              <a:off x="4528" y="5389"/>
              <a:ext cx="265" cy="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42000" name="Text Box 15"/>
            <p:cNvSpPr txBox="1">
              <a:spLocks noChangeArrowheads="1"/>
            </p:cNvSpPr>
            <p:nvPr/>
          </p:nvSpPr>
          <p:spPr bwMode="auto">
            <a:xfrm>
              <a:off x="5464" y="5839"/>
              <a:ext cx="1570" cy="37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Matching &amp; search</a:t>
              </a:r>
              <a:endParaRPr lang="en-US"/>
            </a:p>
          </p:txBody>
        </p:sp>
        <p:sp>
          <p:nvSpPr>
            <p:cNvPr id="42001" name="Line 16"/>
            <p:cNvSpPr>
              <a:spLocks noChangeShapeType="1"/>
            </p:cNvSpPr>
            <p:nvPr/>
          </p:nvSpPr>
          <p:spPr bwMode="auto">
            <a:xfrm flipH="1">
              <a:off x="6161" y="5389"/>
              <a:ext cx="1816" cy="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42002" name="Text Box 17"/>
            <p:cNvSpPr txBox="1">
              <a:spLocks noChangeArrowheads="1"/>
            </p:cNvSpPr>
            <p:nvPr/>
          </p:nvSpPr>
          <p:spPr bwMode="auto">
            <a:xfrm>
              <a:off x="5377" y="7316"/>
              <a:ext cx="1843" cy="37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Evaluation &amp; selection</a:t>
              </a:r>
              <a:endParaRPr lang="en-US"/>
            </a:p>
          </p:txBody>
        </p:sp>
        <p:sp>
          <p:nvSpPr>
            <p:cNvPr id="42003" name="Line 18"/>
            <p:cNvSpPr>
              <a:spLocks noChangeShapeType="1"/>
            </p:cNvSpPr>
            <p:nvPr/>
          </p:nvSpPr>
          <p:spPr bwMode="auto">
            <a:xfrm>
              <a:off x="6161" y="7069"/>
              <a:ext cx="2" cy="24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42004" name="Line 19"/>
            <p:cNvSpPr>
              <a:spLocks noChangeShapeType="1"/>
            </p:cNvSpPr>
            <p:nvPr/>
          </p:nvSpPr>
          <p:spPr bwMode="auto">
            <a:xfrm>
              <a:off x="6161" y="7809"/>
              <a:ext cx="2" cy="3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42005" name="Line 20"/>
            <p:cNvSpPr>
              <a:spLocks noChangeShapeType="1"/>
            </p:cNvSpPr>
            <p:nvPr/>
          </p:nvSpPr>
          <p:spPr bwMode="auto">
            <a:xfrm>
              <a:off x="4156" y="7069"/>
              <a:ext cx="2005" cy="24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42006" name="Text Box 21"/>
            <p:cNvSpPr txBox="1">
              <a:spLocks noChangeArrowheads="1"/>
            </p:cNvSpPr>
            <p:nvPr/>
          </p:nvSpPr>
          <p:spPr bwMode="auto">
            <a:xfrm>
              <a:off x="3856" y="4607"/>
              <a:ext cx="435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A</a:t>
              </a:r>
              <a:endParaRPr lang="en-US"/>
            </a:p>
          </p:txBody>
        </p:sp>
        <p:sp>
          <p:nvSpPr>
            <p:cNvPr id="42007" name="Text Box 22"/>
            <p:cNvSpPr txBox="1">
              <a:spLocks noChangeArrowheads="1"/>
            </p:cNvSpPr>
            <p:nvPr/>
          </p:nvSpPr>
          <p:spPr bwMode="auto">
            <a:xfrm>
              <a:off x="5203" y="4608"/>
              <a:ext cx="43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B</a:t>
              </a:r>
              <a:endParaRPr lang="en-US"/>
            </a:p>
          </p:txBody>
        </p:sp>
        <p:sp>
          <p:nvSpPr>
            <p:cNvPr id="42008" name="Text Box 23"/>
            <p:cNvSpPr txBox="1">
              <a:spLocks noChangeArrowheads="1"/>
            </p:cNvSpPr>
            <p:nvPr/>
          </p:nvSpPr>
          <p:spPr bwMode="auto">
            <a:xfrm>
              <a:off x="8167" y="4608"/>
              <a:ext cx="439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C</a:t>
              </a:r>
              <a:endParaRPr lang="en-US"/>
            </a:p>
          </p:txBody>
        </p:sp>
        <p:sp>
          <p:nvSpPr>
            <p:cNvPr id="42009" name="Text Box 24"/>
            <p:cNvSpPr txBox="1">
              <a:spLocks noChangeArrowheads="1"/>
            </p:cNvSpPr>
            <p:nvPr/>
          </p:nvSpPr>
          <p:spPr bwMode="auto">
            <a:xfrm>
              <a:off x="5622" y="6171"/>
              <a:ext cx="440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E</a:t>
              </a:r>
              <a:endParaRPr lang="en-US"/>
            </a:p>
          </p:txBody>
        </p:sp>
        <p:sp>
          <p:nvSpPr>
            <p:cNvPr id="42010" name="Text Box 25"/>
            <p:cNvSpPr txBox="1">
              <a:spLocks noChangeArrowheads="1"/>
            </p:cNvSpPr>
            <p:nvPr/>
          </p:nvSpPr>
          <p:spPr bwMode="auto">
            <a:xfrm>
              <a:off x="5622" y="7735"/>
              <a:ext cx="440" cy="3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F</a:t>
              </a:r>
              <a:endParaRPr lang="en-US"/>
            </a:p>
          </p:txBody>
        </p:sp>
        <p:sp>
          <p:nvSpPr>
            <p:cNvPr id="42011" name="AutoShape 26"/>
            <p:cNvSpPr>
              <a:spLocks noChangeArrowheads="1"/>
            </p:cNvSpPr>
            <p:nvPr/>
          </p:nvSpPr>
          <p:spPr bwMode="auto">
            <a:xfrm>
              <a:off x="7977" y="4868"/>
              <a:ext cx="643" cy="1047"/>
            </a:xfrm>
            <a:prstGeom prst="can">
              <a:avLst>
                <a:gd name="adj" fmla="val 40708"/>
              </a:avLst>
            </a:prstGeom>
            <a:solidFill>
              <a:srgbClr val="00CC99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42012" name="Text Box 27"/>
            <p:cNvSpPr txBox="1">
              <a:spLocks noChangeArrowheads="1"/>
            </p:cNvSpPr>
            <p:nvPr/>
          </p:nvSpPr>
          <p:spPr bwMode="auto">
            <a:xfrm>
              <a:off x="3351" y="5128"/>
              <a:ext cx="1219" cy="37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Dataset</a:t>
              </a:r>
              <a:endParaRPr lang="en-US"/>
            </a:p>
          </p:txBody>
        </p:sp>
        <p:sp>
          <p:nvSpPr>
            <p:cNvPr id="42013" name="Text Box 28"/>
            <p:cNvSpPr txBox="1">
              <a:spLocks noChangeArrowheads="1"/>
            </p:cNvSpPr>
            <p:nvPr/>
          </p:nvSpPr>
          <p:spPr bwMode="auto">
            <a:xfrm>
              <a:off x="3940" y="6171"/>
              <a:ext cx="439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D</a:t>
              </a:r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AE86708-7A5C-4850-85F0-9592B22431AF}" type="slidenum">
              <a:rPr lang="en-GB" sz="900" b="0" smtClean="0"/>
              <a:pPr/>
              <a:t>4</a:t>
            </a:fld>
            <a:endParaRPr lang="en-GB" sz="900" b="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pt-PT" sz="2800" smtClean="0"/>
              <a:t>Algorithm / Model Selection Problem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40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/>
              <a:t>Schema suggested by Rice [1976]: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In subsequent work the selection mapping S(f(x))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was generated using ML methods.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process is often referred to as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meta-learning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process can be applied to the problem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of selecting classification algorithms (see next slides).</a:t>
            </a:r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065338"/>
            <a:ext cx="5513388" cy="251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E27966B-3E9F-425D-A8B6-B5DA91DCF6E7}" type="slidenum">
              <a:rPr lang="en-GB" sz="900" b="0" smtClean="0"/>
              <a:pPr/>
              <a:t>40</a:t>
            </a:fld>
            <a:endParaRPr lang="en-GB" sz="900" b="0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mtClean="0"/>
              <a:t>Role of Meta-knowledge</a:t>
            </a: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23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Meta-knowledge can also capture the knowledge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regards the applicability of existing workflows. 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existing workflow can be seen as embodying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procedural meta-knowledge about the compositions of operations 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proved to be useful in the past.</a:t>
            </a:r>
          </a:p>
          <a:p>
            <a:pPr algn="l">
              <a:spcAft>
                <a:spcPct val="40000"/>
              </a:spcAft>
            </a:pP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DE0FF6F-0808-43FB-8421-EBA6EC698317}" type="slidenum">
              <a:rPr lang="en-GB" sz="900" b="0" smtClean="0"/>
              <a:pPr/>
              <a:t>41</a:t>
            </a:fld>
            <a:endParaRPr lang="en-GB" sz="900" b="0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Extending a Workflow / Plan</a:t>
            </a:r>
            <a:endParaRPr lang="pt-PT" smtClean="0"/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Problem of simple retrieval:</a:t>
            </a:r>
          </a:p>
          <a:p>
            <a:pPr algn="l"/>
            <a:r>
              <a:rPr lang="en-US" sz="2000">
                <a:cs typeface="Times New Roman" pitchFamily="18" charset="0"/>
              </a:rPr>
              <a:t>   The meta-knowledge base may not contain any workflow </a:t>
            </a:r>
          </a:p>
          <a:p>
            <a:pPr algn="l"/>
            <a:r>
              <a:rPr lang="en-US" sz="2000">
                <a:cs typeface="Times New Roman" pitchFamily="18" charset="0"/>
              </a:rPr>
              <a:t>    that is suitable for the current problem.</a:t>
            </a:r>
          </a:p>
          <a:p>
            <a:pPr algn="l"/>
            <a:endParaRPr lang="en-US" sz="2000"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So one possibility is to try to modify / adapt the retrieved workflow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to the current situation.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This can be done manually or with the aid of planners.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operation amounts to re-planning.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This method was used in MiningMart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but the adaptation step was not automated.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Here we not give more details on this.</a:t>
            </a:r>
          </a:p>
          <a:p>
            <a:pPr algn="l"/>
            <a:endParaRPr lang="en-US" sz="200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AA59BC2-10F0-4552-9FA5-6C364C54527B}" type="slidenum">
              <a:rPr lang="en-GB" sz="900" b="0" smtClean="0"/>
              <a:pPr/>
              <a:t>42</a:t>
            </a:fld>
            <a:endParaRPr lang="en-GB" sz="900" b="0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en-US" smtClean="0"/>
              <a:t>Constructing a Workflow / Plan</a:t>
            </a:r>
            <a:endParaRPr lang="pt-PT" smtClean="0"/>
          </a:p>
        </p:txBody>
      </p:sp>
      <p:sp>
        <p:nvSpPr>
          <p:cNvPr id="4506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Constructing workflow / plan by planning:</a:t>
            </a:r>
          </a:p>
          <a:p>
            <a:pPr algn="l"/>
            <a:endParaRPr lang="en-US" sz="2000">
              <a:solidFill>
                <a:srgbClr val="13038B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T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he workflow / plan is built up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from individual constituents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method start from an empty workflow / plan and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gradually extends it, by adding operations to it. 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Producing good workflows / plans is a non-trivial task.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It involves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identifying a suitable set of operations, </a:t>
            </a:r>
          </a:p>
          <a:p>
            <a:pPr algn="l"/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  partial order among them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so as to satisfy certain constraints and/or 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maximize certain evaluation measures.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more operations we have, the more difficult it is.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For this reason, recent proposals resort to hierarchical planning.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231C0A0-FB77-4DCB-8843-31A2DBDD5BEF}" type="slidenum">
              <a:rPr lang="en-GB" sz="900" b="0" smtClean="0"/>
              <a:pPr/>
              <a:t>43</a:t>
            </a:fld>
            <a:endParaRPr lang="en-GB" sz="900" b="0" smtClean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Constructing a Workflow / Plan</a:t>
            </a:r>
            <a:endParaRPr lang="pt-PT" smtClean="0"/>
          </a:p>
        </p:txBody>
      </p:sp>
      <p:sp>
        <p:nvSpPr>
          <p:cNvPr id="4608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10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This part is based on:</a:t>
            </a:r>
          </a:p>
          <a:p>
            <a:pPr algn="l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   Kietz  J-U, F.Serban, A.Bernstein, S.Fischer:  </a:t>
            </a:r>
          </a:p>
          <a:p>
            <a:pPr algn="l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   Designing KDD-Workflows via HTN-Planning, PlanLearn-2012. 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In the following we review the method that exploits: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Planning knowledge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Meta-data do describe I/O objects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The task / method decomposition,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operator models,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probabilistic ranking of workflows.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0742D43-580D-4FFB-AB3D-6A74A0BEAF53}" type="slidenum">
              <a:rPr lang="en-GB" sz="900" b="0" smtClean="0"/>
              <a:pPr/>
              <a:t>44</a:t>
            </a:fld>
            <a:endParaRPr lang="en-GB" sz="900" b="0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Planning Knowledge</a:t>
            </a:r>
            <a:endParaRPr lang="pt-PT" smtClean="0"/>
          </a:p>
        </p:txBody>
      </p:sp>
      <p:sp>
        <p:nvSpPr>
          <p:cNvPr id="47108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86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DM planning problem is modeled as DM Workflow ontology (DMWF).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It contains: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description of I/O objects and their meta data.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tasks/operators from RapidMiner,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methods (sequences of steps),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operators are structured in an inheritance hierarchy.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operators include conditions and effects.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inheritance hierarchy is supported by an ontology editor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(eProPlan plugin to ontology editor Protégé).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en-US" sz="16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831D062-F0F5-4F7E-8101-ABD2C6DCB3D4}" type="slidenum">
              <a:rPr lang="en-GB" sz="900" b="0" smtClean="0"/>
              <a:pPr/>
              <a:t>45</a:t>
            </a:fld>
            <a:endParaRPr lang="en-GB" sz="900" b="0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Planning Knowledge</a:t>
            </a:r>
            <a:endParaRPr lang="pt-PT" smtClean="0"/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209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Many plans achieve the given goal (e.g. perform regression).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Plans / workflows are characterized by costs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(function of associated error).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aim is to generate various workflows / plans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use meta-knowledge to select the best plan.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en-US" sz="16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CB13120-91A1-43DA-961D-83EEC7C60E16}" type="slidenum">
              <a:rPr lang="en-GB" sz="900" b="0" smtClean="0"/>
              <a:pPr/>
              <a:t>46</a:t>
            </a:fld>
            <a:endParaRPr lang="en-GB" sz="900" b="0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Task / Method Decomposition</a:t>
            </a:r>
            <a:endParaRPr lang="pt-PT" smtClean="0"/>
          </a:p>
        </p:txBody>
      </p:sp>
      <p:sp>
        <p:nvSpPr>
          <p:cNvPr id="4915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selection is directed to the main goal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(e.g. Predictive Modeling, Clustering etc.).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top-level task is selected accordingly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(e.g. Predictive Modeling with CV).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nodes of the hierarchical planner are divided into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completed nodes,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nodes that still need to be planned (white nodes).</a:t>
            </a:r>
          </a:p>
        </p:txBody>
      </p:sp>
      <p:pic>
        <p:nvPicPr>
          <p:cNvPr id="4915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005263"/>
            <a:ext cx="6553200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E8B1791-7DA6-428A-A5AE-5CCBCE8E31C5}" type="slidenum">
              <a:rPr lang="en-GB" sz="900" b="0" smtClean="0"/>
              <a:pPr/>
              <a:t>47</a:t>
            </a:fld>
            <a:endParaRPr lang="en-GB" sz="900" b="0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Task / Method Decomposition</a:t>
            </a:r>
            <a:endParaRPr lang="pt-PT" smtClean="0"/>
          </a:p>
        </p:txBody>
      </p:sp>
      <p:sp>
        <p:nvSpPr>
          <p:cNvPr id="5018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47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system includes :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Control / loop operators, like cross-validation.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- Operators for a group of operations for pre-processing attributes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(the order of pre-preprocessing attributes in a group is irrelevant).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system used task-methods decomposition grammar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for hierarchical planning.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5018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924175"/>
            <a:ext cx="701040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4A99F29-BA1B-4C61-8C5A-F54E32CE44C0}" type="slidenum">
              <a:rPr lang="en-GB" sz="900" b="0" smtClean="0"/>
              <a:pPr/>
              <a:t>48</a:t>
            </a:fld>
            <a:endParaRPr lang="en-GB" sz="900" b="0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Operator Models</a:t>
            </a:r>
            <a:endParaRPr lang="pt-PT" smtClean="0"/>
          </a:p>
        </p:txBody>
      </p:sp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270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operators are structured in an inheritance hierarchy.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For instance, a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basic classification operator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inherits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all the characteristics of the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classification learner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Each operators includes conditions and effects.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description is formulated following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specific formalism / language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(e.g. concept expressions, Semantic Web Rule Language SWRL etc.)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8294529-ADF6-4DCE-A95D-A1826C0716EC}" type="slidenum">
              <a:rPr lang="en-GB" sz="900" b="0" smtClean="0"/>
              <a:pPr/>
              <a:t>49</a:t>
            </a:fld>
            <a:endParaRPr lang="en-GB" sz="900" b="0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Operator Models</a:t>
            </a:r>
            <a:endParaRPr lang="pt-PT" smtClean="0"/>
          </a:p>
        </p:txBody>
      </p:sp>
      <p:sp>
        <p:nvSpPr>
          <p:cNvPr id="52228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Example of a basic classification learner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1600" b="0"/>
              <a:t>”RM Support Vector Machine LibSVM C SVC linear”:</a:t>
            </a:r>
          </a:p>
          <a:p>
            <a:pPr algn="l"/>
            <a:r>
              <a:rPr lang="en-US" sz="1600"/>
              <a:t>Equiv. class: </a:t>
            </a:r>
          </a:p>
          <a:p>
            <a:pPr algn="l"/>
            <a:r>
              <a:rPr lang="en-US" sz="1600" b="0"/>
              <a:t>RM Operator and</a:t>
            </a:r>
          </a:p>
          <a:p>
            <a:pPr algn="l"/>
            <a:r>
              <a:rPr lang="en-US" sz="1600" b="0"/>
              <a:t>(usesData exactly 1 DataTable) and</a:t>
            </a:r>
          </a:p>
          <a:p>
            <a:pPr algn="l"/>
            <a:r>
              <a:rPr lang="en-US" sz="1600" b="0"/>
              <a:t>(producesPredictionModel exactly 1 PredictionModel) and</a:t>
            </a:r>
          </a:p>
          <a:p>
            <a:pPr algn="l"/>
            <a:r>
              <a:rPr lang="en-US" sz="1600" b="0"/>
              <a:t>(simpleParameter kernel type value ”linear”) and</a:t>
            </a:r>
          </a:p>
          <a:p>
            <a:pPr algn="l"/>
            <a:r>
              <a:rPr lang="en-US" sz="1600" b="0"/>
              <a:t>(simpleParameter svm type value ”minimal leaf size”) and</a:t>
            </a:r>
          </a:p>
          <a:p>
            <a:pPr algn="l"/>
            <a:r>
              <a:rPr lang="en-US" sz="1600" b="0"/>
              <a:t>(operatorName exactly 1 {”support vector machine libsvm”})</a:t>
            </a:r>
          </a:p>
          <a:p>
            <a:pPr algn="l"/>
            <a:r>
              <a:rPr lang="pt-PT" sz="1600"/>
              <a:t>Condition: </a:t>
            </a:r>
          </a:p>
          <a:p>
            <a:pPr algn="l"/>
            <a:r>
              <a:rPr lang="pt-PT" sz="1600" b="0"/>
              <a:t>[MissingValueFreeDataTable and</a:t>
            </a:r>
          </a:p>
          <a:p>
            <a:pPr algn="l"/>
            <a:r>
              <a:rPr lang="en-US" sz="1600" b="0"/>
              <a:t>(targetColumn exactly 1 CategorialColumn) and</a:t>
            </a:r>
          </a:p>
          <a:p>
            <a:pPr algn="l"/>
            <a:r>
              <a:rPr lang="en-US" sz="1600" b="0"/>
              <a:t>(inputColumn min 1 Thing) and</a:t>
            </a:r>
          </a:p>
          <a:p>
            <a:pPr algn="l"/>
            <a:r>
              <a:rPr lang="pt-PT" sz="1600" b="0"/>
              <a:t>(inputColumn only (ScalarColumn))</a:t>
            </a:r>
          </a:p>
          <a:p>
            <a:pPr algn="l"/>
            <a:r>
              <a:rPr lang="pt-PT" sz="1600" b="0"/>
              <a:t>](?D)</a:t>
            </a:r>
          </a:p>
          <a:p>
            <a:pPr algn="l"/>
            <a:r>
              <a:rPr lang="en-US" sz="1600" b="0">
                <a:sym typeface="Wingdings" pitchFamily="2" charset="2"/>
              </a:rPr>
              <a:t> </a:t>
            </a:r>
            <a:r>
              <a:rPr lang="en-US" sz="1600" b="0"/>
              <a:t>RM Support Vector Machine LibSVM C SVC linear(?this),</a:t>
            </a:r>
          </a:p>
          <a:p>
            <a:pPr algn="l"/>
            <a:r>
              <a:rPr lang="en-US" sz="1600" b="0"/>
              <a:t>simpleParameter svm type(?this,”C-SVC”),</a:t>
            </a:r>
          </a:p>
          <a:p>
            <a:pPr algn="l"/>
            <a:r>
              <a:rPr lang="en-US" sz="1600" b="0"/>
              <a:t>simpleParameter kernel type(?this,”linear”)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09CB96C-9CEF-4E66-90C5-9AE611103BA1}" type="slidenum">
              <a:rPr lang="en-GB" sz="900" b="0" smtClean="0"/>
              <a:pPr/>
              <a:t>5</a:t>
            </a:fld>
            <a:endParaRPr lang="en-GB" sz="900" b="0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pt-PT" sz="2800" smtClean="0"/>
              <a:t>2. Employing Meta-Learning for the Selection of Classification Algorithms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34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/>
              <a:t>A large set of techniques is available in Machine Learning (ML).</a:t>
            </a:r>
          </a:p>
          <a:p>
            <a:pPr algn="l"/>
            <a:r>
              <a:rPr lang="en-US" sz="2000"/>
              <a:t>   + It increases a possibility that a good solution can be found. </a:t>
            </a:r>
          </a:p>
          <a:p>
            <a:pPr algn="l"/>
            <a:r>
              <a:rPr lang="en-US" sz="2000"/>
              <a:t>   - It is much </a:t>
            </a:r>
            <a:r>
              <a:rPr lang="en-US" sz="2000">
                <a:solidFill>
                  <a:srgbClr val="13038B"/>
                </a:solidFill>
              </a:rPr>
              <a:t>harder to find the right ML algorithm</a:t>
            </a:r>
            <a:r>
              <a:rPr lang="en-US" sz="2000"/>
              <a:t>, </a:t>
            </a:r>
          </a:p>
          <a:p>
            <a:pPr algn="l">
              <a:spcAft>
                <a:spcPct val="40000"/>
              </a:spcAft>
            </a:pPr>
            <a:r>
              <a:rPr lang="en-US" sz="2000"/>
              <a:t>        as many alternatives exist.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problem of selecting a suitable (the best) algorithm </a:t>
            </a:r>
          </a:p>
          <a:p>
            <a:pPr algn="l">
              <a:spcAft>
                <a:spcPts val="12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can be seen as a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problem of search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We cannot test all ML algorithms for computational reasons</a:t>
            </a:r>
          </a:p>
          <a:p>
            <a:pPr algn="l">
              <a:spcAft>
                <a:spcPts val="12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(there are thousands of variants of ML algorithm + parameter settings)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Why meta-learning?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It helps to build on previous experience and 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identify the right algorithm more effectively.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In this part we focus on classification algorithms.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67F739C-0D68-4676-B535-D27E75E21CA3}" type="slidenum">
              <a:rPr lang="en-GB" sz="900" b="0" smtClean="0"/>
              <a:pPr/>
              <a:t>50</a:t>
            </a:fld>
            <a:endParaRPr lang="en-GB" sz="900" b="0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Planning System</a:t>
            </a:r>
            <a:endParaRPr lang="pt-PT" smtClean="0"/>
          </a:p>
        </p:txBody>
      </p:sp>
      <p:sp>
        <p:nvSpPr>
          <p:cNvPr id="5325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86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planner is implemented in FLORA2/XSB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(FLORA2/XSB is a knowledge base object oriented language.)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It employs a specialized Abox reasoner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that relies on external TBox.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Abox - assertional box (individual assertions, such as is-a),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Tbox – terminological box (properties e.g. all students are persons).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system processes operators together with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their inputs, outputs, preconditions and effects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stored as OWL annotations.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problem description includes: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- input description in terms of meta-data,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- goals / hints of the user.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Both are stored as a set of Abox assertions. 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eIDA – programming interface to the reasoner / planner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used to plugin IDA to RapidMiner.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E886693-0DA3-421C-ABE3-6F4602FF13D0}" type="slidenum">
              <a:rPr lang="en-GB" sz="900" b="0" smtClean="0"/>
              <a:pPr/>
              <a:t>51</a:t>
            </a:fld>
            <a:endParaRPr lang="en-GB" sz="900" b="0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Rapid Miner IDA</a:t>
            </a:r>
            <a:endParaRPr lang="pt-PT" smtClean="0"/>
          </a:p>
        </p:txBody>
      </p:sp>
      <p:sp>
        <p:nvSpPr>
          <p:cNvPr id="5427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eIDA – programming interface to the reasoner / planner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used in plugin IDA to RapidMiner.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RapidMiner IDA extension can be downloaded.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77E2614-3434-407D-8672-A61E14C094ED}" type="slidenum">
              <a:rPr lang="en-GB" sz="900" b="0" smtClean="0"/>
              <a:pPr/>
              <a:t>52</a:t>
            </a:fld>
            <a:endParaRPr lang="en-GB" sz="900" b="0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en-US" sz="2800" smtClean="0"/>
              <a:t>4. Metalearning for Model Selection in Other Domains </a:t>
            </a:r>
            <a:endParaRPr lang="pt-PT" sz="2800" smtClean="0"/>
          </a:p>
        </p:txBody>
      </p:sp>
      <p:sp>
        <p:nvSpPr>
          <p:cNvPr id="5530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70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approach described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that exploits metalearning and meta-level models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can be used in various other domains </a:t>
            </a:r>
          </a:p>
          <a:p>
            <a:pPr algn="l">
              <a:spcAft>
                <a:spcPts val="12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for selecting the appropriate algorithm(s) or variant.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In the following we review the following domain: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- parameter selection of classification algorithms,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- regression,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- time-series forecasting,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- sorting,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- constraint satisfaction,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- optimization.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4D01CC8-4F1B-4C87-945F-5DE1F0C5C21A}" type="slidenum">
              <a:rPr lang="en-GB" sz="900" b="0" smtClean="0"/>
              <a:pPr/>
              <a:t>53</a:t>
            </a:fld>
            <a:endParaRPr lang="en-GB" sz="900" b="0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en-US" sz="2800" smtClean="0"/>
              <a:t>Metalearning for Parameter Selection</a:t>
            </a:r>
            <a:endParaRPr lang="pt-PT" sz="2800" smtClean="0"/>
          </a:p>
        </p:txBody>
      </p:sp>
      <p:sp>
        <p:nvSpPr>
          <p:cNvPr id="5632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approach that exploits metalearning &amp; meta-level models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can be used to select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the appropriate parameters of classification algorithms.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Selection alternatives: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Appropriate type of kernel for SVM classifier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(polynomial, radial, etc.)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Appropriate kernel parameter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(e.g. width of Gaussian kernel)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etc.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process can be aided by the introduction of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new specific features / data-characteristics.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BA7D2C1-EF8F-43E1-95BE-6C13C50EF04E}" type="slidenum">
              <a:rPr lang="en-GB" sz="900" b="0" smtClean="0"/>
              <a:pPr/>
              <a:t>54</a:t>
            </a:fld>
            <a:endParaRPr lang="en-GB" sz="900" b="0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en-US" sz="2800" smtClean="0"/>
              <a:t>Metalearning for Regression</a:t>
            </a:r>
            <a:endParaRPr lang="pt-PT" sz="2800" smtClean="0"/>
          </a:p>
        </p:txBody>
      </p:sp>
      <p:sp>
        <p:nvSpPr>
          <p:cNvPr id="57348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Selection alternatives: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LDA, QDA, NN 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(‘00)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Specific features / data-characteristics: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Test of normality, Box’s M-statistics etc. 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(‘00)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Coefficient of variation, R</a:t>
            </a:r>
            <a:r>
              <a:rPr lang="en-US" sz="2000" baseline="30000">
                <a:solidFill>
                  <a:srgbClr val="000000"/>
                </a:solidFill>
                <a:cs typeface="Times New Roman" pitchFamily="18" charset="0"/>
              </a:rPr>
              <a:t>2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etc. 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(‘02)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Meta-learning model: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decision tree 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(‘00)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algorithm ranking model using k-NN 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(‘02)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Note:</a:t>
            </a:r>
          </a:p>
          <a:p>
            <a:pPr algn="l"/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00’ refers to one study carried out in 2000 (see K.Smith-Miles for details)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E9316B0-A39D-4434-877A-6BB0D413367D}" type="slidenum">
              <a:rPr lang="en-GB" sz="900" b="0" smtClean="0"/>
              <a:pPr/>
              <a:t>55</a:t>
            </a:fld>
            <a:endParaRPr lang="en-GB" sz="900" b="0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en-US" sz="2800" smtClean="0"/>
              <a:t>Metalearning for Time Series Forecasting</a:t>
            </a:r>
            <a:endParaRPr lang="pt-PT" sz="2800" smtClean="0"/>
          </a:p>
        </p:txBody>
      </p:sp>
      <p:sp>
        <p:nvSpPr>
          <p:cNvPr id="58372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Selection alternatives: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Adaptive filtering, Holt’s exponential smoothing, Winter’s method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(‘97)</a:t>
            </a:r>
          </a:p>
          <a:p>
            <a:pPr algn="l"/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Simulated exponential smoothing, time-delay NN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(‘02)</a:t>
            </a:r>
          </a:p>
          <a:p>
            <a:pPr algn="l"/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Exponential Smoothing, ARIMA, Random walk, Backprop. NN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(‘05)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Specific features / data-characteristics: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number of turning points, autocorrelation coefficient, etc.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(‘97)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Coefficient of variation, R</a:t>
            </a:r>
            <a:r>
              <a:rPr lang="en-US" sz="2000" baseline="30000">
                <a:solidFill>
                  <a:srgbClr val="000000"/>
                </a:solidFill>
                <a:cs typeface="Times New Roman" pitchFamily="18" charset="0"/>
              </a:rPr>
              <a:t>2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etc. 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(‘02)</a:t>
            </a:r>
            <a:endParaRPr lang="en-US" sz="1800" b="0" baseline="30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Meta-learning model: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Rule-based system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(‘00)</a:t>
            </a:r>
          </a:p>
          <a:p>
            <a:pPr algn="l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   2-stage NN (determines group of algorithms and then algorithm) (‘’99)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Decision tree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(‘04)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Ranking model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(‘04)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Cluster Membership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1FDAA8D-9ED5-48D9-91D0-EB6C15EA6651}" type="slidenum">
              <a:rPr lang="en-GB" sz="900" b="0" smtClean="0"/>
              <a:pPr/>
              <a:t>56</a:t>
            </a:fld>
            <a:endParaRPr lang="en-GB" sz="900" b="0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en-US" sz="2800" smtClean="0"/>
              <a:t>Metalearning for Sorting</a:t>
            </a:r>
            <a:endParaRPr lang="pt-PT" sz="2800" smtClean="0"/>
          </a:p>
        </p:txBody>
      </p:sp>
      <p:sp>
        <p:nvSpPr>
          <p:cNvPr id="5939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Selection alternatives: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InsertionSort, MergeSort, QuickSort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(‘01)</a:t>
            </a:r>
          </a:p>
          <a:p>
            <a:pPr algn="l"/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Five sorting algorithms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(‘03)</a:t>
            </a:r>
          </a:p>
          <a:p>
            <a:pPr algn="l"/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Specific features / data-characteristics: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Length of the sequence of integers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(‘01)</a:t>
            </a:r>
          </a:p>
          <a:p>
            <a:pPr algn="l"/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11 measures for the degree of presortedness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(‘03)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(ex. number of inversions etc.) 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Meta-learning model: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Rule-based system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(‘01)</a:t>
            </a:r>
          </a:p>
          <a:p>
            <a:pPr algn="l"/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Decision tree, Naïve Bayes, Bayes network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(‘03)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More than 90% accuracy in selecting the fastest algorithm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4B60A50-44EB-471E-8AC7-85AF75C9BFBE}" type="slidenum">
              <a:rPr lang="en-GB" sz="900" b="0" smtClean="0"/>
              <a:pPr/>
              <a:t>57</a:t>
            </a:fld>
            <a:endParaRPr lang="en-GB" sz="900" b="0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en-US" sz="2800" smtClean="0"/>
              <a:t>Metalearning for Constraint Satisfaction</a:t>
            </a:r>
            <a:endParaRPr lang="pt-PT" sz="2800" smtClean="0"/>
          </a:p>
        </p:txBody>
      </p:sp>
      <p:sp>
        <p:nvSpPr>
          <p:cNvPr id="6042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problem is characterized by a set of constraints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Selection alternatives: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3 solvers (‘04)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7 high performance solvers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(‘07)</a:t>
            </a:r>
          </a:p>
          <a:p>
            <a:pPr algn="l"/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Selection of components of algorithms in real time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(‘07)</a:t>
            </a:r>
          </a:p>
          <a:p>
            <a:pPr algn="l"/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Specific features / data-characteristics: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48 features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(‘07)</a:t>
            </a:r>
          </a:p>
          <a:p>
            <a:pPr algn="l"/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78 features of QBF 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(Quant. Boolean Formula)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instances 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Meta-learning model: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Linear regression to predict the logarithm of runtime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(‘01)</a:t>
            </a:r>
          </a:p>
          <a:p>
            <a:pPr algn="l"/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Empirical hardness model for each solver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(‘04)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(phase transition from easy to hard problem)</a:t>
            </a:r>
          </a:p>
          <a:p>
            <a:pPr algn="l"/>
            <a:endParaRPr lang="en-US" sz="1800" b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Dynamic algorithm selection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(‘06, ‘07)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9C5C6EB-0581-46BA-9D11-48FD9DAAC817}" type="slidenum">
              <a:rPr lang="en-GB" sz="900" b="0" smtClean="0"/>
              <a:pPr/>
              <a:t>58</a:t>
            </a:fld>
            <a:endParaRPr lang="en-GB" sz="900" b="0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en-US" sz="2800" smtClean="0"/>
              <a:t>Metalearning for Optimization </a:t>
            </a:r>
            <a:endParaRPr lang="pt-PT" sz="2800" smtClean="0"/>
          </a:p>
        </p:txBody>
      </p:sp>
      <p:sp>
        <p:nvSpPr>
          <p:cNvPr id="6144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34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Objective: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Find a solution to the problem that minimizes the cost </a:t>
            </a:r>
          </a:p>
          <a:p>
            <a:pPr algn="l">
              <a:spcAft>
                <a:spcPts val="6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(or maximizes the benefit)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Some optimization problems: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Travelling salesman problem (TSP)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Quadratic assignment problem (QAP)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  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Selection alternatives: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tabu-search, iterated local search, min-max ant system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(‘04)</a:t>
            </a:r>
          </a:p>
          <a:p>
            <a:pPr algn="l"/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Specific features / data-characteristics: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4 features related to problem size + 4 measures of iter. search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(‘04)</a:t>
            </a:r>
          </a:p>
          <a:p>
            <a:pPr algn="l"/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Meta-learning model: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Neural net to predict the performance gap and ranking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(‘04)</a:t>
            </a:r>
          </a:p>
          <a:p>
            <a:pPr algn="l"/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Multi-label classification (‘11) </a:t>
            </a:r>
          </a:p>
          <a:p>
            <a:pPr algn="l"/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     (J.Kanda et al.: Selection of algs. to solve TSP,  ‘01)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D1D0F60-48AC-4141-BA6C-E4474610ED64}" type="slidenum">
              <a:rPr lang="en-GB" sz="900" b="0" smtClean="0"/>
              <a:pPr/>
              <a:t>6</a:t>
            </a:fld>
            <a:endParaRPr lang="en-GB" sz="900" b="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pt-PT" sz="2800" smtClean="0"/>
              <a:t>Different approaches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40000"/>
              </a:spcAft>
            </a:pPr>
            <a:r>
              <a:rPr lang="en-US" sz="2000" dirty="0" smtClean="0"/>
              <a:t> 2.1 Identifying Suitable Algorithms with Meta-Level Models </a:t>
            </a:r>
          </a:p>
          <a:p>
            <a:pPr algn="l">
              <a:spcAft>
                <a:spcPct val="20000"/>
              </a:spcAft>
            </a:pP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 2.2 Acquisition of Meta-Knowledge </a:t>
            </a:r>
          </a:p>
          <a:p>
            <a:pPr algn="l">
              <a:spcAft>
                <a:spcPct val="20000"/>
              </a:spcAft>
            </a:pPr>
            <a:r>
              <a:rPr lang="en-US" sz="2000" dirty="0" smtClean="0"/>
              <a:t> 2.3 Dynamic / Iterative Approaches</a:t>
            </a:r>
          </a:p>
          <a:p>
            <a:pPr algn="l">
              <a:spcAft>
                <a:spcPct val="20000"/>
              </a:spcAft>
            </a:pPr>
            <a:r>
              <a:rPr lang="en-US" sz="2000" dirty="0" smtClean="0"/>
              <a:t>        Combine algorithm selection and characterization via testing</a:t>
            </a:r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References: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cs typeface="Times New Roman" pitchFamily="18" charset="0"/>
              </a:rPr>
              <a:t>P.Brazdil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cs typeface="Times New Roman" pitchFamily="18" charset="0"/>
              </a:rPr>
              <a:t>C.Giraud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-Carrier, </a:t>
            </a:r>
            <a:r>
              <a:rPr lang="en-US" sz="1600" dirty="0" err="1">
                <a:solidFill>
                  <a:srgbClr val="000000"/>
                </a:solidFill>
                <a:cs typeface="Times New Roman" pitchFamily="18" charset="0"/>
              </a:rPr>
              <a:t>C.Soares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cs typeface="Times New Roman" pitchFamily="18" charset="0"/>
              </a:rPr>
              <a:t>R.Vilalta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: </a:t>
            </a:r>
            <a:r>
              <a:rPr lang="en-US" sz="1600" dirty="0" err="1">
                <a:solidFill>
                  <a:srgbClr val="000000"/>
                </a:solidFill>
                <a:cs typeface="Times New Roman" pitchFamily="18" charset="0"/>
              </a:rPr>
              <a:t>Metalearning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: Applications to Data Mining, Springer, 2009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cs typeface="Times New Roman" pitchFamily="18" charset="0"/>
              </a:rPr>
              <a:t>K.Smith</a:t>
            </a:r>
            <a:r>
              <a:rPr lang="en-US" sz="1600" dirty="0">
                <a:solidFill>
                  <a:srgbClr val="000000"/>
                </a:solidFill>
                <a:cs typeface="Times New Roman" pitchFamily="18" charset="0"/>
              </a:rPr>
              <a:t>-Miles: Cross-Disciplinary Perspectives on Meta-Learning for Algorithm Selection, ACM Computing Surveys, 2008</a:t>
            </a:r>
          </a:p>
          <a:p>
            <a:pPr algn="l">
              <a:spcAft>
                <a:spcPct val="40000"/>
              </a:spcAft>
            </a:pPr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>
              <a:spcAft>
                <a:spcPct val="40000"/>
              </a:spcAft>
            </a:pPr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C975143-ED75-4309-B763-C2525C30BE0C}" type="slidenum">
              <a:rPr lang="en-GB" sz="900" b="0" smtClean="0"/>
              <a:pPr/>
              <a:t>7</a:t>
            </a:fld>
            <a:endParaRPr lang="en-GB" sz="900" b="0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en-US" sz="2800" dirty="0" smtClean="0"/>
              <a:t>2.1 Identifying Suitable Algorithms with Meta-Level models</a:t>
            </a:r>
            <a:endParaRPr lang="en-US" sz="2800" dirty="0" smtClean="0"/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454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 dirty="0">
                <a:solidFill>
                  <a:srgbClr val="13038B"/>
                </a:solidFill>
                <a:cs typeface="Times New Roman" pitchFamily="18" charset="0"/>
              </a:rPr>
              <a:t>Phase 1: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en-US" sz="2000" dirty="0">
                <a:cs typeface="Times New Roman" pitchFamily="18" charset="0"/>
              </a:rPr>
              <a:t>   Consider the given new dataset,</a:t>
            </a: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13038B"/>
                </a:solidFill>
                <a:cs typeface="Times New Roman" pitchFamily="18" charset="0"/>
              </a:rPr>
              <a:t>      construct characteristics / meta-features.</a:t>
            </a:r>
          </a:p>
          <a:p>
            <a:pPr algn="l"/>
            <a:r>
              <a:rPr lang="en-US" sz="2000" dirty="0">
                <a:solidFill>
                  <a:srgbClr val="13038B"/>
                </a:solidFill>
                <a:cs typeface="Times New Roman" pitchFamily="18" charset="0"/>
              </a:rPr>
              <a:t>   Exploit meta-level model to</a:t>
            </a:r>
          </a:p>
          <a:p>
            <a:pPr algn="l"/>
            <a:r>
              <a:rPr lang="en-US" sz="2000" dirty="0">
                <a:solidFill>
                  <a:srgbClr val="13038B"/>
                </a:solidFill>
                <a:cs typeface="Times New Roman" pitchFamily="18" charset="0"/>
              </a:rPr>
              <a:t>      identify a suitable subset of algorithms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  <a:p>
            <a:pPr algn="l"/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In some work the result is a ranked subset of classification algorithms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permitting </a:t>
            </a:r>
            <a:r>
              <a:rPr lang="en-US" sz="2000" dirty="0">
                <a:solidFill>
                  <a:srgbClr val="13038B"/>
                </a:solidFill>
                <a:cs typeface="Times New Roman" pitchFamily="18" charset="0"/>
              </a:rPr>
              <a:t>reduced search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  <a:p>
            <a:pPr algn="l"/>
            <a:endParaRPr lang="en-US" sz="2000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algn="l"/>
            <a:r>
              <a:rPr lang="en-US" sz="2000" dirty="0">
                <a:solidFill>
                  <a:srgbClr val="13038B"/>
                </a:solidFill>
                <a:cs typeface="Times New Roman" pitchFamily="18" charset="0"/>
              </a:rPr>
              <a:t>Phase 2: Search through the reduced space of algorithms.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Evaluate each option using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a chosen evaluation method (typically a cross-validation) and </a:t>
            </a:r>
          </a:p>
          <a:p>
            <a:pPr algn="l">
              <a:spcAft>
                <a:spcPct val="2000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a given performance criteria (e.g. accuracy).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Identify the best alternative (</a:t>
            </a:r>
            <a:r>
              <a:rPr lang="en-US" sz="2000" dirty="0" smtClean="0">
                <a:solidFill>
                  <a:srgbClr val="000000"/>
                </a:solidFill>
                <a:cs typeface="Times New Roman" pitchFamily="18" charset="0"/>
              </a:rPr>
              <a:t>or algorithms 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that </a:t>
            </a:r>
            <a:r>
              <a:rPr lang="en-US" sz="2000" dirty="0" smtClean="0">
                <a:solidFill>
                  <a:srgbClr val="000000"/>
                </a:solidFill>
                <a:cs typeface="Times New Roman" pitchFamily="18" charset="0"/>
              </a:rPr>
              <a:t>are 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comparable).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453F217-668F-42C2-A5E3-EE664469EDB1}" type="slidenum">
              <a:rPr lang="en-GB" sz="900" b="0" smtClean="0"/>
              <a:pPr/>
              <a:t>8</a:t>
            </a:fld>
            <a:endParaRPr lang="en-GB" sz="900" b="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/>
          <a:lstStyle/>
          <a:p>
            <a:r>
              <a:rPr lang="pt-PT" sz="2800" smtClean="0"/>
              <a:t>Selecting ML Algorithms on Meta-features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20000"/>
              </a:spcAft>
            </a:pPr>
            <a:r>
              <a:rPr lang="pt-PT" sz="1800"/>
              <a:t>Fig. 1.1</a:t>
            </a:r>
            <a:endParaRPr lang="en-US" sz="180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grpSp>
        <p:nvGrpSpPr>
          <p:cNvPr id="10245" name="Group 4"/>
          <p:cNvGrpSpPr>
            <a:grpSpLocks noChangeAspect="1"/>
          </p:cNvGrpSpPr>
          <p:nvPr/>
        </p:nvGrpSpPr>
        <p:grpSpPr bwMode="auto">
          <a:xfrm>
            <a:off x="468313" y="1773238"/>
            <a:ext cx="8405812" cy="4570412"/>
            <a:chOff x="2762" y="4607"/>
            <a:chExt cx="7150" cy="4432"/>
          </a:xfrm>
        </p:grpSpPr>
        <p:sp>
          <p:nvSpPr>
            <p:cNvPr id="10246" name="AutoShape 5"/>
            <p:cNvSpPr>
              <a:spLocks noChangeAspect="1" noChangeArrowheads="1"/>
            </p:cNvSpPr>
            <p:nvPr/>
          </p:nvSpPr>
          <p:spPr bwMode="auto">
            <a:xfrm>
              <a:off x="2762" y="4607"/>
              <a:ext cx="7150" cy="4432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0247" name="Rectangle 6"/>
            <p:cNvSpPr>
              <a:spLocks noChangeArrowheads="1"/>
            </p:cNvSpPr>
            <p:nvPr/>
          </p:nvSpPr>
          <p:spPr bwMode="auto">
            <a:xfrm>
              <a:off x="4331" y="5839"/>
              <a:ext cx="1141" cy="1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0248" name="Text Box 7"/>
            <p:cNvSpPr txBox="1">
              <a:spLocks noChangeArrowheads="1"/>
            </p:cNvSpPr>
            <p:nvPr/>
          </p:nvSpPr>
          <p:spPr bwMode="auto">
            <a:xfrm>
              <a:off x="5464" y="6578"/>
              <a:ext cx="2009" cy="46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37440" rIns="95098" bIns="37440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(Ordered) subset of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 ML algorithms (new bias)</a:t>
              </a:r>
              <a:endParaRPr lang="en-US"/>
            </a:p>
          </p:txBody>
        </p:sp>
        <p:sp>
          <p:nvSpPr>
            <p:cNvPr id="10249" name="Line 8"/>
            <p:cNvSpPr>
              <a:spLocks noChangeShapeType="1"/>
            </p:cNvSpPr>
            <p:nvPr/>
          </p:nvSpPr>
          <p:spPr bwMode="auto">
            <a:xfrm>
              <a:off x="5370" y="5389"/>
              <a:ext cx="791" cy="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0250" name="Line 9"/>
            <p:cNvSpPr>
              <a:spLocks noChangeShapeType="1"/>
            </p:cNvSpPr>
            <p:nvPr/>
          </p:nvSpPr>
          <p:spPr bwMode="auto">
            <a:xfrm>
              <a:off x="6161" y="6086"/>
              <a:ext cx="2" cy="49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0251" name="Text Box 10"/>
            <p:cNvSpPr txBox="1">
              <a:spLocks noChangeArrowheads="1"/>
            </p:cNvSpPr>
            <p:nvPr/>
          </p:nvSpPr>
          <p:spPr bwMode="auto">
            <a:xfrm>
              <a:off x="3111" y="6578"/>
              <a:ext cx="2092" cy="467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Evaluation method (e.g. CV) + performance criteria</a:t>
              </a:r>
              <a:endParaRPr lang="en-US"/>
            </a:p>
          </p:txBody>
        </p:sp>
        <p:sp>
          <p:nvSpPr>
            <p:cNvPr id="10252" name="Text Box 11"/>
            <p:cNvSpPr txBox="1">
              <a:spLocks noChangeArrowheads="1"/>
            </p:cNvSpPr>
            <p:nvPr/>
          </p:nvSpPr>
          <p:spPr bwMode="auto">
            <a:xfrm>
              <a:off x="5377" y="8055"/>
              <a:ext cx="1759" cy="560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37440" rIns="95098" bIns="37440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The best ML algorithm</a:t>
              </a:r>
            </a:p>
            <a:p>
              <a:pPr algn="l"/>
              <a:r>
                <a:rPr lang="en-US" b="0"/>
                <a:t>+ Results of application</a:t>
              </a:r>
              <a:endParaRPr lang="en-US"/>
            </a:p>
          </p:txBody>
        </p:sp>
        <p:sp>
          <p:nvSpPr>
            <p:cNvPr id="10253" name="Text Box 12"/>
            <p:cNvSpPr txBox="1">
              <a:spLocks noChangeArrowheads="1"/>
            </p:cNvSpPr>
            <p:nvPr/>
          </p:nvSpPr>
          <p:spPr bwMode="auto">
            <a:xfrm>
              <a:off x="7473" y="5911"/>
              <a:ext cx="2091" cy="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  <a:spcAft>
                  <a:spcPct val="20000"/>
                </a:spcAft>
              </a:pPr>
              <a:r>
                <a:rPr lang="en-US" b="0"/>
                <a:t>Meta-knowledge base: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 - ML algorithms (initial bias),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 - Datasets + meta-features,</a:t>
              </a:r>
            </a:p>
            <a:p>
              <a:pPr algn="l">
                <a:lnSpc>
                  <a:spcPct val="80000"/>
                </a:lnSpc>
              </a:pPr>
              <a:r>
                <a:rPr lang="en-US" b="0"/>
                <a:t> - Performance</a:t>
              </a:r>
            </a:p>
            <a:p>
              <a:pPr algn="l">
                <a:lnSpc>
                  <a:spcPct val="80000"/>
                </a:lnSpc>
                <a:spcAft>
                  <a:spcPct val="20000"/>
                </a:spcAft>
              </a:pPr>
              <a:r>
                <a:rPr lang="en-US" b="0"/>
                <a:t> - Meta-models</a:t>
              </a:r>
            </a:p>
          </p:txBody>
        </p:sp>
        <p:sp>
          <p:nvSpPr>
            <p:cNvPr id="10254" name="Text Box 13"/>
            <p:cNvSpPr txBox="1">
              <a:spLocks noChangeArrowheads="1"/>
            </p:cNvSpPr>
            <p:nvPr/>
          </p:nvSpPr>
          <p:spPr bwMode="auto">
            <a:xfrm>
              <a:off x="4781" y="5128"/>
              <a:ext cx="1220" cy="37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Meta-features</a:t>
              </a:r>
              <a:endParaRPr lang="en-US"/>
            </a:p>
          </p:txBody>
        </p:sp>
        <p:sp>
          <p:nvSpPr>
            <p:cNvPr id="10255" name="Line 14"/>
            <p:cNvSpPr>
              <a:spLocks noChangeShapeType="1"/>
            </p:cNvSpPr>
            <p:nvPr/>
          </p:nvSpPr>
          <p:spPr bwMode="auto">
            <a:xfrm flipV="1">
              <a:off x="4528" y="5389"/>
              <a:ext cx="265" cy="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0256" name="Text Box 15"/>
            <p:cNvSpPr txBox="1">
              <a:spLocks noChangeArrowheads="1"/>
            </p:cNvSpPr>
            <p:nvPr/>
          </p:nvSpPr>
          <p:spPr bwMode="auto">
            <a:xfrm>
              <a:off x="5464" y="5839"/>
              <a:ext cx="1830" cy="37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Match meta-features Apply meta-level model</a:t>
              </a:r>
              <a:endParaRPr lang="en-US"/>
            </a:p>
          </p:txBody>
        </p:sp>
        <p:sp>
          <p:nvSpPr>
            <p:cNvPr id="10257" name="Line 16"/>
            <p:cNvSpPr>
              <a:spLocks noChangeShapeType="1"/>
            </p:cNvSpPr>
            <p:nvPr/>
          </p:nvSpPr>
          <p:spPr bwMode="auto">
            <a:xfrm flipH="1">
              <a:off x="6161" y="5389"/>
              <a:ext cx="1816" cy="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0258" name="Text Box 17"/>
            <p:cNvSpPr txBox="1">
              <a:spLocks noChangeArrowheads="1"/>
            </p:cNvSpPr>
            <p:nvPr/>
          </p:nvSpPr>
          <p:spPr bwMode="auto">
            <a:xfrm>
              <a:off x="5377" y="7316"/>
              <a:ext cx="1843" cy="373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Evaluation &amp; selection</a:t>
              </a:r>
              <a:endParaRPr lang="en-US"/>
            </a:p>
          </p:txBody>
        </p:sp>
        <p:sp>
          <p:nvSpPr>
            <p:cNvPr id="10259" name="Line 18"/>
            <p:cNvSpPr>
              <a:spLocks noChangeShapeType="1"/>
            </p:cNvSpPr>
            <p:nvPr/>
          </p:nvSpPr>
          <p:spPr bwMode="auto">
            <a:xfrm>
              <a:off x="6161" y="7069"/>
              <a:ext cx="2" cy="24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0260" name="Line 19"/>
            <p:cNvSpPr>
              <a:spLocks noChangeShapeType="1"/>
            </p:cNvSpPr>
            <p:nvPr/>
          </p:nvSpPr>
          <p:spPr bwMode="auto">
            <a:xfrm>
              <a:off x="6161" y="7809"/>
              <a:ext cx="2" cy="3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0261" name="Line 20"/>
            <p:cNvSpPr>
              <a:spLocks noChangeShapeType="1"/>
            </p:cNvSpPr>
            <p:nvPr/>
          </p:nvSpPr>
          <p:spPr bwMode="auto">
            <a:xfrm>
              <a:off x="4156" y="7069"/>
              <a:ext cx="2005" cy="24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0262" name="Text Box 21"/>
            <p:cNvSpPr txBox="1">
              <a:spLocks noChangeArrowheads="1"/>
            </p:cNvSpPr>
            <p:nvPr/>
          </p:nvSpPr>
          <p:spPr bwMode="auto">
            <a:xfrm>
              <a:off x="3771" y="4868"/>
              <a:ext cx="435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A</a:t>
              </a:r>
              <a:endParaRPr lang="en-US"/>
            </a:p>
          </p:txBody>
        </p:sp>
        <p:sp>
          <p:nvSpPr>
            <p:cNvPr id="10263" name="Text Box 22"/>
            <p:cNvSpPr txBox="1">
              <a:spLocks noChangeArrowheads="1"/>
            </p:cNvSpPr>
            <p:nvPr/>
          </p:nvSpPr>
          <p:spPr bwMode="auto">
            <a:xfrm>
              <a:off x="5201" y="4868"/>
              <a:ext cx="438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B</a:t>
              </a:r>
              <a:endParaRPr lang="en-US"/>
            </a:p>
          </p:txBody>
        </p:sp>
        <p:sp>
          <p:nvSpPr>
            <p:cNvPr id="10264" name="Text Box 23"/>
            <p:cNvSpPr txBox="1">
              <a:spLocks noChangeArrowheads="1"/>
            </p:cNvSpPr>
            <p:nvPr/>
          </p:nvSpPr>
          <p:spPr bwMode="auto">
            <a:xfrm>
              <a:off x="8167" y="4608"/>
              <a:ext cx="439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C</a:t>
              </a:r>
              <a:endParaRPr lang="en-US"/>
            </a:p>
          </p:txBody>
        </p:sp>
        <p:sp>
          <p:nvSpPr>
            <p:cNvPr id="10265" name="Text Box 24"/>
            <p:cNvSpPr txBox="1">
              <a:spLocks noChangeArrowheads="1"/>
            </p:cNvSpPr>
            <p:nvPr/>
          </p:nvSpPr>
          <p:spPr bwMode="auto">
            <a:xfrm>
              <a:off x="5622" y="6287"/>
              <a:ext cx="440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E</a:t>
              </a:r>
              <a:endParaRPr lang="en-US"/>
            </a:p>
          </p:txBody>
        </p:sp>
        <p:sp>
          <p:nvSpPr>
            <p:cNvPr id="10266" name="Text Box 25"/>
            <p:cNvSpPr txBox="1">
              <a:spLocks noChangeArrowheads="1"/>
            </p:cNvSpPr>
            <p:nvPr/>
          </p:nvSpPr>
          <p:spPr bwMode="auto">
            <a:xfrm>
              <a:off x="5622" y="7735"/>
              <a:ext cx="440" cy="3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F</a:t>
              </a:r>
              <a:endParaRPr lang="en-US"/>
            </a:p>
          </p:txBody>
        </p:sp>
        <p:sp>
          <p:nvSpPr>
            <p:cNvPr id="10267" name="AutoShape 26"/>
            <p:cNvSpPr>
              <a:spLocks noChangeArrowheads="1"/>
            </p:cNvSpPr>
            <p:nvPr/>
          </p:nvSpPr>
          <p:spPr bwMode="auto">
            <a:xfrm>
              <a:off x="7977" y="4868"/>
              <a:ext cx="643" cy="1047"/>
            </a:xfrm>
            <a:prstGeom prst="can">
              <a:avLst>
                <a:gd name="adj" fmla="val 40708"/>
              </a:avLst>
            </a:prstGeom>
            <a:solidFill>
              <a:srgbClr val="00CC99">
                <a:alpha val="50195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268" name="Text Box 27"/>
            <p:cNvSpPr txBox="1">
              <a:spLocks noChangeArrowheads="1"/>
            </p:cNvSpPr>
            <p:nvPr/>
          </p:nvSpPr>
          <p:spPr bwMode="auto">
            <a:xfrm>
              <a:off x="3351" y="5128"/>
              <a:ext cx="1219" cy="37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5098" tIns="47549" rIns="95098" bIns="47549"/>
            <a:lstStyle>
              <a:lvl1pPr>
                <a:defRPr sz="1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b="0"/>
                <a:t>New dataset</a:t>
              </a:r>
              <a:endParaRPr 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D3C4F21-7D41-4DDB-B514-DF44E4406EEC}" type="slidenum">
              <a:rPr lang="en-GB" sz="900" b="0" smtClean="0"/>
              <a:pPr/>
              <a:t>9</a:t>
            </a:fld>
            <a:endParaRPr lang="en-GB" sz="900" b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59850" cy="1143000"/>
          </a:xfrm>
        </p:spPr>
        <p:txBody>
          <a:bodyPr/>
          <a:lstStyle/>
          <a:p>
            <a:r>
              <a:rPr lang="pt-PT" sz="2800" smtClean="0"/>
              <a:t>Data Characteristics / Meta-Features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</a:defRPr>
            </a:lvl1pPr>
            <a:lvl2pPr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 selection method relies on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dataset characteristics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or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meta-features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algn="l"/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to provide some information that can</a:t>
            </a:r>
          </a:p>
          <a:p>
            <a:pPr algn="l">
              <a:spcAft>
                <a:spcPct val="4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z="2000">
                <a:solidFill>
                  <a:srgbClr val="13038B"/>
                </a:solidFill>
                <a:cs typeface="Times New Roman" pitchFamily="18" charset="0"/>
              </a:rPr>
              <a:t>differentiate performance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of a set of given learning algorithms. </a:t>
            </a:r>
          </a:p>
          <a:p>
            <a:pPr algn="l">
              <a:spcAft>
                <a:spcPct val="2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These typically include :</a:t>
            </a:r>
          </a:p>
          <a:p>
            <a:pPr lvl="1" algn="l">
              <a:buFontTx/>
              <a:buChar char="•"/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statistical and information-theoretic measures, </a:t>
            </a:r>
          </a:p>
          <a:p>
            <a:pPr lvl="1" algn="l">
              <a:buFontTx/>
              <a:buChar char="•"/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>
                <a:solidFill>
                  <a:srgbClr val="777777"/>
                </a:solidFill>
                <a:cs typeface="Times New Roman" pitchFamily="18" charset="0"/>
              </a:rPr>
              <a:t>model based characterization, </a:t>
            </a:r>
          </a:p>
          <a:p>
            <a:pPr lvl="1" algn="l">
              <a:buFontTx/>
              <a:buChar char="•"/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landmarking,</a:t>
            </a:r>
          </a:p>
          <a:p>
            <a:pPr lvl="1" algn="l">
              <a:buFontTx/>
              <a:buChar char="•"/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sub-sampling landmarks. </a:t>
            </a:r>
          </a:p>
          <a:p>
            <a:pPr algn="l"/>
            <a:endParaRPr lang="en-AU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ccenture Intermediate-Full Brand">
  <a:themeElements>
    <a:clrScheme name="Accenture Intermediate-Full Brand 2">
      <a:dk1>
        <a:srgbClr val="000000"/>
      </a:dk1>
      <a:lt1>
        <a:srgbClr val="FFFFFF"/>
      </a:lt1>
      <a:dk2>
        <a:srgbClr val="F8F8F8"/>
      </a:dk2>
      <a:lt2>
        <a:srgbClr val="C0C0C0"/>
      </a:lt2>
      <a:accent1>
        <a:srgbClr val="006699"/>
      </a:accent1>
      <a:accent2>
        <a:srgbClr val="FF6600"/>
      </a:accent2>
      <a:accent3>
        <a:srgbClr val="FFFFFF"/>
      </a:accent3>
      <a:accent4>
        <a:srgbClr val="000000"/>
      </a:accent4>
      <a:accent5>
        <a:srgbClr val="AAB8CA"/>
      </a:accent5>
      <a:accent6>
        <a:srgbClr val="E75C00"/>
      </a:accent6>
      <a:hlink>
        <a:srgbClr val="663399"/>
      </a:hlink>
      <a:folHlink>
        <a:srgbClr val="FF0000"/>
      </a:folHlink>
    </a:clrScheme>
    <a:fontScheme name="Accenture Intermediate-Full Bra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ccenture Intermediate-Full Brand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nture Intermediate-Full Brand 2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006699"/>
        </a:accent1>
        <a:accent2>
          <a:srgbClr val="FF6600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E75C00"/>
        </a:accent6>
        <a:hlink>
          <a:srgbClr val="663399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nture Intermediate-Full Brand 3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336633"/>
        </a:accent1>
        <a:accent2>
          <a:srgbClr val="336666"/>
        </a:accent2>
        <a:accent3>
          <a:srgbClr val="FFFFFF"/>
        </a:accent3>
        <a:accent4>
          <a:srgbClr val="000000"/>
        </a:accent4>
        <a:accent5>
          <a:srgbClr val="ADB8AD"/>
        </a:accent5>
        <a:accent6>
          <a:srgbClr val="2D5C5C"/>
        </a:accent6>
        <a:hlink>
          <a:srgbClr val="9900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nture Intermediate-Full Brand 4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CCCC33"/>
        </a:accent1>
        <a:accent2>
          <a:srgbClr val="66CC00"/>
        </a:accent2>
        <a:accent3>
          <a:srgbClr val="FFFFFF"/>
        </a:accent3>
        <a:accent4>
          <a:srgbClr val="000000"/>
        </a:accent4>
        <a:accent5>
          <a:srgbClr val="E2E2AD"/>
        </a:accent5>
        <a:accent6>
          <a:srgbClr val="5CB900"/>
        </a:accent6>
        <a:hlink>
          <a:srgbClr val="0099CC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Designs\Accenture Intermediate-Full Brand.pot</Template>
  <TotalTime>24312</TotalTime>
  <Words>4373</Words>
  <Application>Microsoft Office PowerPoint</Application>
  <PresentationFormat>On-screen Show (4:3)</PresentationFormat>
  <Paragraphs>740</Paragraphs>
  <Slides>58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Arial</vt:lpstr>
      <vt:lpstr>Times New Roman</vt:lpstr>
      <vt:lpstr>Symbol</vt:lpstr>
      <vt:lpstr>Wingdings</vt:lpstr>
      <vt:lpstr>Georgia</vt:lpstr>
      <vt:lpstr>Accenture Intermediate-Full Brand</vt:lpstr>
      <vt:lpstr>Meta-Learning</vt:lpstr>
      <vt:lpstr>Overview</vt:lpstr>
      <vt:lpstr>1. Algorithm / Model Selection Problem</vt:lpstr>
      <vt:lpstr>Algorithm / Model Selection Problem</vt:lpstr>
      <vt:lpstr>2. Employing Meta-Learning for the Selection of Classification Algorithms</vt:lpstr>
      <vt:lpstr>Different approaches</vt:lpstr>
      <vt:lpstr>2.1 Identifying Suitable Algorithms with Meta-Level models</vt:lpstr>
      <vt:lpstr>Selecting ML Algorithms on Meta-features</vt:lpstr>
      <vt:lpstr>Data Characteristics / Meta-Features</vt:lpstr>
      <vt:lpstr>Statistical and Information-Theoretic Measures</vt:lpstr>
      <vt:lpstr>Landmarks</vt:lpstr>
      <vt:lpstr>Sub-Sampling Landmarks</vt:lpstr>
      <vt:lpstr>Using a Meta-level Model to Select a Classification Algorithm</vt:lpstr>
      <vt:lpstr>Employing a Rule Model on the Meta-Level </vt:lpstr>
      <vt:lpstr>Employing 1-NN on the Meta-Level </vt:lpstr>
      <vt:lpstr>Employing k-NN on the Meta-Level </vt:lpstr>
      <vt:lpstr>Different Types of Output of Meta-Models </vt:lpstr>
      <vt:lpstr>2.2 Acquisition of Meta-Knowledge</vt:lpstr>
      <vt:lpstr>Acquisition of Meta-Knowledge</vt:lpstr>
      <vt:lpstr>2.3 Dynamic and Iterative Approaches</vt:lpstr>
      <vt:lpstr>Iterative Approach of Identifying the Best ML Algorithm </vt:lpstr>
      <vt:lpstr>Iterative Approach</vt:lpstr>
      <vt:lpstr>Identifying the Best Candidate Algorithm</vt:lpstr>
      <vt:lpstr>Identify the most promising competitor</vt:lpstr>
      <vt:lpstr>Identify the most promising competitor</vt:lpstr>
      <vt:lpstr>Identify the algorithm with highest performance gain</vt:lpstr>
      <vt:lpstr>Calculating dataset similarity  </vt:lpstr>
      <vt:lpstr>Final steps of the iterative process</vt:lpstr>
      <vt:lpstr>Evaluation and Results</vt:lpstr>
      <vt:lpstr>Evaluation and Results</vt:lpstr>
      <vt:lpstr>3. Employing Meta-Knowledge in KDD Workflow Design</vt:lpstr>
      <vt:lpstr>3.1 What is a Workflow / Plan?</vt:lpstr>
      <vt:lpstr>Example of a Workflow / Plan </vt:lpstr>
      <vt:lpstr>Workflows in DM Systems</vt:lpstr>
      <vt:lpstr>Workflows in DM Systems</vt:lpstr>
      <vt:lpstr>Workflows in DM Systems</vt:lpstr>
      <vt:lpstr>3.2 Retrieving / Constructing Workflows </vt:lpstr>
      <vt:lpstr>Retrieving a Suitable Workflow / Plan</vt:lpstr>
      <vt:lpstr>Retrieving a suitable workflow from meta-database</vt:lpstr>
      <vt:lpstr>Role of Meta-knowledge</vt:lpstr>
      <vt:lpstr>Extending a Workflow / Plan</vt:lpstr>
      <vt:lpstr>Constructing a Workflow / Plan</vt:lpstr>
      <vt:lpstr>Constructing a Workflow / Plan</vt:lpstr>
      <vt:lpstr>Planning Knowledge</vt:lpstr>
      <vt:lpstr>Planning Knowledge</vt:lpstr>
      <vt:lpstr>The Task / Method Decomposition</vt:lpstr>
      <vt:lpstr>The Task / Method Decomposition</vt:lpstr>
      <vt:lpstr>The Operator Models</vt:lpstr>
      <vt:lpstr>The Operator Models</vt:lpstr>
      <vt:lpstr>The Planning System</vt:lpstr>
      <vt:lpstr>Using Rapid Miner IDA</vt:lpstr>
      <vt:lpstr>4. Metalearning for Model Selection in Other Domains </vt:lpstr>
      <vt:lpstr>Metalearning for Parameter Selection</vt:lpstr>
      <vt:lpstr>Metalearning for Regression</vt:lpstr>
      <vt:lpstr>Metalearning for Time Series Forecasting</vt:lpstr>
      <vt:lpstr>Metalearning for Sorting</vt:lpstr>
      <vt:lpstr>Metalearning for Constraint Satisfaction</vt:lpstr>
      <vt:lpstr>Metalearning for Optimization </vt:lpstr>
    </vt:vector>
  </TitlesOfParts>
  <Company>Andersen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CRM PoV Slides</dc:title>
  <dc:creator>CRM Line of Business</dc:creator>
  <cp:lastModifiedBy>Pavel Brazdil</cp:lastModifiedBy>
  <cp:revision>950</cp:revision>
  <cp:lastPrinted>2002-12-06T14:36:47Z</cp:lastPrinted>
  <dcterms:created xsi:type="dcterms:W3CDTF">1999-10-04T21:58:47Z</dcterms:created>
  <dcterms:modified xsi:type="dcterms:W3CDTF">2013-04-24T16:03:49Z</dcterms:modified>
</cp:coreProperties>
</file>