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8"/>
  </p:notesMasterIdLst>
  <p:handoutMasterIdLst>
    <p:handoutMasterId r:id="rId29"/>
  </p:handoutMasterIdLst>
  <p:sldIdLst>
    <p:sldId id="389" r:id="rId2"/>
    <p:sldId id="398" r:id="rId3"/>
    <p:sldId id="405" r:id="rId4"/>
    <p:sldId id="413" r:id="rId5"/>
    <p:sldId id="404" r:id="rId6"/>
    <p:sldId id="399" r:id="rId7"/>
    <p:sldId id="400" r:id="rId8"/>
    <p:sldId id="401" r:id="rId9"/>
    <p:sldId id="402" r:id="rId10"/>
    <p:sldId id="403" r:id="rId11"/>
    <p:sldId id="406" r:id="rId12"/>
    <p:sldId id="407" r:id="rId13"/>
    <p:sldId id="408" r:id="rId14"/>
    <p:sldId id="409" r:id="rId15"/>
    <p:sldId id="412" r:id="rId16"/>
    <p:sldId id="410" r:id="rId17"/>
    <p:sldId id="411" r:id="rId18"/>
    <p:sldId id="416" r:id="rId19"/>
    <p:sldId id="417" r:id="rId20"/>
    <p:sldId id="415" r:id="rId21"/>
    <p:sldId id="421" r:id="rId22"/>
    <p:sldId id="419" r:id="rId23"/>
    <p:sldId id="420" r:id="rId24"/>
    <p:sldId id="422" r:id="rId25"/>
    <p:sldId id="423" r:id="rId26"/>
    <p:sldId id="418" r:id="rId27"/>
  </p:sldIdLst>
  <p:sldSz cx="9144000" cy="6858000" type="screen4x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038B"/>
    <a:srgbClr val="0000FF"/>
    <a:srgbClr val="99CCFF"/>
    <a:srgbClr val="FF9933"/>
    <a:srgbClr val="CCECFF"/>
    <a:srgbClr val="006600"/>
    <a:srgbClr val="6699F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>
      <p:cViewPr>
        <p:scale>
          <a:sx n="75" d="100"/>
          <a:sy n="75" d="100"/>
        </p:scale>
        <p:origin x="-276" y="-390"/>
      </p:cViewPr>
      <p:guideLst>
        <p:guide orient="horz" pos="864"/>
        <p:guide orient="horz" pos="1200"/>
        <p:guide orient="horz" pos="3398"/>
        <p:guide pos="2112"/>
        <p:guide pos="5664"/>
        <p:guide/>
        <p:guide pos="37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1608" y="13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62491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3300" y="774700"/>
            <a:ext cx="5097463" cy="382428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59338"/>
            <a:ext cx="5207000" cy="4606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3675" tIns="46015" rIns="93675" bIns="460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68290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3429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pt-PT"/>
          </a:p>
        </p:txBody>
      </p:sp>
      <p:sp>
        <p:nvSpPr>
          <p:cNvPr id="5" name="Text Box 14"/>
          <p:cNvSpPr txBox="1">
            <a:spLocks noChangeArrowheads="1"/>
          </p:cNvSpPr>
          <p:nvPr userDrawn="1"/>
        </p:nvSpPr>
        <p:spPr bwMode="auto">
          <a:xfrm>
            <a:off x="3870325" y="5116513"/>
            <a:ext cx="5121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GB"/>
          </a:p>
        </p:txBody>
      </p:sp>
      <p:sp>
        <p:nvSpPr>
          <p:cNvPr id="440324" name="Rectangle 4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2697163" y="4038600"/>
            <a:ext cx="6216650" cy="8588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2400"/>
            </a:lvl1pPr>
          </a:lstStyle>
          <a:p>
            <a:r>
              <a:rPr lang="en-US"/>
              <a:t>P.Brazdil</a:t>
            </a:r>
          </a:p>
          <a:p>
            <a:r>
              <a:rPr lang="en-US"/>
              <a:t>Sept. 2008</a:t>
            </a:r>
          </a:p>
        </p:txBody>
      </p:sp>
      <p:sp>
        <p:nvSpPr>
          <p:cNvPr id="440332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2714625" y="2209800"/>
            <a:ext cx="6216650" cy="1143000"/>
          </a:xfrm>
        </p:spPr>
        <p:txBody>
          <a:bodyPr anchor="t"/>
          <a:lstStyle>
            <a:lvl1pPr>
              <a:defRPr/>
            </a:lvl1pPr>
          </a:lstStyle>
          <a:p>
            <a:r>
              <a:rPr lang="pt-PT"/>
              <a:t>Text Mining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" y="6477000"/>
            <a:ext cx="1981200" cy="244475"/>
          </a:xfrm>
        </p:spPr>
        <p:txBody>
          <a:bodyPr>
            <a:spAutoFit/>
          </a:bodyPr>
          <a:lstStyle>
            <a:lvl1pPr algn="ctr">
              <a:defRPr b="1"/>
            </a:lvl1pPr>
          </a:lstStyle>
          <a:p>
            <a:pPr>
              <a:defRPr/>
            </a:pPr>
            <a:r>
              <a:rPr lang="en-US"/>
              <a:t>http://www.liaad.up.pt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596C6-E4BA-45F1-AE8E-9CD4EBE4A7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34150" y="76200"/>
            <a:ext cx="2152650" cy="6049963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76200" y="76200"/>
            <a:ext cx="630555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438B1-5BC4-4190-B7B8-69BAA749AA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44020-52CC-478C-972C-A34B1B3FEB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F65B3-52FD-4293-9294-F8DF351627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C941D-570D-4278-88BF-E9A5F5A025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B5E94-8B6F-4D39-B95E-453EDB64B8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7169C-3233-4F84-A2A0-0F1BD6B393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Rodapé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19D85-3853-47B9-9908-ABADC324B5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DD108-8EDD-4F65-9914-98CC19F34C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903B7-13A8-4845-A597-C8392AD88D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AC Banner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PT"/>
          </a:p>
        </p:txBody>
      </p:sp>
      <p:sp>
        <p:nvSpPr>
          <p:cNvPr id="4393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" y="6477000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b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GB"/>
              <a:t>P.Brazdil, www.liaad.up.pt</a:t>
            </a:r>
          </a:p>
        </p:txBody>
      </p:sp>
      <p:sp>
        <p:nvSpPr>
          <p:cNvPr id="4393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0"/>
            </a:lvl1pPr>
          </a:lstStyle>
          <a:p>
            <a:pPr>
              <a:defRPr/>
            </a:pPr>
            <a:fld id="{9F577F63-8061-4311-BEDF-212AD49E59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1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nime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6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http://www.liaad.up.pt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14625" y="1447800"/>
            <a:ext cx="6216650" cy="1143000"/>
          </a:xfrm>
        </p:spPr>
        <p:txBody>
          <a:bodyPr/>
          <a:lstStyle/>
          <a:p>
            <a:r>
              <a:rPr lang="pt-PT" dirty="0" err="1" smtClean="0"/>
              <a:t>Text</a:t>
            </a:r>
            <a:r>
              <a:rPr lang="pt-PT" dirty="0" smtClean="0"/>
              <a:t> </a:t>
            </a:r>
            <a:r>
              <a:rPr lang="pt-PT" dirty="0" err="1" smtClean="0"/>
              <a:t>Mining</a:t>
            </a:r>
            <a:r>
              <a:rPr lang="pt-PT" dirty="0" smtClean="0"/>
              <a:t> </a:t>
            </a:r>
            <a:r>
              <a:rPr lang="pt-PT" dirty="0" err="1" smtClean="0"/>
              <a:t>in</a:t>
            </a:r>
            <a:r>
              <a:rPr lang="pt-PT" dirty="0" smtClean="0"/>
              <a:t> </a:t>
            </a:r>
            <a:r>
              <a:rPr lang="pt-PT" dirty="0" err="1" smtClean="0"/>
              <a:t>Knime</a:t>
            </a:r>
            <a:endParaRPr lang="en-GB" dirty="0" smtClean="0"/>
          </a:p>
        </p:txBody>
      </p:sp>
      <p:sp>
        <p:nvSpPr>
          <p:cNvPr id="1331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97163" y="4038600"/>
            <a:ext cx="6216650" cy="1119188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1800" dirty="0"/>
              <a:t>P. </a:t>
            </a:r>
            <a:r>
              <a:rPr lang="en-GB" sz="1800"/>
              <a:t>Brazdil</a:t>
            </a:r>
            <a:r>
              <a:rPr lang="en-GB" sz="1800" baseline="30000"/>
              <a:t>1</a:t>
            </a:r>
            <a:r>
              <a:rPr lang="en-GB" sz="1800"/>
              <a:t>, P.Kosina</a:t>
            </a:r>
            <a:r>
              <a:rPr lang="en-GB" sz="1800" baseline="30000" smtClean="0"/>
              <a:t>2</a:t>
            </a:r>
            <a:r>
              <a:rPr lang="en-GB" sz="1800" smtClean="0"/>
              <a:t>, </a:t>
            </a:r>
            <a:r>
              <a:rPr lang="en-GB" sz="1800" smtClean="0"/>
              <a:t>J.Gama</a:t>
            </a:r>
            <a:r>
              <a:rPr lang="en-GB" sz="1800" baseline="30000" smtClean="0"/>
              <a:t>1</a:t>
            </a:r>
            <a:endParaRPr lang="pt-PT" sz="1800" dirty="0" smtClean="0"/>
          </a:p>
          <a:p>
            <a:pPr>
              <a:lnSpc>
                <a:spcPct val="90000"/>
              </a:lnSpc>
            </a:pPr>
            <a:r>
              <a:rPr lang="en-GB" sz="1800" baseline="30000" dirty="0"/>
              <a:t>1</a:t>
            </a:r>
            <a:r>
              <a:rPr lang="en-GB" sz="1800" dirty="0" smtClean="0"/>
              <a:t> LIAAD INESC TEC, FEP, Univ. of Porto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r>
              <a:rPr lang="en-GB" sz="1800" baseline="30000" dirty="0"/>
              <a:t>1</a:t>
            </a:r>
            <a:r>
              <a:rPr lang="en-GB" sz="1800" dirty="0"/>
              <a:t> LIAAD INESC TEC, </a:t>
            </a:r>
            <a:r>
              <a:rPr lang="en-GB" sz="1800" dirty="0" smtClean="0"/>
              <a:t>FI-Masaryk Univ., Brno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000760" y="5429264"/>
            <a:ext cx="26432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/>
            <a:r>
              <a:rPr lang="pt-PT" sz="1600" b="0" dirty="0" smtClean="0"/>
              <a:t>Jan. 2013</a:t>
            </a:r>
            <a:endParaRPr lang="en-GB" sz="1600" b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Preprocessing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763000" cy="487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Involves a series of steps:</a:t>
            </a:r>
          </a:p>
          <a:p>
            <a:pPr marL="914400" lvl="1" indent="-457200" algn="l"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Removing punctuation</a:t>
            </a:r>
          </a:p>
          <a:p>
            <a:pPr marL="914400" lvl="1" indent="-457200" algn="l"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Removing short words (length 1; could be 2 or more)</a:t>
            </a:r>
          </a:p>
          <a:p>
            <a:pPr marL="914400" lvl="1" indent="-457200" algn="l"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Removing numbers</a:t>
            </a:r>
          </a:p>
          <a:p>
            <a:pPr marL="914400" lvl="1" indent="-457200" algn="l"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Conversion to lower case</a:t>
            </a:r>
          </a:p>
          <a:p>
            <a:pPr marL="914400" lvl="1" indent="-457200" algn="l"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Eliminating stop words (in a given language)</a:t>
            </a:r>
          </a:p>
          <a:p>
            <a:pPr marL="914400" lvl="1" indent="-457200" algn="l"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Stemming</a:t>
            </a:r>
          </a:p>
          <a:p>
            <a:pPr marL="914400" lvl="1" indent="-4572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Adding frequency counts (TF) and using these to eliminate low-frequency words (1 occurrence)</a:t>
            </a: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lvl="1" algn="l">
              <a:spcAft>
                <a:spcPts val="0"/>
              </a:spcAft>
            </a:pP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Metanode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“Preprocessing” contains these steps.</a:t>
            </a:r>
          </a:p>
          <a:p>
            <a:pPr lvl="1" algn="l">
              <a:spcAft>
                <a:spcPts val="0"/>
              </a:spcAft>
            </a:pP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lvl="1" algn="l">
              <a:spcAft>
                <a:spcPts val="0"/>
              </a:spcAft>
            </a:pP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lvl="1" algn="l">
              <a:spcAft>
                <a:spcPts val="0"/>
              </a:spcAft>
            </a:pP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lvl="1" algn="l">
              <a:spcAft>
                <a:spcPts val="0"/>
              </a:spcAft>
            </a:pP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lvl="1" algn="l">
              <a:spcAft>
                <a:spcPts val="0"/>
              </a:spcAft>
            </a:pP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748" y="4941167"/>
            <a:ext cx="3701796" cy="1537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356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Preprocessing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76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Contents of </a:t>
            </a:r>
            <a:r>
              <a:rPr lang="en-US" sz="2000" b="0" dirty="0" err="1">
                <a:solidFill>
                  <a:srgbClr val="000000"/>
                </a:solidFill>
                <a:cs typeface="Times New Roman" pitchFamily="18" charset="0"/>
              </a:rPr>
              <a:t>M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etanode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“Preprocessing”</a:t>
            </a: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6865596" cy="2861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2045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Creation of DT Matrix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884096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Creation of Document-Term matrix involves the following steps:</a:t>
            </a:r>
          </a:p>
          <a:p>
            <a:pPr marL="800100" lvl="1" indent="-342900" algn="l">
              <a:spcAft>
                <a:spcPct val="300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Creation of document vector </a:t>
            </a:r>
          </a:p>
          <a:p>
            <a:pPr lvl="1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	One vector is created for each document.</a:t>
            </a:r>
          </a:p>
          <a:p>
            <a:pPr lvl="1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	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The values of the vectors are term frequencies (TFs) or  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Tf-Idf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values</a:t>
            </a:r>
          </a:p>
          <a:p>
            <a:pPr lvl="1" algn="l">
              <a:spcAft>
                <a:spcPct val="3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	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The dimension of the vector is the number of distinct terms in 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BoW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 </a:t>
            </a:r>
          </a:p>
          <a:p>
            <a:pPr marL="800100" lvl="1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Category to class conversion</a:t>
            </a:r>
          </a:p>
          <a:p>
            <a:pPr lvl="1" algn="l">
              <a:spcAft>
                <a:spcPct val="3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	The category “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sci.train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” is transformed to class value.</a:t>
            </a:r>
          </a:p>
          <a:p>
            <a:pPr marL="800100" lvl="1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Column filter </a:t>
            </a:r>
          </a:p>
          <a:p>
            <a:pPr lvl="1" algn="l">
              <a:spcAft>
                <a:spcPct val="3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	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Maintains all terms, but drops the document.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443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Creation of DT Matrix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8840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Create DT matrix:</a:t>
            </a: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6485589" cy="2802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1654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Creation of DT Matrix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8840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Resulting DT matrix (1615 docs, 8849 terms):</a:t>
            </a: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11027"/>
            <a:ext cx="5256584" cy="4205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4439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dirty="0" smtClean="0"/>
              <a:t>. Creation of Train / Test Set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8840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Use the output of DT matrix to create train / test set: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000310"/>
            <a:ext cx="4813324" cy="451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42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Creation of Train Set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884096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C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reate the train set (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metanode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Train):</a:t>
            </a:r>
          </a:p>
          <a:p>
            <a:pPr marL="457200" indent="-457200" algn="l">
              <a:spcAft>
                <a:spcPct val="300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Use </a:t>
            </a:r>
            <a:r>
              <a:rPr lang="en-US" sz="2000" b="0" dirty="0" smtClean="0">
                <a:solidFill>
                  <a:srgbClr val="13038B"/>
                </a:solidFill>
                <a:cs typeface="Times New Roman" pitchFamily="18" charset="0"/>
              </a:rPr>
              <a:t>Row Filter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to select documents of the relevant class (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sci.train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rel.train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).</a:t>
            </a:r>
          </a:p>
          <a:p>
            <a:pPr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      		Select the column to test: Document class</a:t>
            </a:r>
          </a:p>
          <a:p>
            <a:pPr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      		Pattern: 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sci.train</a:t>
            </a: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Use </a:t>
            </a:r>
            <a:r>
              <a:rPr lang="en-US" sz="2000" b="0" dirty="0" smtClean="0">
                <a:solidFill>
                  <a:srgbClr val="13038B"/>
                </a:solidFill>
                <a:cs typeface="Times New Roman" pitchFamily="18" charset="0"/>
              </a:rPr>
              <a:t>String Replacer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to rename the class value 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sci.train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-&gt; 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sci</a:t>
            </a: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and 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rel.train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-&gt; 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rel</a:t>
            </a: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	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	Target column: </a:t>
            </a: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Document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class</a:t>
            </a:r>
          </a:p>
          <a:p>
            <a:pPr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	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	Wildcard pattern: 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sci.train</a:t>
            </a: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l">
              <a:spcAft>
                <a:spcPct val="3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	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	Replacement text: 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sci</a:t>
            </a: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13038B"/>
                </a:solidFill>
                <a:cs typeface="Times New Roman" pitchFamily="18" charset="0"/>
              </a:rPr>
              <a:t>Concatenate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documents of 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sci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and rel.</a:t>
            </a:r>
          </a:p>
          <a:p>
            <a:pPr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Use a similar process to create the test set.</a:t>
            </a:r>
          </a:p>
          <a:p>
            <a:pPr marL="457200" indent="-457200" algn="l">
              <a:spcAft>
                <a:spcPct val="30000"/>
              </a:spcAft>
            </a:pP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127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Creation of Train Set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8840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Metanode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Train: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76872"/>
            <a:ext cx="6460198" cy="2999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2816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60296" cy="1143000"/>
          </a:xfrm>
        </p:spPr>
        <p:txBody>
          <a:bodyPr/>
          <a:lstStyle/>
          <a:p>
            <a:r>
              <a:rPr lang="en-US" dirty="0" smtClean="0"/>
              <a:t>6. Training a Classifier &amp; Classifying Test Set 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98973" y="1412776"/>
            <a:ext cx="8884096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Here we show how to use a Decision Tree:</a:t>
            </a:r>
          </a:p>
          <a:p>
            <a:pPr marL="457200" indent="-457200" algn="l">
              <a:spcAft>
                <a:spcPct val="30000"/>
              </a:spcAft>
            </a:pP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Confusion matrix:</a:t>
            </a:r>
          </a:p>
          <a:p>
            <a:pPr marL="457200" indent="-457200" algn="l">
              <a:spcAft>
                <a:spcPct val="30000"/>
              </a:spcAft>
            </a:pP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The </a:t>
            </a: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success rate (calculated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by </a:t>
            </a: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Scorer) was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85.3%.</a:t>
            </a: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1" y="1916832"/>
            <a:ext cx="4602539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783107"/>
              </p:ext>
            </p:extLst>
          </p:nvPr>
        </p:nvGraphicFramePr>
        <p:xfrm>
          <a:off x="2987824" y="4869160"/>
          <a:ext cx="275996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9989"/>
                <a:gridCol w="919989"/>
                <a:gridCol w="919989"/>
              </a:tblGrid>
              <a:tr h="37084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err="1" smtClean="0"/>
                        <a:t>sci</a:t>
                      </a:r>
                      <a:r>
                        <a:rPr lang="pt-PT" dirty="0" smtClean="0"/>
                        <a:t>^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err="1" smtClean="0"/>
                        <a:t>rel</a:t>
                      </a:r>
                      <a:r>
                        <a:rPr lang="pt-PT" dirty="0" smtClean="0"/>
                        <a:t>^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err="1" smtClean="0"/>
                        <a:t>sci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362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34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err="1" smtClean="0"/>
                        <a:t>rel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61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190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1020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60296" cy="1143000"/>
          </a:xfrm>
        </p:spPr>
        <p:txBody>
          <a:bodyPr/>
          <a:lstStyle/>
          <a:p>
            <a:r>
              <a:rPr lang="en-US" dirty="0" smtClean="0"/>
              <a:t>Training a Classifier &amp; Classifying Test Set 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884096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We note that training a decision tree requires several minutes.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 This is due to the fact that </a:t>
            </a: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the number of terms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is </a:t>
            </a: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rather high (&gt;8000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).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The training can be speeded up by applying feature selection. 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Other types of classifiers could be used (SVM, 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kNN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, NB etc.).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 As the number of features is high,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it is not feasible to use some of these classifiers (e.g. 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kNN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),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unless we reduce the number of features first.</a:t>
            </a:r>
          </a:p>
        </p:txBody>
      </p:sp>
    </p:spTree>
    <p:extLst>
      <p:ext uri="{BB962C8B-B14F-4D97-AF65-F5344CB8AC3E}">
        <p14:creationId xmlns:p14="http://schemas.microsoft.com/office/powerpoint/2010/main" val="2663150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763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1. Introduction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2. Loading files and </a:t>
            </a: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c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reating corpus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3. Preprocessing 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4. Creating Document-Term matrix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5. Creating Train / Test set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6. Training classifiers and classifying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7. Feature elimination and retraining</a:t>
            </a:r>
            <a:endParaRPr lang="en-US" sz="2000" b="0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60296" cy="1143000"/>
          </a:xfrm>
        </p:spPr>
        <p:txBody>
          <a:bodyPr/>
          <a:lstStyle/>
          <a:p>
            <a:r>
              <a:rPr lang="en-US" dirty="0"/>
              <a:t>7</a:t>
            </a:r>
            <a:r>
              <a:rPr lang="en-US" dirty="0" smtClean="0"/>
              <a:t>. Feature Selection and Re-training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88409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The feature elimination method of KNIME (in Meta)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is not appropriate for problems 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where the number of features is rather high (&gt;100).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We require a relatively fast filter method, 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such as the one based in </a:t>
            </a: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I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nformation Gain.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We will create a R-snippet (local) for this task: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Include R-snippet (Local) as node.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Use train DT matrix as input to this node.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The R snippet returns a DT matrix with fewer columns.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Configure R snippet: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R binary: Indicate path to R.exe (check where the code is on your PC)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R Command: Copy R code (see next 2 slides) into R snippet area </a:t>
            </a:r>
          </a:p>
        </p:txBody>
      </p:sp>
    </p:spTree>
    <p:extLst>
      <p:ext uri="{BB962C8B-B14F-4D97-AF65-F5344CB8AC3E}">
        <p14:creationId xmlns:p14="http://schemas.microsoft.com/office/powerpoint/2010/main" val="11781949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60296" cy="1143000"/>
          </a:xfrm>
        </p:spPr>
        <p:txBody>
          <a:bodyPr/>
          <a:lstStyle/>
          <a:p>
            <a:r>
              <a:rPr lang="en-US" dirty="0" smtClean="0"/>
              <a:t>Feature Selection and Re-training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8840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KNIME workflow with R-snippets including R code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132856"/>
            <a:ext cx="4538435" cy="3971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07686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60296" cy="1143000"/>
          </a:xfrm>
        </p:spPr>
        <p:txBody>
          <a:bodyPr/>
          <a:lstStyle/>
          <a:p>
            <a:r>
              <a:rPr lang="en-US" dirty="0" smtClean="0"/>
              <a:t>R-Snippet  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340768"/>
            <a:ext cx="888409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Aft>
                <a:spcPts val="0"/>
              </a:spcAft>
            </a:pPr>
            <a:r>
              <a:rPr lang="en-US" sz="1200" b="0" dirty="0" err="1" smtClean="0">
                <a:solidFill>
                  <a:srgbClr val="000000"/>
                </a:solidFill>
                <a:cs typeface="Times New Roman" pitchFamily="18" charset="0"/>
              </a:rPr>
              <a:t>info.terms</a:t>
            </a:r>
            <a:r>
              <a:rPr lang="en-US" sz="12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&lt;- vector()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find.info.terms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&lt;- function(dtm.tr, min.info){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ix.class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&lt;-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ncol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(dtm.tr)      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default.info &lt;- info(table(dtm.tr[,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ix.class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]))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n.atr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&lt;-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ncol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(dtm.tr) - 1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n.info.terms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&lt;- 0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info.term.ixs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&lt;- vector()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col.names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&lt;- names(dtm.tr</a:t>
            </a:r>
            <a:r>
              <a:rPr lang="en-US" sz="1200" b="0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  <a:endParaRPr lang="en-US" sz="12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for (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atri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in 1:n.atr) {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if (sum(dtm.tr[,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atri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])&gt;0)                    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 {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    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no.dif.atr.val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&lt;- length(table(dtm.tr[,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atri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]))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    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atr.class.table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&lt;- table(dtm.tr[,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atri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], dtm.tr[,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ix.class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])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    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n.rows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&lt;-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nrow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(dtm.tr)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     atr.info &lt;- 0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     for (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atr.val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in 1 :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no.dif.atr.val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)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      { # begin for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          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atr.weight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&lt;- sum(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atr.class.table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[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atr.val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,]) /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n.rows</a:t>
            </a:r>
            <a:endParaRPr lang="en-US" sz="12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           atr.info1 &lt;-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atr.weight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* info(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atr.class.table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[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atr.val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,])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           atr.info &lt;- atr.info + atr.info1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   }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      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info.gain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&lt;- default.info - </a:t>
            </a:r>
            <a:r>
              <a:rPr lang="en-US" sz="1200" b="0" dirty="0" smtClean="0">
                <a:solidFill>
                  <a:srgbClr val="000000"/>
                </a:solidFill>
                <a:cs typeface="Times New Roman" pitchFamily="18" charset="0"/>
              </a:rPr>
              <a:t>atr.info</a:t>
            </a:r>
            <a:endParaRPr lang="en-US" sz="12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       if (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info.gain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&gt; min.info)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         </a:t>
            </a:r>
            <a:r>
              <a:rPr lang="en-US" sz="1200" b="0" dirty="0" smtClean="0">
                <a:solidFill>
                  <a:srgbClr val="000000"/>
                </a:solidFill>
                <a:cs typeface="Times New Roman" pitchFamily="18" charset="0"/>
              </a:rPr>
              <a:t>{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info.term.ixs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[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n.info.terms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] &lt;-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atri</a:t>
            </a:r>
            <a:endParaRPr lang="en-US" sz="12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          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n.info.terms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&lt;-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n.info.terms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+ </a:t>
            </a:r>
            <a:r>
              <a:rPr lang="en-US" sz="1200" b="0" dirty="0" smtClean="0">
                <a:solidFill>
                  <a:srgbClr val="000000"/>
                </a:solidFill>
                <a:cs typeface="Times New Roman" pitchFamily="18" charset="0"/>
              </a:rPr>
              <a:t>1 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}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        }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}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  return(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col.names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[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info.term.ixs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])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} # end </a:t>
            </a:r>
            <a:r>
              <a:rPr lang="en-US" sz="1200" b="0" dirty="0" smtClean="0">
                <a:solidFill>
                  <a:srgbClr val="000000"/>
                </a:solidFill>
                <a:cs typeface="Times New Roman" pitchFamily="18" charset="0"/>
              </a:rPr>
              <a:t>function</a:t>
            </a:r>
          </a:p>
        </p:txBody>
      </p:sp>
    </p:spTree>
    <p:extLst>
      <p:ext uri="{BB962C8B-B14F-4D97-AF65-F5344CB8AC3E}">
        <p14:creationId xmlns:p14="http://schemas.microsoft.com/office/powerpoint/2010/main" val="6115801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60296" cy="1143000"/>
          </a:xfrm>
        </p:spPr>
        <p:txBody>
          <a:bodyPr/>
          <a:lstStyle/>
          <a:p>
            <a:r>
              <a:rPr lang="en-US" dirty="0" smtClean="0"/>
              <a:t>R-Snippet  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340768"/>
            <a:ext cx="8884096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info &lt;- function(x){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inf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&lt;- 0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sumx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&lt;- sum(x)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for (i in x) {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pi &lt;- i/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sumx</a:t>
            </a:r>
            <a:endParaRPr lang="en-US" sz="12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infi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&lt;- (pi)*log2(pi)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if (is.na(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infi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))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infi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&lt;- 0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inf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&lt;-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inf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-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infi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}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  return(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inf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)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}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names &lt;-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find.info.terms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(R,0.005) </a:t>
            </a:r>
            <a:r>
              <a:rPr lang="en-US" sz="1200" b="0" dirty="0" smtClean="0">
                <a:solidFill>
                  <a:srgbClr val="000000"/>
                </a:solidFill>
                <a:cs typeface="Times New Roman" pitchFamily="18" charset="0"/>
              </a:rPr>
              <a:t> # 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choose </a:t>
            </a:r>
            <a:r>
              <a:rPr lang="en-US" sz="1200" b="0" dirty="0" smtClean="0">
                <a:solidFill>
                  <a:srgbClr val="000000"/>
                </a:solidFill>
                <a:cs typeface="Times New Roman" pitchFamily="18" charset="0"/>
              </a:rPr>
              <a:t>threshold</a:t>
            </a:r>
            <a:endParaRPr lang="en-US" sz="12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names &lt;- append(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colnames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(R)[1], names)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names &lt;- append(names, 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colnames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(R)[length(</a:t>
            </a:r>
            <a:r>
              <a:rPr lang="en-US" sz="1200" b="0" dirty="0" err="1">
                <a:solidFill>
                  <a:srgbClr val="000000"/>
                </a:solidFill>
                <a:cs typeface="Times New Roman" pitchFamily="18" charset="0"/>
              </a:rPr>
              <a:t>colnames</a:t>
            </a: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(R))])</a:t>
            </a:r>
          </a:p>
          <a:p>
            <a:pPr marL="457200" indent="-457200" algn="l">
              <a:spcAft>
                <a:spcPts val="0"/>
              </a:spcAft>
            </a:pPr>
            <a:endParaRPr lang="en-US" sz="18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0"/>
              </a:spcAft>
            </a:pPr>
            <a:r>
              <a:rPr lang="en-US" sz="1200" b="0" dirty="0">
                <a:solidFill>
                  <a:srgbClr val="000000"/>
                </a:solidFill>
                <a:cs typeface="Times New Roman" pitchFamily="18" charset="0"/>
              </a:rPr>
              <a:t>R &lt;- R[, names]</a:t>
            </a:r>
          </a:p>
          <a:p>
            <a:pPr marL="457200" indent="-457200" algn="l">
              <a:spcAft>
                <a:spcPts val="0"/>
              </a:spcAft>
            </a:pPr>
            <a:endParaRPr lang="en-US" sz="18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Note: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T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he parameter of minimum information gain of 0.005 cannot be passed to R,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as KNIME can pass only one input (train DT matrix).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The value has to be set inside the program / snippet (see above).</a:t>
            </a:r>
          </a:p>
        </p:txBody>
      </p:sp>
    </p:spTree>
    <p:extLst>
      <p:ext uri="{BB962C8B-B14F-4D97-AF65-F5344CB8AC3E}">
        <p14:creationId xmlns:p14="http://schemas.microsoft.com/office/powerpoint/2010/main" val="16289103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60296" cy="1143000"/>
          </a:xfrm>
        </p:spPr>
        <p:txBody>
          <a:bodyPr/>
          <a:lstStyle/>
          <a:p>
            <a:r>
              <a:rPr lang="en-US" dirty="0" smtClean="0"/>
              <a:t>Results of Feature Elimination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340768"/>
            <a:ext cx="888409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The number of terms was reduced from &gt;8000 to 587 (i.e. &lt;10%)</a:t>
            </a:r>
          </a:p>
          <a:p>
            <a:pPr marL="457200" indent="-457200" algn="l">
              <a:spcAft>
                <a:spcPts val="0"/>
              </a:spcAft>
            </a:pP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However, some column names were altered as a result.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The effect of invoking R snippet has the effect that 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  some columns </a:t>
            </a: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in the Train data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got automatically renamed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 (e.g. 3-02 -&gt; X3.02, health-care -&gt; </a:t>
            </a: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health.care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etc.).</a:t>
            </a:r>
          </a:p>
          <a:p>
            <a:pPr marL="457200" indent="-457200" algn="l">
              <a:spcAft>
                <a:spcPts val="0"/>
              </a:spcAft>
            </a:pP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To guarantee that the same transformation is performed 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 also for the Test data, an R snippet needs to be included to process it. 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The R snippet code includes just R &lt;- R.</a:t>
            </a:r>
          </a:p>
          <a:p>
            <a:pPr marL="457200" indent="-457200" algn="l">
              <a:spcAft>
                <a:spcPts val="0"/>
              </a:spcAft>
            </a:pP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2697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60296" cy="1143000"/>
          </a:xfrm>
        </p:spPr>
        <p:txBody>
          <a:bodyPr/>
          <a:lstStyle/>
          <a:p>
            <a:r>
              <a:rPr lang="en-US" dirty="0" smtClean="0"/>
              <a:t>Processing the Test Set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340768"/>
            <a:ext cx="8884096" cy="293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W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e need to guarantee that the Test data  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does not contain any terms (columns) that did not appear in the Train data.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(recall the Train data has been reduced by feature elimination).</a:t>
            </a:r>
          </a:p>
          <a:p>
            <a:pPr marL="457200" indent="-457200" algn="l">
              <a:spcAft>
                <a:spcPts val="0"/>
              </a:spcAft>
            </a:pP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We can use Reference Column Filter for this purpose: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Port 1 (top) : Test data from which we want to eliminate columns</a:t>
            </a:r>
          </a:p>
          <a:p>
            <a:pPr marL="457200" indent="-457200" algn="l">
              <a:spcAft>
                <a:spcPts val="6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Port 2 (bottom): Train data (reduced) used as reference for elimination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Only those columns in Test data that appear also in Train data 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are passed through.</a:t>
            </a:r>
          </a:p>
        </p:txBody>
      </p:sp>
    </p:spTree>
    <p:extLst>
      <p:ext uri="{BB962C8B-B14F-4D97-AF65-F5344CB8AC3E}">
        <p14:creationId xmlns:p14="http://schemas.microsoft.com/office/powerpoint/2010/main" val="17848004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60296" cy="1143000"/>
          </a:xfrm>
        </p:spPr>
        <p:txBody>
          <a:bodyPr/>
          <a:lstStyle/>
          <a:p>
            <a:r>
              <a:rPr lang="en-US" dirty="0"/>
              <a:t>Results </a:t>
            </a:r>
            <a:r>
              <a:rPr lang="en-US" dirty="0" smtClean="0"/>
              <a:t>on Test Data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884096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Train DT classifier on reduced Train set &amp; apply it to the test data.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Success rate: 83.8% 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 (a bit lower compared to a variant that used all terms)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Confusion matrix:</a:t>
            </a:r>
          </a:p>
          <a:p>
            <a:pPr marL="457200" indent="-457200" algn="l">
              <a:spcAft>
                <a:spcPct val="30000"/>
              </a:spcAft>
            </a:pP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The performance of the classifier could be optimized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by searching for the best combination of preprocessing steps, 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parameter setting(s) and the most appropriate type of classifier. 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479012"/>
              </p:ext>
            </p:extLst>
          </p:nvPr>
        </p:nvGraphicFramePr>
        <p:xfrm>
          <a:off x="467544" y="3212976"/>
          <a:ext cx="338437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368152"/>
                <a:gridCol w="1008112"/>
              </a:tblGrid>
              <a:tr h="37084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err="1" smtClean="0"/>
                        <a:t>sci</a:t>
                      </a:r>
                      <a:r>
                        <a:rPr lang="pt-PT" dirty="0" smtClean="0"/>
                        <a:t>^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err="1" smtClean="0"/>
                        <a:t>rel</a:t>
                      </a:r>
                      <a:r>
                        <a:rPr lang="pt-PT" dirty="0" smtClean="0"/>
                        <a:t>^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err="1" smtClean="0"/>
                        <a:t>sci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353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43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err="1" smtClean="0"/>
                        <a:t>rel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62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189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2164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Introduction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763000" cy="46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KNIME</a:t>
            </a:r>
          </a:p>
          <a:p>
            <a:pPr marL="914400" lvl="1" indent="-4572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Professional open-source data mining software developed at Univ. of Konstanz</a:t>
            </a:r>
          </a:p>
          <a:p>
            <a:pPr marL="914400" lvl="1" indent="-4572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User-friendly environment for </a:t>
            </a: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creating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workflows</a:t>
            </a:r>
          </a:p>
          <a:p>
            <a:pPr marL="914400" lvl="1" indent="-4572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Workflows can be saved / retrieved</a:t>
            </a:r>
          </a:p>
          <a:p>
            <a:pPr marL="914400" lvl="1" indent="-457200" algn="l">
              <a:spcAft>
                <a:spcPct val="300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  <a:hlinkClick r:id="rId3"/>
              </a:rPr>
              <a:t>www.knime.org</a:t>
            </a: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Text mining tools</a:t>
            </a:r>
          </a:p>
          <a:p>
            <a:pPr marL="800100" lvl="1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Not part of common distribution</a:t>
            </a:r>
          </a:p>
          <a:p>
            <a:pPr marL="800100" lvl="1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Available under KNIME Labs</a:t>
            </a:r>
          </a:p>
          <a:p>
            <a:pPr marL="800100" lvl="1" indent="-342900" algn="l">
              <a:spcAft>
                <a:spcPct val="300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It can be downloaded by evoking </a:t>
            </a:r>
            <a:r>
              <a:rPr lang="en-US" sz="2000" b="0" dirty="0" smtClean="0">
                <a:solidFill>
                  <a:srgbClr val="13038B"/>
                </a:solidFill>
                <a:cs typeface="Times New Roman" pitchFamily="18" charset="0"/>
              </a:rPr>
              <a:t>Install KNIME extensions</a:t>
            </a:r>
            <a:endParaRPr lang="en-US" sz="2000" b="0" dirty="0">
              <a:solidFill>
                <a:srgbClr val="13038B"/>
              </a:solidFill>
              <a:cs typeface="Times New Roman" pitchFamily="18" charset="0"/>
            </a:endParaRPr>
          </a:p>
          <a:p>
            <a:pPr algn="l">
              <a:spcAft>
                <a:spcPct val="30000"/>
              </a:spcAft>
            </a:pPr>
            <a:r>
              <a:rPr lang="en-US" sz="2000" b="0" dirty="0" smtClean="0">
                <a:cs typeface="Times New Roman" pitchFamily="18" charset="0"/>
              </a:rPr>
              <a:t>References:</a:t>
            </a:r>
          </a:p>
          <a:p>
            <a:pPr marL="800100" lvl="1" indent="-342900" algn="l">
              <a:spcAft>
                <a:spcPct val="30000"/>
              </a:spcAft>
              <a:buFont typeface="Arial" pitchFamily="34" charset="0"/>
              <a:buChar char="•"/>
            </a:pPr>
            <a:r>
              <a:rPr lang="en-US" sz="2000" b="0" dirty="0" smtClean="0">
                <a:cs typeface="Times New Roman" pitchFamily="18" charset="0"/>
              </a:rPr>
              <a:t>K. Thiel: The KNIME text </a:t>
            </a:r>
            <a:r>
              <a:rPr lang="en-US" sz="2000" b="0" smtClean="0">
                <a:cs typeface="Times New Roman" pitchFamily="18" charset="0"/>
              </a:rPr>
              <a:t>processing plug-in</a:t>
            </a:r>
            <a:endParaRPr lang="en-US" sz="2000" b="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582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Introduction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49832" y="1400145"/>
            <a:ext cx="909416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Aft>
                <a:spcPts val="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Node Repository under KNIME Labs contains many tools for text processing.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Explore, try out, play!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93719"/>
            <a:ext cx="3418331" cy="4887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8787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Loading Files and Creating Corpus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763000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 err="1" smtClean="0">
                <a:solidFill>
                  <a:srgbClr val="000000"/>
                </a:solidFill>
                <a:cs typeface="Times New Roman" pitchFamily="18" charset="0"/>
              </a:rPr>
              <a:t>Knime</a:t>
            </a: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 Labs -&gt; Text processing -&gt; IO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Flat File Document Reader</a:t>
            </a: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914400" lvl="1" indent="-457200" algn="l">
              <a:spcAft>
                <a:spcPct val="30000"/>
              </a:spcAft>
              <a:buFont typeface="Arial" pitchFamily="34" charset="0"/>
              <a:buChar char="•"/>
            </a:pPr>
            <a:r>
              <a:rPr lang="en-US" sz="2000" b="0" dirty="0"/>
              <a:t>The specified directory will be searched for all files. </a:t>
            </a:r>
            <a:endParaRPr lang="en-US" sz="2000" b="0" dirty="0" smtClean="0"/>
          </a:p>
          <a:p>
            <a:pPr marL="914400" lvl="1" indent="-457200" algn="l">
              <a:spcAft>
                <a:spcPct val="30000"/>
              </a:spcAft>
              <a:buFont typeface="Arial" pitchFamily="34" charset="0"/>
              <a:buChar char="•"/>
            </a:pPr>
            <a:r>
              <a:rPr lang="en-US" sz="2000" b="0" dirty="0"/>
              <a:t>R</a:t>
            </a:r>
            <a:r>
              <a:rPr lang="en-US" sz="2000" b="0" dirty="0" smtClean="0"/>
              <a:t>eads </a:t>
            </a:r>
            <a:r>
              <a:rPr lang="en-US" sz="2000" b="0" dirty="0"/>
              <a:t>flat text files and </a:t>
            </a:r>
            <a:r>
              <a:rPr lang="en-US" sz="2000" b="0" dirty="0" smtClean="0"/>
              <a:t>creates </a:t>
            </a:r>
            <a:r>
              <a:rPr lang="en-US" sz="2000" b="0" dirty="0"/>
              <a:t>a document for each </a:t>
            </a:r>
            <a:r>
              <a:rPr lang="en-US" sz="2000" b="0" dirty="0" smtClean="0"/>
              <a:t>file. </a:t>
            </a:r>
          </a:p>
          <a:p>
            <a:pPr marL="914400" lvl="1" indent="-457200" algn="l">
              <a:spcAft>
                <a:spcPct val="30000"/>
              </a:spcAft>
              <a:buFont typeface="Arial" pitchFamily="34" charset="0"/>
              <a:buChar char="•"/>
            </a:pPr>
            <a:r>
              <a:rPr lang="en-US" sz="2000" b="0" dirty="0" smtClean="0"/>
              <a:t>The </a:t>
            </a:r>
            <a:r>
              <a:rPr lang="en-US" sz="2000" b="0" dirty="0"/>
              <a:t>documents title will be the first sentence of the file and the full text the remaining text contained in the file. </a:t>
            </a:r>
            <a:endParaRPr lang="en-US" sz="2000" b="0" dirty="0" smtClean="0"/>
          </a:p>
          <a:p>
            <a:pPr marL="914400" lvl="1" indent="-457200" algn="l">
              <a:spcAft>
                <a:spcPct val="30000"/>
              </a:spcAft>
              <a:buFont typeface="Arial" pitchFamily="34" charset="0"/>
              <a:buChar char="•"/>
            </a:pPr>
            <a:r>
              <a:rPr lang="en-US" sz="2000" b="0" dirty="0" smtClean="0"/>
              <a:t>The “document category” </a:t>
            </a:r>
            <a:r>
              <a:rPr lang="en-US" sz="2000" b="0" dirty="0"/>
              <a:t>(</a:t>
            </a:r>
            <a:r>
              <a:rPr lang="en-US" sz="2000" b="0" dirty="0" smtClean="0"/>
              <a:t>corresponding to a class) can be set in a configure window </a:t>
            </a:r>
          </a:p>
          <a:p>
            <a:pPr algn="l">
              <a:spcAft>
                <a:spcPct val="30000"/>
              </a:spcAft>
            </a:pPr>
            <a:r>
              <a:rPr lang="en-US" sz="2000" b="0" dirty="0" smtClean="0"/>
              <a:t>Concatenate (in Data Manipulation -&gt; Row)</a:t>
            </a:r>
          </a:p>
          <a:p>
            <a:pPr marL="914400" lvl="1" indent="-457200" algn="l">
              <a:spcAft>
                <a:spcPct val="30000"/>
              </a:spcAft>
              <a:buFont typeface="Arial" pitchFamily="34" charset="0"/>
              <a:buChar char="•"/>
            </a:pPr>
            <a:r>
              <a:rPr lang="en-US" sz="2000" b="0" dirty="0" smtClean="0"/>
              <a:t>Documents from different directories can be read-in separately and concatenated </a:t>
            </a:r>
          </a:p>
        </p:txBody>
      </p:sp>
    </p:spTree>
    <p:extLst>
      <p:ext uri="{BB962C8B-B14F-4D97-AF65-F5344CB8AC3E}">
        <p14:creationId xmlns:p14="http://schemas.microsoft.com/office/powerpoint/2010/main" val="3961073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Loading Files and Creating Corpus</a:t>
            </a:r>
            <a:endParaRPr lang="en-US" dirty="0" smtClean="0"/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76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.</a:t>
            </a: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352" y="1648406"/>
            <a:ext cx="2908816" cy="3430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32010"/>
            <a:ext cx="44005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6148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of Concatenation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76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Result of concatenation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24" y="2204864"/>
            <a:ext cx="47625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8464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</a:t>
            </a:r>
            <a:r>
              <a:rPr lang="en-US" dirty="0" err="1" smtClean="0"/>
              <a:t>BoW</a:t>
            </a:r>
            <a:r>
              <a:rPr lang="en-US" dirty="0"/>
              <a:t> </a:t>
            </a:r>
            <a:r>
              <a:rPr lang="en-US" dirty="0" smtClean="0"/>
              <a:t>Representation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763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The process of creating a corpus is finished by creating the bag of words:</a:t>
            </a:r>
          </a:p>
          <a:p>
            <a:pPr marL="457200" indent="-457200" algn="l">
              <a:spcAft>
                <a:spcPct val="30000"/>
              </a:spcAft>
            </a:pP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endParaRPr 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endParaRPr 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600"/>
              </a:spcAft>
            </a:pPr>
            <a:r>
              <a:rPr lang="en-US" sz="2000" b="0" dirty="0"/>
              <a:t>A </a:t>
            </a:r>
            <a:r>
              <a:rPr lang="en-US" sz="2000" b="0" dirty="0" err="1"/>
              <a:t>BoW</a:t>
            </a:r>
            <a:r>
              <a:rPr lang="en-US" sz="2000" b="0" dirty="0"/>
              <a:t> consists of at least two </a:t>
            </a:r>
            <a:r>
              <a:rPr lang="en-US" sz="2000" b="0" dirty="0" smtClean="0"/>
              <a:t>columns</a:t>
            </a:r>
            <a:r>
              <a:rPr lang="en-US" sz="2000" b="0" dirty="0"/>
              <a:t>:</a:t>
            </a:r>
            <a:r>
              <a:rPr lang="en-US" sz="2000" b="0" dirty="0" smtClean="0"/>
              <a:t> </a:t>
            </a:r>
          </a:p>
          <a:p>
            <a:pPr marL="457200" indent="-457200" algn="l">
              <a:spcAft>
                <a:spcPts val="0"/>
              </a:spcAft>
            </a:pPr>
            <a:r>
              <a:rPr lang="en-US" sz="2000" b="0" dirty="0"/>
              <a:t> </a:t>
            </a:r>
            <a:r>
              <a:rPr lang="en-US" sz="2000" b="0" dirty="0" smtClean="0"/>
              <a:t>  - one column containing </a:t>
            </a:r>
            <a:r>
              <a:rPr lang="en-US" sz="2000" b="0" dirty="0"/>
              <a:t>the terms occurring in the corresponding </a:t>
            </a:r>
            <a:r>
              <a:rPr lang="en-US" sz="2000" b="0" dirty="0" smtClean="0"/>
              <a:t>document,</a:t>
            </a:r>
          </a:p>
          <a:p>
            <a:pPr marL="457200" indent="-457200" algn="l">
              <a:spcAft>
                <a:spcPts val="600"/>
              </a:spcAft>
            </a:pPr>
            <a:r>
              <a:rPr lang="en-US" sz="2000" b="0" dirty="0"/>
              <a:t> </a:t>
            </a:r>
            <a:r>
              <a:rPr lang="en-US" sz="2000" b="0" dirty="0" smtClean="0"/>
              <a:t>  - the other column containing </a:t>
            </a:r>
            <a:r>
              <a:rPr lang="en-US" sz="2000" b="0" dirty="0"/>
              <a:t>the </a:t>
            </a:r>
            <a:r>
              <a:rPr lang="en-US" sz="2000" b="0" dirty="0" smtClean="0"/>
              <a:t>documents. </a:t>
            </a:r>
          </a:p>
          <a:p>
            <a:pPr marL="457200" indent="-457200" algn="l">
              <a:spcAft>
                <a:spcPts val="600"/>
              </a:spcAft>
            </a:pPr>
            <a:r>
              <a:rPr lang="en-US" sz="2000" b="0" dirty="0" smtClean="0"/>
              <a:t>A </a:t>
            </a:r>
            <a:r>
              <a:rPr lang="en-US" sz="2000" b="0" dirty="0"/>
              <a:t>row represents </a:t>
            </a:r>
            <a:r>
              <a:rPr lang="en-US" sz="2000" b="0" dirty="0" smtClean="0"/>
              <a:t>a </a:t>
            </a:r>
            <a:r>
              <a:rPr lang="en-US" sz="2000" b="0" dirty="0"/>
              <a:t>term contained in the related document</a:t>
            </a:r>
            <a:r>
              <a:rPr lang="en-US" sz="2000" b="0" dirty="0" smtClean="0"/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2665834" cy="1773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308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C47472-50B9-4BAD-96C4-933B7B0E1B9F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BoW</a:t>
            </a:r>
            <a:r>
              <a:rPr lang="en-US" dirty="0"/>
              <a:t> Representation</a:t>
            </a:r>
            <a:endParaRPr lang="en-US" dirty="0" smtClean="0"/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76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The bag of words representation: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76872"/>
            <a:ext cx="5112568" cy="4090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343980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ure Intermediate-Full Brand">
  <a:themeElements>
    <a:clrScheme name="Accenture Intermediate-Full Brand 2">
      <a:dk1>
        <a:srgbClr val="000000"/>
      </a:dk1>
      <a:lt1>
        <a:srgbClr val="FFFFFF"/>
      </a:lt1>
      <a:dk2>
        <a:srgbClr val="F8F8F8"/>
      </a:dk2>
      <a:lt2>
        <a:srgbClr val="C0C0C0"/>
      </a:lt2>
      <a:accent1>
        <a:srgbClr val="006699"/>
      </a:accent1>
      <a:accent2>
        <a:srgbClr val="FF6600"/>
      </a:accent2>
      <a:accent3>
        <a:srgbClr val="FFFFFF"/>
      </a:accent3>
      <a:accent4>
        <a:srgbClr val="000000"/>
      </a:accent4>
      <a:accent5>
        <a:srgbClr val="AAB8CA"/>
      </a:accent5>
      <a:accent6>
        <a:srgbClr val="E75C00"/>
      </a:accent6>
      <a:hlink>
        <a:srgbClr val="663399"/>
      </a:hlink>
      <a:folHlink>
        <a:srgbClr val="FF0000"/>
      </a:folHlink>
    </a:clrScheme>
    <a:fontScheme name="Accenture Intermediate-Full Bra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ccenture Intermediate-Full Brand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nture Intermediate-Full Brand 2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006699"/>
        </a:accent1>
        <a:accent2>
          <a:srgbClr val="FF6600"/>
        </a:accent2>
        <a:accent3>
          <a:srgbClr val="FFFFFF"/>
        </a:accent3>
        <a:accent4>
          <a:srgbClr val="000000"/>
        </a:accent4>
        <a:accent5>
          <a:srgbClr val="AAB8CA"/>
        </a:accent5>
        <a:accent6>
          <a:srgbClr val="E75C00"/>
        </a:accent6>
        <a:hlink>
          <a:srgbClr val="663399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nture Intermediate-Full Brand 3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336633"/>
        </a:accent1>
        <a:accent2>
          <a:srgbClr val="336666"/>
        </a:accent2>
        <a:accent3>
          <a:srgbClr val="FFFFFF"/>
        </a:accent3>
        <a:accent4>
          <a:srgbClr val="000000"/>
        </a:accent4>
        <a:accent5>
          <a:srgbClr val="ADB8AD"/>
        </a:accent5>
        <a:accent6>
          <a:srgbClr val="2D5C5C"/>
        </a:accent6>
        <a:hlink>
          <a:srgbClr val="9900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nture Intermediate-Full Brand 4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CCCC33"/>
        </a:accent1>
        <a:accent2>
          <a:srgbClr val="66CC00"/>
        </a:accent2>
        <a:accent3>
          <a:srgbClr val="FFFFFF"/>
        </a:accent3>
        <a:accent4>
          <a:srgbClr val="000000"/>
        </a:accent4>
        <a:accent5>
          <a:srgbClr val="E2E2AD"/>
        </a:accent5>
        <a:accent6>
          <a:srgbClr val="5CB900"/>
        </a:accent6>
        <a:hlink>
          <a:srgbClr val="0099CC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Designs\Accenture Intermediate-Full Brand.pot</Template>
  <TotalTime>22065</TotalTime>
  <Words>1398</Words>
  <Application>Microsoft Office PowerPoint</Application>
  <PresentationFormat>On-screen Show (4:3)</PresentationFormat>
  <Paragraphs>263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Accenture Intermediate-Full Brand</vt:lpstr>
      <vt:lpstr>Text Mining in Knime</vt:lpstr>
      <vt:lpstr>Overview</vt:lpstr>
      <vt:lpstr>1. Introduction</vt:lpstr>
      <vt:lpstr>1. Introduction</vt:lpstr>
      <vt:lpstr>2. Loading Files and Creating Corpus</vt:lpstr>
      <vt:lpstr>Loading Files and Creating Corpus</vt:lpstr>
      <vt:lpstr>Result of Concatenation</vt:lpstr>
      <vt:lpstr>Creating BoW Representation</vt:lpstr>
      <vt:lpstr>BoW Representation</vt:lpstr>
      <vt:lpstr>3. Preprocessing</vt:lpstr>
      <vt:lpstr>3. Preprocessing</vt:lpstr>
      <vt:lpstr>4. Creation of DT Matrix</vt:lpstr>
      <vt:lpstr>4. Creation of DT Matrix</vt:lpstr>
      <vt:lpstr>4. Creation of DT Matrix</vt:lpstr>
      <vt:lpstr>5. Creation of Train / Test Set</vt:lpstr>
      <vt:lpstr>Creation of Train Set</vt:lpstr>
      <vt:lpstr>Creation of Train Set</vt:lpstr>
      <vt:lpstr>6. Training a Classifier &amp; Classifying Test Set </vt:lpstr>
      <vt:lpstr>Training a Classifier &amp; Classifying Test Set </vt:lpstr>
      <vt:lpstr>7. Feature Selection and Re-training</vt:lpstr>
      <vt:lpstr>Feature Selection and Re-training</vt:lpstr>
      <vt:lpstr>R-Snippet  </vt:lpstr>
      <vt:lpstr>R-Snippet  </vt:lpstr>
      <vt:lpstr>Results of Feature Elimination</vt:lpstr>
      <vt:lpstr>Processing the Test Set</vt:lpstr>
      <vt:lpstr>Results on Test Data</vt:lpstr>
    </vt:vector>
  </TitlesOfParts>
  <Company>Andersen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CRM PoV Slides</dc:title>
  <dc:creator>CRM Line of Business</dc:creator>
  <cp:lastModifiedBy>Pavel Brazdil</cp:lastModifiedBy>
  <cp:revision>913</cp:revision>
  <cp:lastPrinted>2001-03-12T14:21:06Z</cp:lastPrinted>
  <dcterms:created xsi:type="dcterms:W3CDTF">1999-10-04T21:58:47Z</dcterms:created>
  <dcterms:modified xsi:type="dcterms:W3CDTF">2013-05-03T13:21:33Z</dcterms:modified>
</cp:coreProperties>
</file>