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Default Extension="vml" ContentType="application/vnd.openxmlformats-officedocument.vmlDrawing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0" r:id="rId1"/>
  </p:sldMasterIdLst>
  <p:notesMasterIdLst>
    <p:notesMasterId r:id="rId24"/>
  </p:notesMasterIdLst>
  <p:handoutMasterIdLst>
    <p:handoutMasterId r:id="rId25"/>
  </p:handoutMasterIdLst>
  <p:sldIdLst>
    <p:sldId id="389" r:id="rId2"/>
    <p:sldId id="398" r:id="rId3"/>
    <p:sldId id="409" r:id="rId4"/>
    <p:sldId id="414" r:id="rId5"/>
    <p:sldId id="411" r:id="rId6"/>
    <p:sldId id="415" r:id="rId7"/>
    <p:sldId id="416" r:id="rId8"/>
    <p:sldId id="406" r:id="rId9"/>
    <p:sldId id="417" r:id="rId10"/>
    <p:sldId id="430" r:id="rId11"/>
    <p:sldId id="418" r:id="rId12"/>
    <p:sldId id="427" r:id="rId13"/>
    <p:sldId id="428" r:id="rId14"/>
    <p:sldId id="434" r:id="rId15"/>
    <p:sldId id="421" r:id="rId16"/>
    <p:sldId id="429" r:id="rId17"/>
    <p:sldId id="425" r:id="rId18"/>
    <p:sldId id="426" r:id="rId19"/>
    <p:sldId id="431" r:id="rId20"/>
    <p:sldId id="433" r:id="rId21"/>
    <p:sldId id="435" r:id="rId22"/>
    <p:sldId id="436" r:id="rId23"/>
  </p:sldIdLst>
  <p:sldSz cx="9144000" cy="6858000" type="screen4x3"/>
  <p:notesSz cx="7099300" cy="10234613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400" b="1"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sz="1400" b="1"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sz="1400" b="1"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sz="1400" b="1"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 useTimings="0">
    <p:present/>
    <p:sldAll/>
    <p:penClr>
      <a:schemeClr val="tx1"/>
    </p:penClr>
  </p:showPr>
  <p:clrMru>
    <a:srgbClr val="99CCFF"/>
    <a:srgbClr val="13038B"/>
    <a:srgbClr val="FF9933"/>
    <a:srgbClr val="CCECFF"/>
    <a:srgbClr val="006600"/>
    <a:srgbClr val="6699FF"/>
    <a:srgbClr val="A50021"/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0"/>
  </p:normalViewPr>
  <p:slideViewPr>
    <p:cSldViewPr>
      <p:cViewPr>
        <p:scale>
          <a:sx n="75" d="100"/>
          <a:sy n="75" d="100"/>
        </p:scale>
        <p:origin x="-216" y="-72"/>
      </p:cViewPr>
      <p:guideLst>
        <p:guide orient="horz" pos="864"/>
        <p:guide orient="horz" pos="1200"/>
        <p:guide orient="horz" pos="3398"/>
        <p:guide pos="2112"/>
        <p:guide pos="5664"/>
        <p:guide/>
        <p:guide pos="377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>
        <p:scale>
          <a:sx n="75" d="100"/>
          <a:sy n="75" d="100"/>
        </p:scale>
        <p:origin x="-1608" y="132"/>
      </p:cViewPr>
      <p:guideLst>
        <p:guide orient="horz" pos="3224"/>
        <p:guide pos="2236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003300" y="774700"/>
            <a:ext cx="5097463" cy="3824288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51" name="Rectangle 3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6150" y="4859338"/>
            <a:ext cx="5207000" cy="46069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3675" tIns="46015" rIns="93675" bIns="4601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GB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6083" name="Marcador de Posição de Notas 2"/>
          <p:cNvSpPr>
            <a:spLocks noGrp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pt-PT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7107" name="Marcador de Posição de Notas 2"/>
          <p:cNvSpPr>
            <a:spLocks noGrp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pt-PT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8131" name="Marcador de Posição de Notas 2"/>
          <p:cNvSpPr>
            <a:spLocks noGrp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pt-PT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9155" name="Marcador de Posição de Notas 2"/>
          <p:cNvSpPr>
            <a:spLocks noGrp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pt-PT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0179" name="Marcador de Posição de Notas 2"/>
          <p:cNvSpPr>
            <a:spLocks noGrp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pt-PT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03" name="Marcador de Posição de Notas 2"/>
          <p:cNvSpPr>
            <a:spLocks noGrp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pt-PT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3251" name="Marcador de Posição de Notas 2"/>
          <p:cNvSpPr>
            <a:spLocks noGrp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pt-PT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4275" name="Marcador de Posição de Notas 2"/>
          <p:cNvSpPr>
            <a:spLocks noGrp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pt-PT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5299" name="Marcador de Posição de Notas 2"/>
          <p:cNvSpPr>
            <a:spLocks noGrp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pt-PT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6323" name="Marcador de Posição de Notas 2"/>
          <p:cNvSpPr>
            <a:spLocks noGrp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pt-PT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7891" name="Marcador de Posição de Notas 2"/>
          <p:cNvSpPr>
            <a:spLocks noGrp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pt-PT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7347" name="Marcador de Posição de Notas 2"/>
          <p:cNvSpPr>
            <a:spLocks noGrp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pt-PT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3251" name="Marcador de Posição de Notas 2"/>
          <p:cNvSpPr>
            <a:spLocks noGrp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pt-PT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3251" name="Marcador de Posição de Notas 2"/>
          <p:cNvSpPr>
            <a:spLocks noGrp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pt-PT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8915" name="Marcador de Posição de Notas 2"/>
          <p:cNvSpPr>
            <a:spLocks noGrp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pt-PT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9939" name="Marcador de Posição de Notas 2"/>
          <p:cNvSpPr>
            <a:spLocks noGrp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pt-PT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0963" name="Marcador de Posição de Notas 2"/>
          <p:cNvSpPr>
            <a:spLocks noGrp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pt-PT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1987" name="Marcador de Posição de Notas 2"/>
          <p:cNvSpPr>
            <a:spLocks noGrp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pt-PT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3011" name="Marcador de Posição de Notas 2"/>
          <p:cNvSpPr>
            <a:spLocks noGrp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pt-PT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4035" name="Marcador de Posição de Notas 2"/>
          <p:cNvSpPr>
            <a:spLocks noGrp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pt-PT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5059" name="Marcador de Posição de Notas 2"/>
          <p:cNvSpPr>
            <a:spLocks noGrp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pt-PT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1"/>
          <p:cNvSpPr>
            <a:spLocks noChangeArrowheads="1"/>
          </p:cNvSpPr>
          <p:nvPr userDrawn="1"/>
        </p:nvSpPr>
        <p:spPr bwMode="auto">
          <a:xfrm>
            <a:off x="0" y="0"/>
            <a:ext cx="9144000" cy="34290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endParaRPr lang="pt-PT"/>
          </a:p>
        </p:txBody>
      </p:sp>
      <p:sp>
        <p:nvSpPr>
          <p:cNvPr id="5" name="Text Box 14"/>
          <p:cNvSpPr txBox="1">
            <a:spLocks noChangeArrowheads="1"/>
          </p:cNvSpPr>
          <p:nvPr userDrawn="1"/>
        </p:nvSpPr>
        <p:spPr bwMode="auto">
          <a:xfrm>
            <a:off x="3870325" y="5116513"/>
            <a:ext cx="51212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en-GB"/>
          </a:p>
        </p:txBody>
      </p:sp>
      <p:sp>
        <p:nvSpPr>
          <p:cNvPr id="440324" name="Rectangle 4"/>
          <p:cNvSpPr>
            <a:spLocks noGrp="1" noChangeArrowheads="1"/>
          </p:cNvSpPr>
          <p:nvPr>
            <p:ph type="subTitle" sz="quarter" idx="1"/>
          </p:nvPr>
        </p:nvSpPr>
        <p:spPr bwMode="auto">
          <a:xfrm>
            <a:off x="2697163" y="4038600"/>
            <a:ext cx="6216650" cy="85883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>
              <a:defRPr sz="2400"/>
            </a:lvl1pPr>
          </a:lstStyle>
          <a:p>
            <a:r>
              <a:rPr lang="en-US"/>
              <a:t>P.Brazdil</a:t>
            </a:r>
          </a:p>
          <a:p>
            <a:r>
              <a:rPr lang="en-US"/>
              <a:t>Sept. 2008</a:t>
            </a:r>
          </a:p>
        </p:txBody>
      </p:sp>
      <p:sp>
        <p:nvSpPr>
          <p:cNvPr id="440332" name="Rectangle 12"/>
          <p:cNvSpPr>
            <a:spLocks noGrp="1" noChangeArrowheads="1"/>
          </p:cNvSpPr>
          <p:nvPr>
            <p:ph type="ctrTitle" sz="quarter"/>
          </p:nvPr>
        </p:nvSpPr>
        <p:spPr>
          <a:xfrm>
            <a:off x="2714625" y="2209800"/>
            <a:ext cx="6216650" cy="1143000"/>
          </a:xfrm>
        </p:spPr>
        <p:txBody>
          <a:bodyPr anchor="t"/>
          <a:lstStyle>
            <a:lvl1pPr>
              <a:defRPr/>
            </a:lvl1pPr>
          </a:lstStyle>
          <a:p>
            <a:r>
              <a:rPr lang="pt-PT"/>
              <a:t>Text Mining</a:t>
            </a:r>
            <a:endParaRPr lang="en-US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ftr" sz="quarter" idx="10"/>
          </p:nvPr>
        </p:nvSpPr>
        <p:spPr>
          <a:xfrm>
            <a:off x="76200" y="6477000"/>
            <a:ext cx="1981200" cy="244475"/>
          </a:xfrm>
        </p:spPr>
        <p:txBody>
          <a:bodyPr>
            <a:spAutoFit/>
          </a:bodyPr>
          <a:lstStyle>
            <a:lvl1pPr algn="ctr">
              <a:defRPr b="1"/>
            </a:lvl1pPr>
          </a:lstStyle>
          <a:p>
            <a:pPr>
              <a:defRPr/>
            </a:pPr>
            <a:r>
              <a:rPr lang="en-US"/>
              <a:t>http://www.liaad.up.pt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P.Brazdil, www.liaad.up.pt</a:t>
            </a:r>
            <a:endParaRPr lang="en-GB">
              <a:solidFill>
                <a:schemeClr val="tx1"/>
              </a:solidFill>
            </a:endParaRPr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E41366-D93A-4A65-A70B-18CAAC5CBEBB}" type="slidenum">
              <a:rPr lang="en-GB"/>
              <a:pPr>
                <a:defRPr/>
              </a:pPr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534150" y="76200"/>
            <a:ext cx="2152650" cy="6049963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76200" y="76200"/>
            <a:ext cx="6305550" cy="6049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P.Brazdil, www.liaad.up.pt</a:t>
            </a:r>
            <a:endParaRPr lang="en-GB">
              <a:solidFill>
                <a:schemeClr val="tx1"/>
              </a:solidFill>
            </a:endParaRPr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9F515E-E0AB-41CC-BBCB-574094E6B2D3}" type="slidenum">
              <a:rPr lang="en-GB"/>
              <a:pPr>
                <a:defRPr/>
              </a:pPr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ítulo e tabe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6200" y="76200"/>
            <a:ext cx="7772400" cy="1143000"/>
          </a:xfrm>
        </p:spPr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Tabela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endParaRPr lang="pt-PT" noProof="0" smtClean="0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P.Brazdil, www.liaad.up.pt</a:t>
            </a:r>
            <a:endParaRPr lang="en-GB">
              <a:solidFill>
                <a:schemeClr val="tx1"/>
              </a:solidFill>
            </a:endParaRPr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680054-090B-4F40-BCFF-D86F44154DB6}" type="slidenum">
              <a:rPr lang="en-GB"/>
              <a:pPr>
                <a:defRPr/>
              </a:pPr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P.Brazdil, www.liaad.up.pt</a:t>
            </a:r>
            <a:endParaRPr lang="en-GB">
              <a:solidFill>
                <a:schemeClr val="tx1"/>
              </a:solidFill>
            </a:endParaRPr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71F07B-D664-4301-BDB2-B4A6EFAAC1B4}" type="slidenum">
              <a:rPr lang="en-GB"/>
              <a:pPr>
                <a:defRPr/>
              </a:pPr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P.Brazdil, www.liaad.up.pt</a:t>
            </a:r>
            <a:endParaRPr lang="en-GB">
              <a:solidFill>
                <a:schemeClr val="tx1"/>
              </a:solidFill>
            </a:endParaRPr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7945FD-AB23-44B5-ACFF-ACE6254AB89A}" type="slidenum">
              <a:rPr lang="en-GB"/>
              <a:pPr>
                <a:defRPr/>
              </a:pPr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P.Brazdil, www.liaad.up.pt</a:t>
            </a:r>
            <a:endParaRPr lang="en-GB">
              <a:solidFill>
                <a:schemeClr val="tx1"/>
              </a:solidFill>
            </a:endParaRPr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D33253-99C7-4586-A5F9-149A40681B8B}" type="slidenum">
              <a:rPr lang="en-GB"/>
              <a:pPr>
                <a:defRPr/>
              </a:pPr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Marcador de Posição do Rodapé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P.Brazdil, www.liaad.up.pt</a:t>
            </a:r>
            <a:endParaRPr lang="en-GB">
              <a:solidFill>
                <a:schemeClr val="tx1"/>
              </a:solidFill>
            </a:endParaRPr>
          </a:p>
        </p:txBody>
      </p:sp>
      <p:sp>
        <p:nvSpPr>
          <p:cNvPr id="8" name="Marcador de Posição do Número do Diapositivo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082A0B-64B9-4B22-9280-83CC5D3B8C00}" type="slidenum">
              <a:rPr lang="en-GB"/>
              <a:pPr>
                <a:defRPr/>
              </a:pPr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P.Brazdil, www.liaad.up.pt</a:t>
            </a:r>
            <a:endParaRPr lang="en-GB">
              <a:solidFill>
                <a:schemeClr val="tx1"/>
              </a:solidFill>
            </a:endParaRPr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96CFFE-578D-41CF-ACB5-F2E040E66FFB}" type="slidenum">
              <a:rPr lang="en-GB"/>
              <a:pPr>
                <a:defRPr/>
              </a:pPr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Rodapé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P.Brazdil, www.liaad.up.pt</a:t>
            </a:r>
            <a:endParaRPr lang="en-GB">
              <a:solidFill>
                <a:schemeClr val="tx1"/>
              </a:solidFill>
            </a:endParaRPr>
          </a:p>
        </p:txBody>
      </p:sp>
      <p:sp>
        <p:nvSpPr>
          <p:cNvPr id="3" name="Marcador de Posição do Número do Diapositivo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426CEA-B835-4D47-A019-034E1FD6BD89}" type="slidenum">
              <a:rPr lang="en-GB"/>
              <a:pPr>
                <a:defRPr/>
              </a:pPr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P.Brazdil, www.liaad.up.pt</a:t>
            </a:r>
            <a:endParaRPr lang="en-GB">
              <a:solidFill>
                <a:schemeClr val="tx1"/>
              </a:solidFill>
            </a:endParaRPr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DBCB26-E07F-4CA3-BEB7-9379E9788DC3}" type="slidenum">
              <a:rPr lang="en-GB"/>
              <a:pPr>
                <a:defRPr/>
              </a:pPr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P.Brazdil, www.liaad.up.pt</a:t>
            </a:r>
            <a:endParaRPr lang="en-GB">
              <a:solidFill>
                <a:schemeClr val="tx1"/>
              </a:solidFill>
            </a:endParaRPr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3D6B8E-C77E-4C16-B0AD-688545FBF65F}" type="slidenum">
              <a:rPr lang="en-GB"/>
              <a:pPr>
                <a:defRPr/>
              </a:pPr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9298" name="AC Banner"/>
          <p:cNvSpPr>
            <a:spLocks noChangeArrowheads="1"/>
          </p:cNvSpPr>
          <p:nvPr/>
        </p:nvSpPr>
        <p:spPr bwMode="auto">
          <a:xfrm>
            <a:off x="0" y="0"/>
            <a:ext cx="9144000" cy="1295400"/>
          </a:xfrm>
          <a:prstGeom prst="rect">
            <a:avLst/>
          </a:prstGeom>
          <a:solidFill>
            <a:schemeClr val="accent1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pt-PT"/>
          </a:p>
        </p:txBody>
      </p:sp>
      <p:sp>
        <p:nvSpPr>
          <p:cNvPr id="439305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6200" y="6477000"/>
            <a:ext cx="2057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000" b="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r>
              <a:rPr lang="en-GB"/>
              <a:t>P.Brazdil, www.liaad.up.pt</a:t>
            </a:r>
          </a:p>
        </p:txBody>
      </p:sp>
      <p:sp>
        <p:nvSpPr>
          <p:cNvPr id="439306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162800" y="64770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900" b="0"/>
            </a:lvl1pPr>
          </a:lstStyle>
          <a:p>
            <a:pPr>
              <a:defRPr/>
            </a:pPr>
            <a:fld id="{286C1E9E-F899-4F0D-AC27-D9A03D0DEEF7}" type="slidenum">
              <a:rPr lang="en-GB"/>
              <a:pPr>
                <a:defRPr/>
              </a:pPr>
              <a:t>‹nº›</a:t>
            </a:fld>
            <a:endParaRPr lang="en-GB"/>
          </a:p>
        </p:txBody>
      </p:sp>
      <p:sp>
        <p:nvSpPr>
          <p:cNvPr id="2053" name="Rectangle 11"/>
          <p:cNvSpPr>
            <a:spLocks noGrp="1" noChangeArrowheads="1"/>
          </p:cNvSpPr>
          <p:nvPr>
            <p:ph type="title"/>
          </p:nvPr>
        </p:nvSpPr>
        <p:spPr bwMode="auto">
          <a:xfrm>
            <a:off x="76200" y="762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7" r:id="rId1"/>
    <p:sldLayoutId id="2147483748" r:id="rId2"/>
    <p:sldLayoutId id="2147483749" r:id="rId3"/>
    <p:sldLayoutId id="2147483750" r:id="rId4"/>
    <p:sldLayoutId id="2147483751" r:id="rId5"/>
    <p:sldLayoutId id="2147483752" r:id="rId6"/>
    <p:sldLayoutId id="2147483753" r:id="rId7"/>
    <p:sldLayoutId id="2147483754" r:id="rId8"/>
    <p:sldLayoutId id="2147483755" r:id="rId9"/>
    <p:sldLayoutId id="2147483756" r:id="rId10"/>
    <p:sldLayoutId id="2147483757" r:id="rId11"/>
    <p:sldLayoutId id="2147483758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pitchFamily="34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defRPr sz="1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6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200">
          <a:solidFill>
            <a:schemeClr val="tx1"/>
          </a:solidFill>
          <a:latin typeface="+mn-lt"/>
        </a:defRPr>
      </a:lvl3pPr>
      <a:lvl4pPr marL="15621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4pPr>
      <a:lvl5pPr marL="1981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1"/>
          </a:solidFill>
          <a:latin typeface="+mn-lt"/>
        </a:defRPr>
      </a:lvl5pPr>
      <a:lvl6pPr marL="2438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1"/>
          </a:solidFill>
          <a:latin typeface="+mn-lt"/>
        </a:defRPr>
      </a:lvl6pPr>
      <a:lvl7pPr marL="28956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1"/>
          </a:solidFill>
          <a:latin typeface="+mn-lt"/>
        </a:defRPr>
      </a:lvl7pPr>
      <a:lvl8pPr marL="33528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1"/>
          </a:solidFill>
          <a:latin typeface="+mn-lt"/>
        </a:defRPr>
      </a:lvl8pPr>
      <a:lvl9pPr marL="3810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16"/>
          <p:cNvSpPr>
            <a:spLocks noGrp="1" noChangeArrowheads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http://www.liaad.up.pt</a:t>
            </a:r>
          </a:p>
        </p:txBody>
      </p:sp>
      <p:sp>
        <p:nvSpPr>
          <p:cNvPr id="1536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714625" y="1447800"/>
            <a:ext cx="6216650" cy="1143000"/>
          </a:xfrm>
        </p:spPr>
        <p:txBody>
          <a:bodyPr/>
          <a:lstStyle/>
          <a:p>
            <a:r>
              <a:rPr lang="pt-PT" smtClean="0"/>
              <a:t>Classification of Documents</a:t>
            </a:r>
            <a:endParaRPr lang="en-GB" smtClean="0"/>
          </a:p>
        </p:txBody>
      </p:sp>
      <p:sp>
        <p:nvSpPr>
          <p:cNvPr id="15364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2697163" y="4038600"/>
            <a:ext cx="6216650" cy="1119188"/>
          </a:xfrm>
          <a:noFill/>
        </p:spPr>
        <p:txBody>
          <a:bodyPr/>
          <a:lstStyle/>
          <a:p>
            <a:pPr>
              <a:lnSpc>
                <a:spcPct val="90000"/>
              </a:lnSpc>
            </a:pPr>
            <a:r>
              <a:rPr lang="en-GB" b="1" smtClean="0"/>
              <a:t>Pavel Brazdil</a:t>
            </a:r>
            <a:endParaRPr lang="pt-PT" b="1" smtClean="0"/>
          </a:p>
          <a:p>
            <a:pPr>
              <a:lnSpc>
                <a:spcPct val="90000"/>
              </a:lnSpc>
            </a:pPr>
            <a:r>
              <a:rPr lang="en-GB" sz="2000" b="1" smtClean="0"/>
              <a:t>LIAAD - INESC Porto LA </a:t>
            </a:r>
          </a:p>
          <a:p>
            <a:pPr>
              <a:lnSpc>
                <a:spcPct val="90000"/>
              </a:lnSpc>
            </a:pPr>
            <a:r>
              <a:rPr lang="en-GB" sz="2000" b="1" smtClean="0"/>
              <a:t>FEP, Univ. of Porto</a:t>
            </a:r>
          </a:p>
          <a:p>
            <a:pPr algn="ctr">
              <a:lnSpc>
                <a:spcPct val="90000"/>
              </a:lnSpc>
              <a:spcBef>
                <a:spcPct val="0"/>
              </a:spcBef>
              <a:buClrTx/>
            </a:pPr>
            <a:endParaRPr lang="en-GB" sz="2000" b="1" smtClean="0"/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6000760" y="5715016"/>
            <a:ext cx="264320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l"/>
            <a:r>
              <a:rPr lang="pt-PT" sz="1800" dirty="0" err="1" smtClean="0"/>
              <a:t>Dec</a:t>
            </a:r>
            <a:r>
              <a:rPr lang="pt-PT" sz="1800" dirty="0" smtClean="0"/>
              <a:t>. 2010</a:t>
            </a:r>
            <a:endParaRPr lang="en-GB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Marcador de Posição do Número do Diapositivo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4A582D0D-0F58-4318-9A86-28217365FB84}" type="slidenum">
              <a:rPr lang="en-GB" smtClean="0"/>
              <a:pPr/>
              <a:t>10</a:t>
            </a:fld>
            <a:endParaRPr lang="en-GB" smtClean="0"/>
          </a:p>
        </p:txBody>
      </p:sp>
      <p:sp>
        <p:nvSpPr>
          <p:cNvPr id="24579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76200"/>
            <a:ext cx="8743950" cy="1143000"/>
          </a:xfrm>
        </p:spPr>
        <p:txBody>
          <a:bodyPr/>
          <a:lstStyle/>
          <a:p>
            <a:r>
              <a:rPr lang="pt-PT" sz="2800" smtClean="0"/>
              <a:t>Classification Strategies</a:t>
            </a:r>
            <a:endParaRPr lang="en-US" sz="2800" smtClean="0"/>
          </a:p>
        </p:txBody>
      </p:sp>
      <p:sp>
        <p:nvSpPr>
          <p:cNvPr id="24580" name="Text Box 3"/>
          <p:cNvSpPr txBox="1">
            <a:spLocks noChangeArrowheads="1"/>
          </p:cNvSpPr>
          <p:nvPr/>
        </p:nvSpPr>
        <p:spPr bwMode="auto">
          <a:xfrm>
            <a:off x="152400" y="1600200"/>
            <a:ext cx="8763000" cy="310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 algn="l">
              <a:spcAft>
                <a:spcPct val="10000"/>
              </a:spcAft>
            </a:pPr>
            <a:r>
              <a:rPr lang="en-US" sz="2000" b="0">
                <a:solidFill>
                  <a:srgbClr val="000000"/>
                </a:solidFill>
                <a:cs typeface="Times New Roman" pitchFamily="18" charset="0"/>
              </a:rPr>
              <a:t>If we need to discriminate N classes, we can define:</a:t>
            </a:r>
          </a:p>
          <a:p>
            <a:pPr marL="457200" indent="-457200" algn="l">
              <a:spcAft>
                <a:spcPct val="10000"/>
              </a:spcAft>
            </a:pPr>
            <a:r>
              <a:rPr lang="en-US" sz="2000" b="0">
                <a:solidFill>
                  <a:srgbClr val="000000"/>
                </a:solidFill>
                <a:cs typeface="Times New Roman" pitchFamily="18" charset="0"/>
              </a:rPr>
              <a:t>- a single multiclass problem,</a:t>
            </a:r>
          </a:p>
          <a:p>
            <a:pPr marL="457200" indent="-457200" algn="l">
              <a:spcAft>
                <a:spcPct val="10000"/>
              </a:spcAft>
            </a:pPr>
            <a:r>
              <a:rPr lang="en-US" sz="2000" b="0">
                <a:solidFill>
                  <a:srgbClr val="000000"/>
                </a:solidFill>
                <a:cs typeface="Times New Roman" pitchFamily="18" charset="0"/>
              </a:rPr>
              <a:t>- N problems 1-vs-All</a:t>
            </a:r>
          </a:p>
          <a:p>
            <a:pPr marL="457200" indent="-457200" algn="l">
              <a:spcAft>
                <a:spcPct val="10000"/>
              </a:spcAft>
            </a:pPr>
            <a:r>
              <a:rPr lang="en-US" sz="2000" b="0">
                <a:solidFill>
                  <a:srgbClr val="000000"/>
                </a:solidFill>
                <a:cs typeface="Times New Roman" pitchFamily="18" charset="0"/>
              </a:rPr>
              <a:t>- N*(N-1) / 2 problems 1-vs-1</a:t>
            </a:r>
          </a:p>
          <a:p>
            <a:pPr marL="457200" indent="-457200" algn="l">
              <a:spcAft>
                <a:spcPct val="10000"/>
              </a:spcAft>
            </a:pPr>
            <a:r>
              <a:rPr lang="en-US" sz="2000" b="0">
                <a:solidFill>
                  <a:srgbClr val="000000"/>
                </a:solidFill>
                <a:cs typeface="Times New Roman" pitchFamily="18" charset="0"/>
              </a:rPr>
              <a:t>  Ex. 20*(20-1) / 2 = 190</a:t>
            </a:r>
          </a:p>
          <a:p>
            <a:pPr marL="457200" indent="-457200" algn="l">
              <a:spcAft>
                <a:spcPct val="10000"/>
              </a:spcAft>
            </a:pPr>
            <a:endParaRPr lang="en-US" sz="2000" b="0">
              <a:solidFill>
                <a:srgbClr val="000000"/>
              </a:solidFill>
              <a:cs typeface="Times New Roman" pitchFamily="18" charset="0"/>
            </a:endParaRPr>
          </a:p>
          <a:p>
            <a:pPr marL="457200" indent="-457200" algn="l">
              <a:spcAft>
                <a:spcPct val="10000"/>
              </a:spcAft>
            </a:pPr>
            <a:r>
              <a:rPr lang="en-US" sz="2000" b="0">
                <a:solidFill>
                  <a:srgbClr val="000000"/>
                </a:solidFill>
                <a:cs typeface="Times New Roman" pitchFamily="18" charset="0"/>
              </a:rPr>
              <a:t>If we opt for binary problems, it is advisable to balance classes:</a:t>
            </a:r>
          </a:p>
          <a:p>
            <a:pPr marL="457200" indent="-457200" algn="l">
              <a:spcAft>
                <a:spcPct val="10000"/>
              </a:spcAft>
            </a:pPr>
            <a:r>
              <a:rPr lang="en-US" sz="2000" b="0">
                <a:solidFill>
                  <a:srgbClr val="000000"/>
                </a:solidFill>
                <a:cs typeface="Times New Roman" pitchFamily="18" charset="0"/>
              </a:rPr>
              <a:t>Use all examples of the minority class and </a:t>
            </a:r>
          </a:p>
          <a:p>
            <a:pPr marL="457200" indent="-457200" algn="l">
              <a:spcAft>
                <a:spcPct val="10000"/>
              </a:spcAft>
            </a:pPr>
            <a:r>
              <a:rPr lang="en-US" sz="2000" b="0">
                <a:solidFill>
                  <a:srgbClr val="000000"/>
                </a:solidFill>
                <a:cs typeface="Times New Roman" pitchFamily="18" charset="0"/>
              </a:rPr>
              <a:t>  about the same number of examples from the other class.</a:t>
            </a:r>
            <a:r>
              <a:rPr lang="pt-PT" sz="2000" b="0">
                <a:solidFill>
                  <a:srgbClr val="000000"/>
                </a:solidFill>
                <a:cs typeface="Times New Roman" pitchFamily="18" charset="0"/>
              </a:rPr>
              <a:t>  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Marcador de Posição do Número do Diapositivo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F275D96E-348C-4DA1-AD84-9B92B9CE0618}" type="slidenum">
              <a:rPr lang="en-GB" smtClean="0"/>
              <a:pPr/>
              <a:t>11</a:t>
            </a:fld>
            <a:endParaRPr lang="en-GB" smtClean="0"/>
          </a:p>
        </p:txBody>
      </p:sp>
      <p:sp>
        <p:nvSpPr>
          <p:cNvPr id="25603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76200"/>
            <a:ext cx="8743950" cy="1143000"/>
          </a:xfrm>
        </p:spPr>
        <p:txBody>
          <a:bodyPr/>
          <a:lstStyle/>
          <a:p>
            <a:r>
              <a:rPr lang="pt-PT" sz="2800" smtClean="0"/>
              <a:t>3. ML Algorithms used Text Classification</a:t>
            </a:r>
            <a:endParaRPr lang="en-US" sz="2800" smtClean="0"/>
          </a:p>
        </p:txBody>
      </p:sp>
      <p:sp>
        <p:nvSpPr>
          <p:cNvPr id="25604" name="Text Box 3"/>
          <p:cNvSpPr txBox="1">
            <a:spLocks noChangeArrowheads="1"/>
          </p:cNvSpPr>
          <p:nvPr/>
        </p:nvSpPr>
        <p:spPr bwMode="auto">
          <a:xfrm>
            <a:off x="152400" y="1600200"/>
            <a:ext cx="8763000" cy="4795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 algn="l">
              <a:spcAft>
                <a:spcPct val="30000"/>
              </a:spcAft>
            </a:pPr>
            <a:r>
              <a:rPr lang="en-US" sz="2000" b="0">
                <a:solidFill>
                  <a:srgbClr val="000000"/>
                </a:solidFill>
                <a:cs typeface="Times New Roman" pitchFamily="18" charset="0"/>
              </a:rPr>
              <a:t>The ML algorithms that have proved to be useful in document classification:</a:t>
            </a:r>
          </a:p>
          <a:p>
            <a:pPr marL="457200" indent="-457200" algn="l">
              <a:spcAft>
                <a:spcPct val="10000"/>
              </a:spcAft>
            </a:pPr>
            <a:endParaRPr lang="en-US" sz="2000" b="0">
              <a:solidFill>
                <a:srgbClr val="000000"/>
              </a:solidFill>
              <a:cs typeface="Times New Roman" pitchFamily="18" charset="0"/>
            </a:endParaRPr>
          </a:p>
          <a:p>
            <a:pPr marL="457200" indent="-457200" algn="l">
              <a:spcAft>
                <a:spcPct val="10000"/>
              </a:spcAft>
            </a:pPr>
            <a:r>
              <a:rPr lang="en-US" sz="2000" b="0">
                <a:solidFill>
                  <a:srgbClr val="000000"/>
                </a:solidFill>
                <a:cs typeface="Times New Roman" pitchFamily="18" charset="0"/>
              </a:rPr>
              <a:t>- Naive Bayes </a:t>
            </a:r>
          </a:p>
          <a:p>
            <a:pPr marL="457200" indent="-457200" algn="l">
              <a:spcAft>
                <a:spcPct val="10000"/>
              </a:spcAft>
            </a:pPr>
            <a:r>
              <a:rPr lang="en-US" sz="2000" b="0">
                <a:solidFill>
                  <a:srgbClr val="000000"/>
                </a:solidFill>
                <a:cs typeface="Times New Roman" pitchFamily="18" charset="0"/>
              </a:rPr>
              <a:t>  </a:t>
            </a:r>
            <a:r>
              <a:rPr lang="en-US" sz="1800" b="0">
                <a:solidFill>
                  <a:srgbClr val="000000"/>
                </a:solidFill>
                <a:cs typeface="Times New Roman" pitchFamily="18" charset="0"/>
              </a:rPr>
              <a:t>The first ML algorithm used successfully for this task</a:t>
            </a:r>
          </a:p>
          <a:p>
            <a:pPr marL="457200" indent="-457200" algn="l">
              <a:spcAft>
                <a:spcPct val="10000"/>
              </a:spcAft>
            </a:pPr>
            <a:r>
              <a:rPr lang="en-US" sz="1800" b="0">
                <a:solidFill>
                  <a:srgbClr val="000000"/>
                </a:solidFill>
                <a:cs typeface="Times New Roman" pitchFamily="18" charset="0"/>
              </a:rPr>
              <a:t>   Mentioned already in the book of T.Mitchell: Machine Learning, 1997</a:t>
            </a:r>
          </a:p>
          <a:p>
            <a:pPr marL="457200" indent="-457200" algn="l">
              <a:spcAft>
                <a:spcPct val="10000"/>
              </a:spcAft>
            </a:pPr>
            <a:endParaRPr lang="en-US" sz="1800" b="0">
              <a:solidFill>
                <a:srgbClr val="000000"/>
              </a:solidFill>
              <a:cs typeface="Times New Roman" pitchFamily="18" charset="0"/>
            </a:endParaRPr>
          </a:p>
          <a:p>
            <a:pPr marL="457200" indent="-457200" algn="l">
              <a:spcAft>
                <a:spcPct val="10000"/>
              </a:spcAft>
            </a:pPr>
            <a:r>
              <a:rPr lang="en-US" sz="2000" b="0">
                <a:solidFill>
                  <a:srgbClr val="000000"/>
                </a:solidFill>
                <a:cs typeface="Times New Roman" pitchFamily="18" charset="0"/>
              </a:rPr>
              <a:t>- k-NN </a:t>
            </a:r>
          </a:p>
          <a:p>
            <a:pPr marL="457200" indent="-457200" algn="l">
              <a:spcAft>
                <a:spcPct val="10000"/>
              </a:spcAft>
            </a:pPr>
            <a:r>
              <a:rPr lang="en-US" sz="2000" b="0">
                <a:solidFill>
                  <a:srgbClr val="000000"/>
                </a:solidFill>
                <a:cs typeface="Times New Roman" pitchFamily="18" charset="0"/>
              </a:rPr>
              <a:t>  Particularly successful if used with </a:t>
            </a:r>
            <a:r>
              <a:rPr lang="en-US" sz="2000" b="0" i="1">
                <a:solidFill>
                  <a:srgbClr val="000000"/>
                </a:solidFill>
                <a:cs typeface="Times New Roman" pitchFamily="18" charset="0"/>
              </a:rPr>
              <a:t>tf-idf</a:t>
            </a:r>
            <a:r>
              <a:rPr lang="en-US" sz="2000" b="0">
                <a:solidFill>
                  <a:srgbClr val="000000"/>
                </a:solidFill>
                <a:cs typeface="Times New Roman" pitchFamily="18" charset="0"/>
              </a:rPr>
              <a:t> coding (and similar variants)</a:t>
            </a:r>
          </a:p>
          <a:p>
            <a:pPr marL="457200" indent="-457200" algn="l">
              <a:spcAft>
                <a:spcPct val="10000"/>
              </a:spcAft>
            </a:pPr>
            <a:r>
              <a:rPr lang="en-US" sz="2000" b="0">
                <a:solidFill>
                  <a:srgbClr val="000000"/>
                </a:solidFill>
                <a:cs typeface="Times New Roman" pitchFamily="18" charset="0"/>
              </a:rPr>
              <a:t>  </a:t>
            </a:r>
          </a:p>
          <a:p>
            <a:pPr marL="457200" indent="-457200" algn="l">
              <a:spcAft>
                <a:spcPct val="10000"/>
              </a:spcAft>
            </a:pPr>
            <a:r>
              <a:rPr lang="en-US" sz="2000" b="0">
                <a:solidFill>
                  <a:srgbClr val="000000"/>
                </a:solidFill>
                <a:cs typeface="Times New Roman" pitchFamily="18" charset="0"/>
              </a:rPr>
              <a:t>- SVM </a:t>
            </a:r>
          </a:p>
          <a:p>
            <a:pPr marL="457200" indent="-457200" algn="l">
              <a:spcAft>
                <a:spcPct val="10000"/>
              </a:spcAft>
            </a:pPr>
            <a:r>
              <a:rPr lang="en-US" sz="2000" b="0">
                <a:solidFill>
                  <a:srgbClr val="000000"/>
                </a:solidFill>
                <a:cs typeface="Times New Roman" pitchFamily="18" charset="0"/>
              </a:rPr>
              <a:t>  used typically with linear kernel  </a:t>
            </a:r>
          </a:p>
          <a:p>
            <a:pPr marL="457200" indent="-457200" algn="l">
              <a:spcAft>
                <a:spcPct val="10000"/>
              </a:spcAft>
            </a:pPr>
            <a:r>
              <a:rPr lang="en-US" sz="2000" b="0">
                <a:solidFill>
                  <a:srgbClr val="000000"/>
                </a:solidFill>
                <a:cs typeface="Times New Roman" pitchFamily="18" charset="0"/>
              </a:rPr>
              <a:t>  uses 1-vs-All strategy</a:t>
            </a:r>
          </a:p>
          <a:p>
            <a:pPr marL="457200" indent="-457200" algn="l">
              <a:spcAft>
                <a:spcPct val="10000"/>
              </a:spcAft>
            </a:pPr>
            <a:endParaRPr lang="pt-PT" sz="2000" b="0">
              <a:solidFill>
                <a:srgbClr val="000000"/>
              </a:solidFill>
              <a:cs typeface="Times New Roman" pitchFamily="18" charset="0"/>
            </a:endParaRPr>
          </a:p>
          <a:p>
            <a:pPr marL="457200" indent="-457200" algn="l">
              <a:spcAft>
                <a:spcPct val="10000"/>
              </a:spcAft>
            </a:pPr>
            <a:endParaRPr lang="pt-PT" sz="2000" b="0">
              <a:solidFill>
                <a:srgbClr val="000000"/>
              </a:solidFill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Marcador de Posição do Número do Diapositivo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E032C8EE-EB76-43DD-9703-1862E11838FE}" type="slidenum">
              <a:rPr lang="en-GB" smtClean="0"/>
              <a:pPr/>
              <a:t>12</a:t>
            </a:fld>
            <a:endParaRPr lang="en-GB" smtClean="0"/>
          </a:p>
        </p:txBody>
      </p:sp>
      <p:sp>
        <p:nvSpPr>
          <p:cNvPr id="26627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76200"/>
            <a:ext cx="8743950" cy="1143000"/>
          </a:xfrm>
        </p:spPr>
        <p:txBody>
          <a:bodyPr/>
          <a:lstStyle/>
          <a:p>
            <a:r>
              <a:rPr lang="pt-PT" sz="2800" smtClean="0"/>
              <a:t>4. Some Text Classification Datasets</a:t>
            </a:r>
            <a:endParaRPr lang="en-US" sz="2800" smtClean="0"/>
          </a:p>
        </p:txBody>
      </p:sp>
      <p:sp>
        <p:nvSpPr>
          <p:cNvPr id="26628" name="Text Box 3"/>
          <p:cNvSpPr txBox="1">
            <a:spLocks noChangeArrowheads="1"/>
          </p:cNvSpPr>
          <p:nvPr/>
        </p:nvSpPr>
        <p:spPr bwMode="auto">
          <a:xfrm>
            <a:off x="152400" y="1600200"/>
            <a:ext cx="8763000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 algn="l">
              <a:spcAft>
                <a:spcPct val="20000"/>
              </a:spcAft>
            </a:pPr>
            <a:r>
              <a:rPr lang="pt-PT" sz="2000" b="0">
                <a:solidFill>
                  <a:srgbClr val="000000"/>
                </a:solidFill>
                <a:cs typeface="Times New Roman" pitchFamily="18" charset="0"/>
              </a:rPr>
              <a:t>Some datasets used in previous comparative studies:</a:t>
            </a:r>
          </a:p>
          <a:p>
            <a:pPr marL="457200" indent="-457200" algn="l">
              <a:spcAft>
                <a:spcPct val="10000"/>
              </a:spcAft>
            </a:pPr>
            <a:r>
              <a:rPr lang="pt-PT" sz="2000" b="0">
                <a:solidFill>
                  <a:srgbClr val="000000"/>
                </a:solidFill>
                <a:cs typeface="Times New Roman" pitchFamily="18" charset="0"/>
              </a:rPr>
              <a:t>- 20Newsgroups</a:t>
            </a:r>
          </a:p>
          <a:p>
            <a:pPr marL="457200" indent="-457200" algn="l">
              <a:spcAft>
                <a:spcPct val="10000"/>
              </a:spcAft>
            </a:pPr>
            <a:r>
              <a:rPr lang="pt-PT" sz="2000" b="0">
                <a:solidFill>
                  <a:srgbClr val="000000"/>
                </a:solidFill>
                <a:cs typeface="Times New Roman" pitchFamily="18" charset="0"/>
              </a:rPr>
              <a:t>- Ohsumed</a:t>
            </a:r>
          </a:p>
          <a:p>
            <a:pPr marL="457200" indent="-457200" algn="l">
              <a:spcAft>
                <a:spcPct val="10000"/>
              </a:spcAft>
            </a:pPr>
            <a:r>
              <a:rPr lang="pt-PT" sz="2000" b="0">
                <a:solidFill>
                  <a:srgbClr val="000000"/>
                </a:solidFill>
                <a:cs typeface="Times New Roman" pitchFamily="18" charset="0"/>
              </a:rPr>
              <a:t>- Reuters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Marcador de Posição do Número do Diapositivo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6D6A73EA-39FD-4C25-8861-287BD4687A07}" type="slidenum">
              <a:rPr lang="en-GB" smtClean="0"/>
              <a:pPr/>
              <a:t>13</a:t>
            </a:fld>
            <a:endParaRPr lang="en-GB" smtClean="0"/>
          </a:p>
        </p:txBody>
      </p:sp>
      <p:sp>
        <p:nvSpPr>
          <p:cNvPr id="27651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76200"/>
            <a:ext cx="8743950" cy="1143000"/>
          </a:xfrm>
        </p:spPr>
        <p:txBody>
          <a:bodyPr/>
          <a:lstStyle/>
          <a:p>
            <a:r>
              <a:rPr lang="pt-PT" sz="2800" smtClean="0"/>
              <a:t>20Newsgroups</a:t>
            </a:r>
            <a:endParaRPr lang="en-US" sz="2800" smtClean="0"/>
          </a:p>
        </p:txBody>
      </p:sp>
      <p:sp>
        <p:nvSpPr>
          <p:cNvPr id="27652" name="Text Box 3"/>
          <p:cNvSpPr txBox="1">
            <a:spLocks noChangeArrowheads="1"/>
          </p:cNvSpPr>
          <p:nvPr/>
        </p:nvSpPr>
        <p:spPr bwMode="auto">
          <a:xfrm>
            <a:off x="152400" y="1600200"/>
            <a:ext cx="8763000" cy="3354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 algn="l">
              <a:spcAft>
                <a:spcPct val="20000"/>
              </a:spcAft>
            </a:pPr>
            <a:r>
              <a:rPr lang="en-US" sz="2000" b="0">
                <a:solidFill>
                  <a:srgbClr val="0000FF"/>
                </a:solidFill>
                <a:cs typeface="Times New Roman" pitchFamily="18" charset="0"/>
              </a:rPr>
              <a:t>Short</a:t>
            </a:r>
            <a:r>
              <a:rPr lang="en-US" sz="2000" b="0">
                <a:solidFill>
                  <a:srgbClr val="000000"/>
                </a:solidFill>
                <a:cs typeface="Times New Roman" pitchFamily="18" charset="0"/>
              </a:rPr>
              <a:t> </a:t>
            </a:r>
            <a:r>
              <a:rPr lang="en-US" sz="2000" b="0">
                <a:solidFill>
                  <a:srgbClr val="0000FF"/>
                </a:solidFill>
                <a:cs typeface="Times New Roman" pitchFamily="18" charset="0"/>
              </a:rPr>
              <a:t>emails</a:t>
            </a:r>
            <a:r>
              <a:rPr lang="en-US" sz="2000" b="0">
                <a:solidFill>
                  <a:srgbClr val="000000"/>
                </a:solidFill>
                <a:cs typeface="Times New Roman" pitchFamily="18" charset="0"/>
              </a:rPr>
              <a:t> with context / class specific words</a:t>
            </a:r>
          </a:p>
          <a:p>
            <a:pPr marL="457200" indent="-457200" algn="l">
              <a:spcAft>
                <a:spcPct val="20000"/>
              </a:spcAft>
            </a:pPr>
            <a:r>
              <a:rPr lang="en-US" sz="2000" b="0">
                <a:solidFill>
                  <a:srgbClr val="000000"/>
                </a:solidFill>
                <a:cs typeface="Times New Roman" pitchFamily="18" charset="0"/>
              </a:rPr>
              <a:t>Available from </a:t>
            </a:r>
          </a:p>
          <a:p>
            <a:pPr marL="457200" indent="-457200" algn="l">
              <a:spcAft>
                <a:spcPct val="20000"/>
              </a:spcAft>
            </a:pPr>
            <a:r>
              <a:rPr lang="en-US" sz="2000" b="0">
                <a:solidFill>
                  <a:srgbClr val="000000"/>
                </a:solidFill>
                <a:cs typeface="Times New Roman" pitchFamily="18" charset="0"/>
              </a:rPr>
              <a:t>    http://people.csail.mit.edu/jrennie/20Newsgroups/</a:t>
            </a:r>
          </a:p>
          <a:p>
            <a:pPr marL="457200" indent="-457200" algn="l">
              <a:spcAft>
                <a:spcPct val="20000"/>
              </a:spcAft>
            </a:pPr>
            <a:r>
              <a:rPr lang="en-US" sz="2000" b="0">
                <a:solidFill>
                  <a:srgbClr val="000000"/>
                </a:solidFill>
                <a:cs typeface="Times New Roman" pitchFamily="18" charset="0"/>
              </a:rPr>
              <a:t>Unpacked data 91MB</a:t>
            </a:r>
          </a:p>
          <a:p>
            <a:pPr marL="457200" indent="-457200" algn="l">
              <a:spcAft>
                <a:spcPct val="20000"/>
              </a:spcAft>
            </a:pPr>
            <a:r>
              <a:rPr lang="en-US" sz="2000" b="0">
                <a:solidFill>
                  <a:srgbClr val="000000"/>
                </a:solidFill>
                <a:cs typeface="Times New Roman" pitchFamily="18" charset="0"/>
              </a:rPr>
              <a:t>20.000 documents in 20 classes</a:t>
            </a:r>
          </a:p>
          <a:p>
            <a:pPr marL="457200" indent="-457200" algn="l">
              <a:spcAft>
                <a:spcPct val="20000"/>
              </a:spcAft>
            </a:pPr>
            <a:r>
              <a:rPr lang="en-US" sz="2000" b="0">
                <a:solidFill>
                  <a:srgbClr val="000000"/>
                </a:solidFill>
                <a:cs typeface="Times New Roman" pitchFamily="18" charset="0"/>
              </a:rPr>
              <a:t>   (some overlapping classes)</a:t>
            </a:r>
          </a:p>
          <a:p>
            <a:pPr marL="457200" indent="-457200" algn="l">
              <a:spcAft>
                <a:spcPct val="20000"/>
              </a:spcAft>
            </a:pPr>
            <a:r>
              <a:rPr lang="en-US" sz="2000" b="0">
                <a:solidFill>
                  <a:srgbClr val="000000"/>
                </a:solidFill>
                <a:cs typeface="Times New Roman" pitchFamily="18" charset="0"/>
              </a:rPr>
              <a:t>Removed email headers, lower case, no stemming</a:t>
            </a:r>
          </a:p>
          <a:p>
            <a:pPr marL="457200" indent="-457200" algn="l">
              <a:spcAft>
                <a:spcPct val="20000"/>
              </a:spcAft>
            </a:pPr>
            <a:r>
              <a:rPr lang="en-US" sz="2000" b="0">
                <a:solidFill>
                  <a:srgbClr val="000000"/>
                </a:solidFill>
                <a:cs typeface="Times New Roman" pitchFamily="18" charset="0"/>
              </a:rPr>
              <a:t>Around 70MB for the document-term matrix </a:t>
            </a:r>
          </a:p>
          <a:p>
            <a:pPr marL="457200" indent="-457200" algn="l">
              <a:spcAft>
                <a:spcPct val="20000"/>
              </a:spcAft>
            </a:pPr>
            <a:endParaRPr lang="pt-PT" sz="2000" b="0">
              <a:solidFill>
                <a:srgbClr val="000000"/>
              </a:solidFill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Marcador de Posição do Número do Diapositivo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00C9015B-E0AD-49BB-8660-CBB4613BE356}" type="slidenum">
              <a:rPr lang="en-GB" smtClean="0"/>
              <a:pPr/>
              <a:t>14</a:t>
            </a:fld>
            <a:endParaRPr lang="en-GB" smtClean="0"/>
          </a:p>
        </p:txBody>
      </p:sp>
      <p:sp>
        <p:nvSpPr>
          <p:cNvPr id="17411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76200"/>
            <a:ext cx="8743950" cy="1143000"/>
          </a:xfrm>
        </p:spPr>
        <p:txBody>
          <a:bodyPr/>
          <a:lstStyle/>
          <a:p>
            <a:r>
              <a:rPr lang="pt-PT" sz="2800" smtClean="0"/>
              <a:t>20Newsgroups</a:t>
            </a:r>
            <a:endParaRPr lang="en-US" sz="2800" smtClean="0"/>
          </a:p>
        </p:txBody>
      </p:sp>
      <p:sp>
        <p:nvSpPr>
          <p:cNvPr id="17412" name="Text Box 3"/>
          <p:cNvSpPr txBox="1">
            <a:spLocks noChangeArrowheads="1"/>
          </p:cNvSpPr>
          <p:nvPr/>
        </p:nvSpPr>
        <p:spPr bwMode="auto">
          <a:xfrm>
            <a:off x="179388" y="1557338"/>
            <a:ext cx="3887787" cy="432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 algn="l"/>
            <a:r>
              <a:rPr lang="pt-PT" sz="2000" b="0">
                <a:solidFill>
                  <a:srgbClr val="0000FF"/>
                </a:solidFill>
                <a:cs typeface="Times New Roman" pitchFamily="18" charset="0"/>
              </a:rPr>
              <a:t>Subgroup “comp”</a:t>
            </a:r>
          </a:p>
          <a:p>
            <a:pPr marL="457200" indent="-457200" algn="l">
              <a:spcAft>
                <a:spcPct val="10000"/>
              </a:spcAft>
            </a:pPr>
            <a:r>
              <a:rPr lang="pt-PT" sz="2000" b="0">
                <a:solidFill>
                  <a:srgbClr val="000000"/>
                </a:solidFill>
                <a:cs typeface="Times New Roman" pitchFamily="18" charset="0"/>
              </a:rPr>
              <a:t>   comp.graphics</a:t>
            </a:r>
          </a:p>
          <a:p>
            <a:pPr marL="457200" indent="-457200" algn="l"/>
            <a:r>
              <a:rPr lang="pt-PT" sz="2000" b="0">
                <a:solidFill>
                  <a:srgbClr val="000000"/>
                </a:solidFill>
                <a:cs typeface="Times New Roman" pitchFamily="18" charset="0"/>
              </a:rPr>
              <a:t>   comp.os.ms-windows.misc</a:t>
            </a:r>
          </a:p>
          <a:p>
            <a:pPr marL="457200" indent="-457200" algn="l"/>
            <a:r>
              <a:rPr lang="pt-PT" sz="2000" b="0">
                <a:solidFill>
                  <a:srgbClr val="000000"/>
                </a:solidFill>
                <a:cs typeface="Times New Roman" pitchFamily="18" charset="0"/>
              </a:rPr>
              <a:t>   comp.sys.ibm.pc.hardware</a:t>
            </a:r>
          </a:p>
          <a:p>
            <a:pPr marL="457200" indent="-457200" algn="l"/>
            <a:r>
              <a:rPr lang="pt-PT" sz="2000" b="0">
                <a:solidFill>
                  <a:srgbClr val="000000"/>
                </a:solidFill>
                <a:cs typeface="Times New Roman" pitchFamily="18" charset="0"/>
              </a:rPr>
              <a:t>   comp.sys.mac.hardware</a:t>
            </a:r>
          </a:p>
          <a:p>
            <a:pPr marL="457200" indent="-457200" algn="l">
              <a:spcAft>
                <a:spcPct val="30000"/>
              </a:spcAft>
            </a:pPr>
            <a:r>
              <a:rPr lang="pt-PT" sz="2000" b="0">
                <a:solidFill>
                  <a:srgbClr val="000000"/>
                </a:solidFill>
                <a:cs typeface="Times New Roman" pitchFamily="18" charset="0"/>
              </a:rPr>
              <a:t>   comp.windows.x</a:t>
            </a:r>
          </a:p>
          <a:p>
            <a:pPr marL="457200" indent="-457200" algn="l">
              <a:spcAft>
                <a:spcPct val="10000"/>
              </a:spcAft>
            </a:pPr>
            <a:r>
              <a:rPr lang="pt-PT" sz="2000" b="0">
                <a:solidFill>
                  <a:srgbClr val="0000FF"/>
                </a:solidFill>
                <a:cs typeface="Times New Roman" pitchFamily="18" charset="0"/>
              </a:rPr>
              <a:t>Subgroup “misc”</a:t>
            </a:r>
          </a:p>
          <a:p>
            <a:pPr marL="457200" indent="-457200" algn="l">
              <a:spcAft>
                <a:spcPct val="30000"/>
              </a:spcAft>
            </a:pPr>
            <a:r>
              <a:rPr lang="pt-PT" sz="2000" b="0">
                <a:solidFill>
                  <a:srgbClr val="000000"/>
                </a:solidFill>
                <a:cs typeface="Times New Roman" pitchFamily="18" charset="0"/>
              </a:rPr>
              <a:t>   misc.forsale</a:t>
            </a:r>
          </a:p>
          <a:p>
            <a:pPr marL="457200" indent="-457200" algn="l">
              <a:spcAft>
                <a:spcPct val="10000"/>
              </a:spcAft>
            </a:pPr>
            <a:r>
              <a:rPr lang="pt-PT" sz="2000" b="0">
                <a:solidFill>
                  <a:srgbClr val="0000FF"/>
                </a:solidFill>
                <a:cs typeface="Times New Roman" pitchFamily="18" charset="0"/>
              </a:rPr>
              <a:t>Subgroup “rec” </a:t>
            </a:r>
            <a:endParaRPr lang="pt-PT" sz="2000" b="0">
              <a:solidFill>
                <a:srgbClr val="000000"/>
              </a:solidFill>
              <a:cs typeface="Times New Roman" pitchFamily="18" charset="0"/>
            </a:endParaRPr>
          </a:p>
          <a:p>
            <a:pPr marL="457200" indent="-457200" algn="l"/>
            <a:r>
              <a:rPr lang="pt-PT" sz="2000" b="0">
                <a:solidFill>
                  <a:srgbClr val="000000"/>
                </a:solidFill>
                <a:cs typeface="Times New Roman" pitchFamily="18" charset="0"/>
              </a:rPr>
              <a:t>   rec.autos</a:t>
            </a:r>
          </a:p>
          <a:p>
            <a:pPr marL="457200" indent="-457200" algn="l"/>
            <a:r>
              <a:rPr lang="pt-PT" sz="2000" b="0">
                <a:solidFill>
                  <a:srgbClr val="000000"/>
                </a:solidFill>
                <a:cs typeface="Times New Roman" pitchFamily="18" charset="0"/>
              </a:rPr>
              <a:t>   rec.motorcycles</a:t>
            </a:r>
          </a:p>
          <a:p>
            <a:pPr marL="457200" indent="-457200" algn="l"/>
            <a:r>
              <a:rPr lang="pt-PT" sz="2000" b="0">
                <a:solidFill>
                  <a:srgbClr val="000000"/>
                </a:solidFill>
                <a:cs typeface="Times New Roman" pitchFamily="18" charset="0"/>
              </a:rPr>
              <a:t>   rec.sport.baseball</a:t>
            </a:r>
          </a:p>
          <a:p>
            <a:pPr marL="457200" indent="-457200" algn="l"/>
            <a:r>
              <a:rPr lang="pt-PT" sz="2000" b="0">
                <a:solidFill>
                  <a:srgbClr val="000000"/>
                </a:solidFill>
                <a:cs typeface="Times New Roman" pitchFamily="18" charset="0"/>
              </a:rPr>
              <a:t>   rec.sport.hockey</a:t>
            </a:r>
          </a:p>
        </p:txBody>
      </p:sp>
      <p:sp>
        <p:nvSpPr>
          <p:cNvPr id="17413" name="Text Box 4"/>
          <p:cNvSpPr txBox="1">
            <a:spLocks noChangeArrowheads="1"/>
          </p:cNvSpPr>
          <p:nvPr/>
        </p:nvSpPr>
        <p:spPr bwMode="auto">
          <a:xfrm>
            <a:off x="4356100" y="1484313"/>
            <a:ext cx="4176713" cy="432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 algn="l">
              <a:spcAft>
                <a:spcPct val="10000"/>
              </a:spcAft>
            </a:pPr>
            <a:r>
              <a:rPr lang="pt-PT" sz="2000" b="0" dirty="0" err="1">
                <a:solidFill>
                  <a:srgbClr val="0000FF"/>
                </a:solidFill>
                <a:cs typeface="Times New Roman" pitchFamily="18" charset="0"/>
              </a:rPr>
              <a:t>Subgroup</a:t>
            </a:r>
            <a:r>
              <a:rPr lang="pt-PT" sz="2000" b="0" dirty="0">
                <a:solidFill>
                  <a:srgbClr val="0000FF"/>
                </a:solidFill>
                <a:cs typeface="Times New Roman" pitchFamily="18" charset="0"/>
              </a:rPr>
              <a:t> “</a:t>
            </a:r>
            <a:r>
              <a:rPr lang="pt-PT" sz="2000" b="0" dirty="0" err="1">
                <a:solidFill>
                  <a:srgbClr val="0000FF"/>
                </a:solidFill>
                <a:cs typeface="Times New Roman" pitchFamily="18" charset="0"/>
              </a:rPr>
              <a:t>sci</a:t>
            </a:r>
            <a:r>
              <a:rPr lang="pt-PT" sz="2000" b="0" dirty="0">
                <a:solidFill>
                  <a:srgbClr val="0000FF"/>
                </a:solidFill>
                <a:cs typeface="Times New Roman" pitchFamily="18" charset="0"/>
              </a:rPr>
              <a:t>”</a:t>
            </a:r>
          </a:p>
          <a:p>
            <a:pPr marL="457200" indent="-457200" algn="l"/>
            <a:r>
              <a:rPr lang="pt-PT" sz="2000" b="0" dirty="0">
                <a:solidFill>
                  <a:srgbClr val="000000"/>
                </a:solidFill>
                <a:cs typeface="Times New Roman" pitchFamily="18" charset="0"/>
              </a:rPr>
              <a:t>   </a:t>
            </a:r>
            <a:r>
              <a:rPr lang="pt-PT" sz="2000" b="0" dirty="0" err="1">
                <a:solidFill>
                  <a:srgbClr val="000000"/>
                </a:solidFill>
                <a:cs typeface="Times New Roman" pitchFamily="18" charset="0"/>
              </a:rPr>
              <a:t>sci.crypt</a:t>
            </a:r>
            <a:endParaRPr lang="pt-PT" sz="2000" b="0" dirty="0">
              <a:solidFill>
                <a:srgbClr val="000000"/>
              </a:solidFill>
              <a:cs typeface="Times New Roman" pitchFamily="18" charset="0"/>
            </a:endParaRPr>
          </a:p>
          <a:p>
            <a:pPr marL="457200" indent="-457200" algn="l"/>
            <a:r>
              <a:rPr lang="pt-PT" sz="2000" b="0" dirty="0">
                <a:solidFill>
                  <a:srgbClr val="000000"/>
                </a:solidFill>
                <a:cs typeface="Times New Roman" pitchFamily="18" charset="0"/>
              </a:rPr>
              <a:t>   </a:t>
            </a:r>
            <a:r>
              <a:rPr lang="pt-PT" sz="2000" b="0" dirty="0" err="1">
                <a:solidFill>
                  <a:srgbClr val="000000"/>
                </a:solidFill>
                <a:cs typeface="Times New Roman" pitchFamily="18" charset="0"/>
              </a:rPr>
              <a:t>sci.electronics</a:t>
            </a:r>
            <a:r>
              <a:rPr lang="pt-PT" sz="2000" b="0" dirty="0">
                <a:solidFill>
                  <a:srgbClr val="006600"/>
                </a:solidFill>
                <a:cs typeface="Times New Roman" pitchFamily="18" charset="0"/>
              </a:rPr>
              <a:t>     </a:t>
            </a:r>
            <a:endParaRPr lang="pt-PT" sz="1800" b="0" dirty="0">
              <a:solidFill>
                <a:srgbClr val="006600"/>
              </a:solidFill>
              <a:cs typeface="Times New Roman" pitchFamily="18" charset="0"/>
            </a:endParaRPr>
          </a:p>
          <a:p>
            <a:pPr marL="457200" indent="-457200" algn="l"/>
            <a:r>
              <a:rPr lang="pt-PT" sz="2000" b="0" dirty="0">
                <a:solidFill>
                  <a:srgbClr val="000000"/>
                </a:solidFill>
                <a:cs typeface="Times New Roman" pitchFamily="18" charset="0"/>
              </a:rPr>
              <a:t>   </a:t>
            </a:r>
            <a:r>
              <a:rPr lang="pt-PT" sz="2000" b="0" dirty="0" err="1">
                <a:solidFill>
                  <a:srgbClr val="000000"/>
                </a:solidFill>
                <a:cs typeface="Times New Roman" pitchFamily="18" charset="0"/>
              </a:rPr>
              <a:t>sci.med</a:t>
            </a:r>
            <a:endParaRPr lang="pt-PT" sz="2000" b="0" dirty="0">
              <a:solidFill>
                <a:srgbClr val="000000"/>
              </a:solidFill>
              <a:cs typeface="Times New Roman" pitchFamily="18" charset="0"/>
            </a:endParaRPr>
          </a:p>
          <a:p>
            <a:pPr marL="457200" indent="-457200" algn="l">
              <a:spcAft>
                <a:spcPct val="30000"/>
              </a:spcAft>
            </a:pPr>
            <a:r>
              <a:rPr lang="pt-PT" sz="2000" b="0" dirty="0">
                <a:solidFill>
                  <a:srgbClr val="000000"/>
                </a:solidFill>
                <a:cs typeface="Times New Roman" pitchFamily="18" charset="0"/>
              </a:rPr>
              <a:t>   </a:t>
            </a:r>
            <a:r>
              <a:rPr lang="pt-PT" sz="2000" b="0" dirty="0" err="1">
                <a:solidFill>
                  <a:srgbClr val="000000"/>
                </a:solidFill>
                <a:cs typeface="Times New Roman" pitchFamily="18" charset="0"/>
              </a:rPr>
              <a:t>sci.space</a:t>
            </a:r>
            <a:endParaRPr lang="pt-PT" sz="2000" b="0" dirty="0">
              <a:solidFill>
                <a:srgbClr val="000000"/>
              </a:solidFill>
              <a:cs typeface="Times New Roman" pitchFamily="18" charset="0"/>
            </a:endParaRPr>
          </a:p>
          <a:p>
            <a:pPr marL="457200" indent="-457200" algn="l">
              <a:spcAft>
                <a:spcPct val="10000"/>
              </a:spcAft>
            </a:pPr>
            <a:r>
              <a:rPr lang="pt-PT" sz="2000" b="0" dirty="0" err="1">
                <a:solidFill>
                  <a:srgbClr val="0000FF"/>
                </a:solidFill>
                <a:cs typeface="Times New Roman" pitchFamily="18" charset="0"/>
              </a:rPr>
              <a:t>Subgroup</a:t>
            </a:r>
            <a:r>
              <a:rPr lang="pt-PT" sz="2000" b="0" dirty="0">
                <a:solidFill>
                  <a:srgbClr val="0000FF"/>
                </a:solidFill>
                <a:cs typeface="Times New Roman" pitchFamily="18" charset="0"/>
              </a:rPr>
              <a:t> “</a:t>
            </a:r>
            <a:r>
              <a:rPr lang="pt-PT" sz="2000" b="0" dirty="0" err="1">
                <a:solidFill>
                  <a:srgbClr val="0000FF"/>
                </a:solidFill>
                <a:cs typeface="Times New Roman" pitchFamily="18" charset="0"/>
              </a:rPr>
              <a:t>talk.politics</a:t>
            </a:r>
            <a:r>
              <a:rPr lang="pt-PT" sz="2000" b="0" dirty="0">
                <a:solidFill>
                  <a:srgbClr val="0000FF"/>
                </a:solidFill>
                <a:cs typeface="Times New Roman" pitchFamily="18" charset="0"/>
              </a:rPr>
              <a:t>”</a:t>
            </a:r>
            <a:endParaRPr lang="pt-PT" sz="2000" b="0" dirty="0">
              <a:solidFill>
                <a:srgbClr val="000000"/>
              </a:solidFill>
              <a:cs typeface="Times New Roman" pitchFamily="18" charset="0"/>
            </a:endParaRPr>
          </a:p>
          <a:p>
            <a:pPr marL="457200" indent="-457200" algn="l"/>
            <a:r>
              <a:rPr lang="pt-PT" sz="2000" b="0" dirty="0">
                <a:solidFill>
                  <a:srgbClr val="000000"/>
                </a:solidFill>
                <a:cs typeface="Times New Roman" pitchFamily="18" charset="0"/>
              </a:rPr>
              <a:t>   </a:t>
            </a:r>
            <a:r>
              <a:rPr lang="pt-PT" sz="2000" b="0" dirty="0" err="1">
                <a:solidFill>
                  <a:srgbClr val="000000"/>
                </a:solidFill>
                <a:cs typeface="Times New Roman" pitchFamily="18" charset="0"/>
              </a:rPr>
              <a:t>talk.politics.guns</a:t>
            </a:r>
            <a:endParaRPr lang="pt-PT" sz="2000" b="0" dirty="0">
              <a:solidFill>
                <a:srgbClr val="000000"/>
              </a:solidFill>
              <a:cs typeface="Times New Roman" pitchFamily="18" charset="0"/>
            </a:endParaRPr>
          </a:p>
          <a:p>
            <a:pPr marL="457200" indent="-457200" algn="l"/>
            <a:r>
              <a:rPr lang="pt-PT" sz="2000" b="0" dirty="0">
                <a:solidFill>
                  <a:srgbClr val="000000"/>
                </a:solidFill>
                <a:cs typeface="Times New Roman" pitchFamily="18" charset="0"/>
              </a:rPr>
              <a:t>   </a:t>
            </a:r>
            <a:r>
              <a:rPr lang="pt-PT" sz="2000" b="0" dirty="0" err="1">
                <a:solidFill>
                  <a:srgbClr val="000000"/>
                </a:solidFill>
                <a:cs typeface="Times New Roman" pitchFamily="18" charset="0"/>
              </a:rPr>
              <a:t>talk.politics.mideast</a:t>
            </a:r>
            <a:endParaRPr lang="pt-PT" sz="2000" b="0" dirty="0">
              <a:solidFill>
                <a:srgbClr val="000000"/>
              </a:solidFill>
              <a:cs typeface="Times New Roman" pitchFamily="18" charset="0"/>
            </a:endParaRPr>
          </a:p>
          <a:p>
            <a:pPr marL="457200" indent="-457200" algn="l">
              <a:spcAft>
                <a:spcPct val="30000"/>
              </a:spcAft>
            </a:pPr>
            <a:r>
              <a:rPr lang="pt-PT" sz="2000" b="0" dirty="0">
                <a:solidFill>
                  <a:srgbClr val="000000"/>
                </a:solidFill>
                <a:cs typeface="Times New Roman" pitchFamily="18" charset="0"/>
              </a:rPr>
              <a:t>   </a:t>
            </a:r>
            <a:r>
              <a:rPr lang="pt-PT" sz="2000" b="0" dirty="0" err="1">
                <a:solidFill>
                  <a:srgbClr val="000000"/>
                </a:solidFill>
                <a:cs typeface="Times New Roman" pitchFamily="18" charset="0"/>
              </a:rPr>
              <a:t>talk.politics.misc</a:t>
            </a:r>
            <a:endParaRPr lang="pt-PT" sz="2000" b="0" dirty="0">
              <a:solidFill>
                <a:srgbClr val="000000"/>
              </a:solidFill>
              <a:cs typeface="Times New Roman" pitchFamily="18" charset="0"/>
            </a:endParaRPr>
          </a:p>
          <a:p>
            <a:pPr marL="457200" indent="-457200" algn="l">
              <a:spcAft>
                <a:spcPct val="10000"/>
              </a:spcAft>
            </a:pPr>
            <a:r>
              <a:rPr lang="pt-PT" sz="2000" b="0" dirty="0" err="1">
                <a:solidFill>
                  <a:srgbClr val="0000FF"/>
                </a:solidFill>
                <a:cs typeface="Times New Roman" pitchFamily="18" charset="0"/>
              </a:rPr>
              <a:t>Subgroup</a:t>
            </a:r>
            <a:r>
              <a:rPr lang="pt-PT" sz="2000" b="0" dirty="0">
                <a:solidFill>
                  <a:srgbClr val="0000FF"/>
                </a:solidFill>
                <a:cs typeface="Times New Roman" pitchFamily="18" charset="0"/>
              </a:rPr>
              <a:t> “</a:t>
            </a:r>
            <a:r>
              <a:rPr lang="pt-PT" sz="2000" b="0" dirty="0" err="1">
                <a:solidFill>
                  <a:srgbClr val="0000FF"/>
                </a:solidFill>
                <a:cs typeface="Times New Roman" pitchFamily="18" charset="0"/>
              </a:rPr>
              <a:t>religion</a:t>
            </a:r>
            <a:r>
              <a:rPr lang="pt-PT" sz="2000" b="0" dirty="0">
                <a:solidFill>
                  <a:srgbClr val="0000FF"/>
                </a:solidFill>
                <a:cs typeface="Times New Roman" pitchFamily="18" charset="0"/>
              </a:rPr>
              <a:t>”</a:t>
            </a:r>
            <a:endParaRPr lang="pt-PT" sz="2000" b="0" dirty="0">
              <a:solidFill>
                <a:srgbClr val="000000"/>
              </a:solidFill>
              <a:cs typeface="Times New Roman" pitchFamily="18" charset="0"/>
            </a:endParaRPr>
          </a:p>
          <a:p>
            <a:pPr marL="457200" indent="-457200" algn="l"/>
            <a:r>
              <a:rPr lang="pt-PT" sz="2000" b="0" dirty="0">
                <a:solidFill>
                  <a:srgbClr val="006600"/>
                </a:solidFill>
                <a:cs typeface="Times New Roman" pitchFamily="18" charset="0"/>
              </a:rPr>
              <a:t>   </a:t>
            </a:r>
            <a:r>
              <a:rPr lang="pt-PT" sz="2000" b="0" dirty="0" err="1">
                <a:solidFill>
                  <a:srgbClr val="000000"/>
                </a:solidFill>
                <a:cs typeface="Times New Roman" pitchFamily="18" charset="0"/>
              </a:rPr>
              <a:t>talk.religion.misc</a:t>
            </a:r>
            <a:r>
              <a:rPr lang="pt-PT" sz="2000" b="0" dirty="0">
                <a:solidFill>
                  <a:srgbClr val="006600"/>
                </a:solidFill>
                <a:cs typeface="Times New Roman" pitchFamily="18" charset="0"/>
              </a:rPr>
              <a:t>   </a:t>
            </a:r>
            <a:endParaRPr lang="pt-PT" sz="1800" b="0" dirty="0">
              <a:solidFill>
                <a:srgbClr val="006600"/>
              </a:solidFill>
              <a:cs typeface="Times New Roman" pitchFamily="18" charset="0"/>
            </a:endParaRPr>
          </a:p>
          <a:p>
            <a:pPr marL="457200" indent="-457200" algn="l"/>
            <a:r>
              <a:rPr lang="pt-PT" sz="2000" b="0" dirty="0">
                <a:solidFill>
                  <a:srgbClr val="000000"/>
                </a:solidFill>
                <a:cs typeface="Times New Roman" pitchFamily="18" charset="0"/>
              </a:rPr>
              <a:t>   </a:t>
            </a:r>
            <a:r>
              <a:rPr lang="pt-PT" sz="2000" b="0" dirty="0" err="1">
                <a:solidFill>
                  <a:srgbClr val="000000"/>
                </a:solidFill>
                <a:cs typeface="Times New Roman" pitchFamily="18" charset="0"/>
              </a:rPr>
              <a:t>alt.atheism</a:t>
            </a:r>
            <a:endParaRPr lang="pt-PT" sz="2000" b="0" dirty="0">
              <a:solidFill>
                <a:srgbClr val="000000"/>
              </a:solidFill>
              <a:cs typeface="Times New Roman" pitchFamily="18" charset="0"/>
            </a:endParaRPr>
          </a:p>
          <a:p>
            <a:pPr marL="457200" indent="-457200" algn="l"/>
            <a:r>
              <a:rPr lang="pt-PT" sz="2000" b="0" dirty="0">
                <a:solidFill>
                  <a:srgbClr val="000000"/>
                </a:solidFill>
                <a:cs typeface="Times New Roman" pitchFamily="18" charset="0"/>
              </a:rPr>
              <a:t>   </a:t>
            </a:r>
            <a:r>
              <a:rPr lang="pt-PT" sz="2000" b="0" dirty="0" err="1">
                <a:solidFill>
                  <a:srgbClr val="000000"/>
                </a:solidFill>
                <a:cs typeface="Times New Roman" pitchFamily="18" charset="0"/>
              </a:rPr>
              <a:t>soc.religion.christian</a:t>
            </a:r>
            <a:endParaRPr lang="pt-PT" sz="2000" b="0" dirty="0">
              <a:solidFill>
                <a:srgbClr val="000000"/>
              </a:solidFill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Marcador de Posição do Número do Diapositivo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264FCD93-7881-49AD-9E65-5B4F5BA4778A}" type="slidenum">
              <a:rPr lang="en-GB" smtClean="0"/>
              <a:pPr/>
              <a:t>15</a:t>
            </a:fld>
            <a:endParaRPr lang="en-GB" smtClean="0"/>
          </a:p>
        </p:txBody>
      </p:sp>
      <p:sp>
        <p:nvSpPr>
          <p:cNvPr id="29699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76200"/>
            <a:ext cx="8743950" cy="1143000"/>
          </a:xfrm>
        </p:spPr>
        <p:txBody>
          <a:bodyPr/>
          <a:lstStyle/>
          <a:p>
            <a:r>
              <a:rPr lang="pt-PT" sz="2800" smtClean="0"/>
              <a:t>20Newsgroups - Example document</a:t>
            </a:r>
            <a:endParaRPr lang="en-US" sz="2800" smtClean="0"/>
          </a:p>
        </p:txBody>
      </p:sp>
      <p:sp>
        <p:nvSpPr>
          <p:cNvPr id="29700" name="Text Box 3"/>
          <p:cNvSpPr txBox="1">
            <a:spLocks noChangeArrowheads="1"/>
          </p:cNvSpPr>
          <p:nvPr/>
        </p:nvSpPr>
        <p:spPr bwMode="auto">
          <a:xfrm>
            <a:off x="0" y="1412875"/>
            <a:ext cx="9144000" cy="428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 algn="l">
              <a:spcAft>
                <a:spcPct val="10000"/>
              </a:spcAft>
            </a:pPr>
            <a:r>
              <a:rPr lang="en-US" sz="1600" b="0">
                <a:solidFill>
                  <a:srgbClr val="000000"/>
                </a:solidFill>
                <a:latin typeface="Liberation Serif" charset="-128"/>
                <a:ea typeface="DejaVu Sans" charset="-128"/>
                <a:cs typeface="Times New Roman" pitchFamily="18" charset="0"/>
              </a:rPr>
              <a:t>…</a:t>
            </a:r>
            <a:endParaRPr lang="en-US" sz="1600" b="0">
              <a:solidFill>
                <a:srgbClr val="000000"/>
              </a:solidFill>
              <a:ea typeface="DejaVu Sans" charset="-128"/>
              <a:cs typeface="Times New Roman" pitchFamily="18" charset="0"/>
            </a:endParaRPr>
          </a:p>
          <a:p>
            <a:pPr marL="457200" indent="-457200" algn="l">
              <a:spcAft>
                <a:spcPct val="10000"/>
              </a:spcAft>
            </a:pPr>
            <a:r>
              <a:rPr lang="en-US" sz="1600">
                <a:solidFill>
                  <a:srgbClr val="000000"/>
                </a:solidFill>
                <a:ea typeface="DejaVu Sans" charset="-128"/>
                <a:cs typeface="Times New Roman" pitchFamily="18" charset="0"/>
              </a:rPr>
              <a:t>Newsgroups: comp.os.ms-windows.misc</a:t>
            </a:r>
          </a:p>
          <a:p>
            <a:pPr marL="457200" indent="-457200" algn="l">
              <a:spcAft>
                <a:spcPct val="10000"/>
              </a:spcAft>
            </a:pPr>
            <a:r>
              <a:rPr lang="en-US" sz="1600" b="0">
                <a:solidFill>
                  <a:srgbClr val="000000"/>
                </a:solidFill>
                <a:ea typeface="DejaVu Sans" charset="-128"/>
                <a:cs typeface="Times New Roman" pitchFamily="18" charset="0"/>
              </a:rPr>
              <a:t>Subject: WIN STORM PC</a:t>
            </a:r>
          </a:p>
          <a:p>
            <a:pPr marL="457200" indent="-457200" algn="l">
              <a:spcAft>
                <a:spcPct val="10000"/>
              </a:spcAft>
            </a:pPr>
            <a:r>
              <a:rPr lang="en-US" sz="1600" b="0">
                <a:solidFill>
                  <a:srgbClr val="000000"/>
                </a:solidFill>
                <a:ea typeface="DejaVu Sans" charset="-128"/>
                <a:cs typeface="Times New Roman" pitchFamily="18" charset="0"/>
              </a:rPr>
              <a:t>Message-ID: &lt;1993Apr27.153409.49548@kuhub.cc.ukans.edu&gt;</a:t>
            </a:r>
          </a:p>
          <a:p>
            <a:pPr marL="457200" indent="-457200" algn="l">
              <a:spcAft>
                <a:spcPct val="10000"/>
              </a:spcAft>
            </a:pPr>
            <a:r>
              <a:rPr lang="en-US" sz="1600" b="0">
                <a:solidFill>
                  <a:srgbClr val="000000"/>
                </a:solidFill>
                <a:ea typeface="DejaVu Sans" charset="-128"/>
                <a:cs typeface="Times New Roman" pitchFamily="18" charset="0"/>
              </a:rPr>
              <a:t>From: srini@shannon.tisl.ukans.edu (Srini Seetharam)</a:t>
            </a:r>
          </a:p>
          <a:p>
            <a:pPr marL="457200" indent="-457200" algn="l">
              <a:spcAft>
                <a:spcPct val="10000"/>
              </a:spcAft>
            </a:pPr>
            <a:r>
              <a:rPr lang="en-US" sz="1600" b="0">
                <a:solidFill>
                  <a:srgbClr val="000000"/>
                </a:solidFill>
                <a:ea typeface="DejaVu Sans" charset="-128"/>
                <a:cs typeface="Times New Roman" pitchFamily="18" charset="0"/>
              </a:rPr>
              <a:t>Date: 27 Apr 93 15:33:57 CST</a:t>
            </a:r>
          </a:p>
          <a:p>
            <a:pPr marL="457200" indent="-457200" algn="l">
              <a:spcAft>
                <a:spcPct val="10000"/>
              </a:spcAft>
            </a:pPr>
            <a:r>
              <a:rPr lang="en-US" sz="1600" b="0">
                <a:solidFill>
                  <a:srgbClr val="000000"/>
                </a:solidFill>
                <a:ea typeface="DejaVu Sans" charset="-128"/>
                <a:cs typeface="Times New Roman" pitchFamily="18" charset="0"/>
              </a:rPr>
              <a:t>Reply-To: srini@shannon.tisl.ukans.edu (Srini Seetharam)</a:t>
            </a:r>
          </a:p>
          <a:p>
            <a:pPr marL="457200" indent="-457200" algn="l">
              <a:spcAft>
                <a:spcPct val="10000"/>
              </a:spcAft>
            </a:pPr>
            <a:r>
              <a:rPr lang="pt-PT" sz="2000" b="0">
                <a:solidFill>
                  <a:srgbClr val="000000"/>
                </a:solidFill>
                <a:ea typeface="DejaVu Sans" charset="-128"/>
                <a:cs typeface="Times New Roman" pitchFamily="18" charset="0"/>
              </a:rPr>
              <a:t>...</a:t>
            </a:r>
            <a:endParaRPr lang="en-US" sz="2000" b="0">
              <a:solidFill>
                <a:srgbClr val="000000"/>
              </a:solidFill>
              <a:ea typeface="DejaVu Sans" charset="-128"/>
              <a:cs typeface="Times New Roman" pitchFamily="18" charset="0"/>
            </a:endParaRPr>
          </a:p>
          <a:p>
            <a:pPr marL="457200" indent="-457200" algn="l">
              <a:spcAft>
                <a:spcPct val="10000"/>
              </a:spcAft>
            </a:pPr>
            <a:r>
              <a:rPr lang="en-US" sz="2000" b="0">
                <a:solidFill>
                  <a:srgbClr val="000000"/>
                </a:solidFill>
                <a:ea typeface="DejaVu Sans" charset="-128"/>
                <a:cs typeface="Times New Roman" pitchFamily="18" charset="0"/>
              </a:rPr>
              <a:t>Anyone have any info. on the video/sound card from SIGMA designs.</a:t>
            </a:r>
          </a:p>
          <a:p>
            <a:pPr marL="457200" indent="-457200" algn="l">
              <a:spcAft>
                <a:spcPct val="10000"/>
              </a:spcAft>
            </a:pPr>
            <a:r>
              <a:rPr lang="en-US" sz="2000" b="0">
                <a:solidFill>
                  <a:srgbClr val="000000"/>
                </a:solidFill>
                <a:ea typeface="DejaVu Sans" charset="-128"/>
                <a:cs typeface="Times New Roman" pitchFamily="18" charset="0"/>
              </a:rPr>
              <a:t>It is called WIN STORM PC.</a:t>
            </a:r>
          </a:p>
          <a:p>
            <a:pPr marL="457200" indent="-457200" algn="l">
              <a:spcAft>
                <a:spcPct val="10000"/>
              </a:spcAft>
            </a:pPr>
            <a:r>
              <a:rPr lang="en-US" sz="2000" b="0">
                <a:solidFill>
                  <a:srgbClr val="000000"/>
                </a:solidFill>
                <a:ea typeface="DejaVu Sans" charset="-128"/>
                <a:cs typeface="Times New Roman" pitchFamily="18" charset="0"/>
              </a:rPr>
              <a:t>They also have another card called the legend 24lx</a:t>
            </a:r>
          </a:p>
          <a:p>
            <a:pPr marL="457200" indent="-457200" algn="l">
              <a:spcAft>
                <a:spcPct val="10000"/>
              </a:spcAft>
            </a:pPr>
            <a:r>
              <a:rPr lang="en-US" sz="2000" b="0">
                <a:solidFill>
                  <a:srgbClr val="000000"/>
                </a:solidFill>
                <a:ea typeface="DejaVu Sans" charset="-128"/>
                <a:cs typeface="Times New Roman" pitchFamily="18" charset="0"/>
              </a:rPr>
              <a:t>any info would be appreciated, incuding performance, pricing and availability.</a:t>
            </a:r>
          </a:p>
          <a:p>
            <a:pPr marL="457200" indent="-457200" algn="l">
              <a:spcAft>
                <a:spcPct val="10000"/>
              </a:spcAft>
            </a:pPr>
            <a:r>
              <a:rPr lang="en-US" sz="2000" b="0">
                <a:solidFill>
                  <a:srgbClr val="000000"/>
                </a:solidFill>
                <a:ea typeface="DejaVu Sans" charset="-128"/>
                <a:cs typeface="Times New Roman" pitchFamily="18" charset="0"/>
              </a:rPr>
              <a:t>thanks</a:t>
            </a:r>
          </a:p>
          <a:p>
            <a:pPr marL="457200" indent="-457200" algn="l">
              <a:spcAft>
                <a:spcPct val="10000"/>
              </a:spcAft>
            </a:pPr>
            <a:r>
              <a:rPr lang="en-US" sz="2000" b="0">
                <a:solidFill>
                  <a:srgbClr val="000000"/>
                </a:solidFill>
                <a:ea typeface="DejaVu Sans" charset="-128"/>
                <a:cs typeface="Times New Roman" pitchFamily="18" charset="0"/>
              </a:rPr>
              <a:t>srini</a:t>
            </a:r>
            <a:endParaRPr lang="pt-PT" sz="2000" b="0">
              <a:solidFill>
                <a:srgbClr val="000000"/>
              </a:solidFill>
              <a:ea typeface="DejaVu Sans" charset="-128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Marcador de Posição do Número do Diapositivo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4BE135F2-9BFD-475C-B5DB-6A53809BE87A}" type="slidenum">
              <a:rPr lang="en-GB" smtClean="0"/>
              <a:pPr/>
              <a:t>16</a:t>
            </a:fld>
            <a:endParaRPr lang="en-GB" smtClean="0"/>
          </a:p>
        </p:txBody>
      </p:sp>
      <p:sp>
        <p:nvSpPr>
          <p:cNvPr id="31747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76200"/>
            <a:ext cx="8743950" cy="1143000"/>
          </a:xfrm>
        </p:spPr>
        <p:txBody>
          <a:bodyPr/>
          <a:lstStyle/>
          <a:p>
            <a:r>
              <a:rPr lang="pt-PT" sz="2800" smtClean="0"/>
              <a:t>Ohsumed</a:t>
            </a:r>
            <a:endParaRPr lang="en-US" sz="2800" smtClean="0"/>
          </a:p>
        </p:txBody>
      </p:sp>
      <p:sp>
        <p:nvSpPr>
          <p:cNvPr id="31748" name="Text Box 3"/>
          <p:cNvSpPr txBox="1">
            <a:spLocks noChangeArrowheads="1"/>
          </p:cNvSpPr>
          <p:nvPr/>
        </p:nvSpPr>
        <p:spPr bwMode="auto">
          <a:xfrm>
            <a:off x="179388" y="1484313"/>
            <a:ext cx="7200900" cy="51090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 algn="l">
              <a:spcAft>
                <a:spcPct val="10000"/>
              </a:spcAft>
            </a:pPr>
            <a:r>
              <a:rPr lang="pt-PT" sz="2000" b="0" dirty="0" err="1" smtClean="0">
                <a:solidFill>
                  <a:srgbClr val="0000FF"/>
                </a:solidFill>
                <a:cs typeface="Times New Roman" pitchFamily="18" charset="0"/>
              </a:rPr>
              <a:t>Medical</a:t>
            </a:r>
            <a:r>
              <a:rPr lang="pt-PT" sz="2000" b="0" dirty="0" smtClean="0">
                <a:solidFill>
                  <a:srgbClr val="0000FF"/>
                </a:solidFill>
                <a:cs typeface="Times New Roman" pitchFamily="18" charset="0"/>
              </a:rPr>
              <a:t> </a:t>
            </a:r>
            <a:r>
              <a:rPr lang="pt-PT" sz="2000" b="0" dirty="0" err="1" smtClean="0">
                <a:solidFill>
                  <a:srgbClr val="0000FF"/>
                </a:solidFill>
                <a:cs typeface="Times New Roman" pitchFamily="18" charset="0"/>
              </a:rPr>
              <a:t>abstracts</a:t>
            </a:r>
            <a:endParaRPr lang="pt-PT" sz="2000" b="0" dirty="0" smtClean="0">
              <a:solidFill>
                <a:srgbClr val="0000FF"/>
              </a:solidFill>
              <a:cs typeface="Times New Roman" pitchFamily="18" charset="0"/>
            </a:endParaRPr>
          </a:p>
          <a:p>
            <a:pPr marL="457200" indent="-457200" algn="l">
              <a:spcAft>
                <a:spcPct val="10000"/>
              </a:spcAft>
            </a:pPr>
            <a:r>
              <a:rPr lang="pt-PT" sz="2000" b="0" dirty="0" smtClean="0">
                <a:solidFill>
                  <a:srgbClr val="000000"/>
                </a:solidFill>
                <a:ea typeface="DejaVu Sans" charset="-128"/>
                <a:cs typeface="Times New Roman" pitchFamily="18" charset="0"/>
              </a:rPr>
              <a:t>50.000 </a:t>
            </a:r>
            <a:r>
              <a:rPr lang="pt-PT" sz="2000" b="0" dirty="0" err="1" smtClean="0">
                <a:solidFill>
                  <a:srgbClr val="000000"/>
                </a:solidFill>
                <a:ea typeface="DejaVu Sans" charset="-128"/>
                <a:cs typeface="Times New Roman" pitchFamily="18" charset="0"/>
              </a:rPr>
              <a:t>documents</a:t>
            </a:r>
            <a:r>
              <a:rPr lang="pt-PT" sz="2000" b="0" dirty="0" smtClean="0">
                <a:solidFill>
                  <a:srgbClr val="000000"/>
                </a:solidFill>
                <a:ea typeface="DejaVu Sans" charset="-128"/>
                <a:cs typeface="Times New Roman" pitchFamily="18" charset="0"/>
              </a:rPr>
              <a:t> </a:t>
            </a:r>
            <a:r>
              <a:rPr lang="pt-PT" sz="2000" b="0" dirty="0" err="1" smtClean="0">
                <a:solidFill>
                  <a:srgbClr val="000000"/>
                </a:solidFill>
                <a:ea typeface="DejaVu Sans" charset="-128"/>
                <a:cs typeface="Times New Roman" pitchFamily="18" charset="0"/>
              </a:rPr>
              <a:t>in</a:t>
            </a:r>
            <a:r>
              <a:rPr lang="pt-PT" sz="2000" b="0" dirty="0" smtClean="0">
                <a:solidFill>
                  <a:srgbClr val="000000"/>
                </a:solidFill>
                <a:ea typeface="DejaVu Sans" charset="-128"/>
                <a:cs typeface="Times New Roman" pitchFamily="18" charset="0"/>
              </a:rPr>
              <a:t> 23 classes</a:t>
            </a:r>
          </a:p>
          <a:p>
            <a:pPr marL="457200" indent="-457200" algn="l">
              <a:spcAft>
                <a:spcPct val="10000"/>
              </a:spcAft>
            </a:pPr>
            <a:r>
              <a:rPr lang="pt-PT" sz="2000" b="0" dirty="0" err="1" smtClean="0">
                <a:solidFill>
                  <a:srgbClr val="000000"/>
                </a:solidFill>
                <a:ea typeface="DejaVu Sans" charset="-128"/>
                <a:cs typeface="Times New Roman" pitchFamily="18" charset="0"/>
              </a:rPr>
              <a:t>Lower</a:t>
            </a:r>
            <a:r>
              <a:rPr lang="pt-PT" sz="2000" b="0" dirty="0" smtClean="0">
                <a:solidFill>
                  <a:srgbClr val="000000"/>
                </a:solidFill>
                <a:ea typeface="DejaVu Sans" charset="-128"/>
                <a:cs typeface="Times New Roman" pitchFamily="18" charset="0"/>
              </a:rPr>
              <a:t> case, no </a:t>
            </a:r>
            <a:r>
              <a:rPr lang="pt-PT" sz="2000" b="0" dirty="0" err="1" smtClean="0">
                <a:solidFill>
                  <a:srgbClr val="000000"/>
                </a:solidFill>
                <a:ea typeface="DejaVu Sans" charset="-128"/>
                <a:cs typeface="Times New Roman" pitchFamily="18" charset="0"/>
              </a:rPr>
              <a:t>stemming</a:t>
            </a:r>
            <a:r>
              <a:rPr lang="pt-PT" sz="2000" b="0" dirty="0" smtClean="0">
                <a:solidFill>
                  <a:srgbClr val="000000"/>
                </a:solidFill>
                <a:ea typeface="DejaVu Sans" charset="-128"/>
                <a:cs typeface="Times New Roman" pitchFamily="18" charset="0"/>
              </a:rPr>
              <a:t> </a:t>
            </a:r>
            <a:r>
              <a:rPr lang="pt-PT" sz="2000" b="0" dirty="0" smtClean="0">
                <a:solidFill>
                  <a:srgbClr val="0000FF"/>
                </a:solidFill>
                <a:cs typeface="Times New Roman" pitchFamily="18" charset="0"/>
              </a:rPr>
              <a:t>  </a:t>
            </a:r>
          </a:p>
          <a:p>
            <a:pPr marL="457200" indent="-457200" algn="l">
              <a:spcAft>
                <a:spcPct val="10000"/>
              </a:spcAft>
            </a:pPr>
            <a:endParaRPr lang="pt-PT" sz="2000" b="0" dirty="0" smtClean="0">
              <a:solidFill>
                <a:srgbClr val="0000FF"/>
              </a:solidFill>
              <a:cs typeface="Times New Roman" pitchFamily="18" charset="0"/>
            </a:endParaRPr>
          </a:p>
          <a:p>
            <a:pPr marL="457200" indent="-457200" algn="l">
              <a:spcAft>
                <a:spcPct val="10000"/>
              </a:spcAft>
            </a:pPr>
            <a:r>
              <a:rPr lang="pt-PT" sz="2000" b="0" dirty="0" err="1" smtClean="0">
                <a:solidFill>
                  <a:srgbClr val="0000FF"/>
                </a:solidFill>
                <a:cs typeface="Times New Roman" pitchFamily="18" charset="0"/>
              </a:rPr>
              <a:t>Categories</a:t>
            </a:r>
            <a:r>
              <a:rPr lang="pt-PT" sz="2000" b="0" dirty="0" smtClean="0">
                <a:solidFill>
                  <a:srgbClr val="0000FF"/>
                </a:solidFill>
                <a:cs typeface="Times New Roman" pitchFamily="18" charset="0"/>
              </a:rPr>
              <a:t> </a:t>
            </a:r>
            <a:r>
              <a:rPr lang="pt-PT" sz="2000" b="0" dirty="0">
                <a:solidFill>
                  <a:srgbClr val="0000FF"/>
                </a:solidFill>
                <a:cs typeface="Times New Roman" pitchFamily="18" charset="0"/>
              </a:rPr>
              <a:t>(classes):</a:t>
            </a:r>
          </a:p>
          <a:p>
            <a:pPr marL="457200" indent="-457200" algn="l">
              <a:spcAft>
                <a:spcPct val="10000"/>
              </a:spcAft>
            </a:pPr>
            <a:r>
              <a:rPr lang="pt-PT" sz="1800" b="0" dirty="0" err="1">
                <a:solidFill>
                  <a:srgbClr val="000000"/>
                </a:solidFill>
                <a:cs typeface="Times New Roman" pitchFamily="18" charset="0"/>
              </a:rPr>
              <a:t>Bacterial</a:t>
            </a:r>
            <a:r>
              <a:rPr lang="pt-PT" sz="1800" b="0" dirty="0">
                <a:solidFill>
                  <a:srgbClr val="000000"/>
                </a:solidFill>
                <a:cs typeface="Times New Roman" pitchFamily="18" charset="0"/>
              </a:rPr>
              <a:t> </a:t>
            </a:r>
            <a:r>
              <a:rPr lang="pt-PT" sz="1800" b="0" dirty="0" err="1">
                <a:solidFill>
                  <a:srgbClr val="000000"/>
                </a:solidFill>
                <a:cs typeface="Times New Roman" pitchFamily="18" charset="0"/>
              </a:rPr>
              <a:t>Infections</a:t>
            </a:r>
            <a:r>
              <a:rPr lang="pt-PT" sz="1800" b="0" dirty="0">
                <a:solidFill>
                  <a:srgbClr val="000000"/>
                </a:solidFill>
                <a:cs typeface="Times New Roman" pitchFamily="18" charset="0"/>
              </a:rPr>
              <a:t> </a:t>
            </a:r>
            <a:r>
              <a:rPr lang="pt-PT" sz="1800" b="0" dirty="0" err="1">
                <a:solidFill>
                  <a:srgbClr val="000000"/>
                </a:solidFill>
                <a:cs typeface="Times New Roman" pitchFamily="18" charset="0"/>
              </a:rPr>
              <a:t>and</a:t>
            </a:r>
            <a:r>
              <a:rPr lang="pt-PT" sz="1800" b="0" dirty="0">
                <a:solidFill>
                  <a:srgbClr val="000000"/>
                </a:solidFill>
                <a:cs typeface="Times New Roman" pitchFamily="18" charset="0"/>
              </a:rPr>
              <a:t> </a:t>
            </a:r>
            <a:r>
              <a:rPr lang="pt-PT" sz="1800" b="0" dirty="0" err="1">
                <a:solidFill>
                  <a:srgbClr val="000000"/>
                </a:solidFill>
                <a:cs typeface="Times New Roman" pitchFamily="18" charset="0"/>
              </a:rPr>
              <a:t>Mycoses</a:t>
            </a:r>
            <a:r>
              <a:rPr lang="pt-PT" sz="1800" b="0" dirty="0">
                <a:solidFill>
                  <a:srgbClr val="000000"/>
                </a:solidFill>
                <a:cs typeface="Times New Roman" pitchFamily="18" charset="0"/>
              </a:rPr>
              <a:t> 				C01 </a:t>
            </a:r>
          </a:p>
          <a:p>
            <a:pPr marL="457200" indent="-457200" algn="l">
              <a:spcAft>
                <a:spcPct val="10000"/>
              </a:spcAft>
            </a:pPr>
            <a:r>
              <a:rPr lang="pt-PT" sz="1800" b="0" dirty="0" err="1">
                <a:solidFill>
                  <a:srgbClr val="000000"/>
                </a:solidFill>
                <a:cs typeface="Times New Roman" pitchFamily="18" charset="0"/>
              </a:rPr>
              <a:t>Virus</a:t>
            </a:r>
            <a:r>
              <a:rPr lang="pt-PT" sz="1800" b="0" dirty="0">
                <a:solidFill>
                  <a:srgbClr val="000000"/>
                </a:solidFill>
                <a:cs typeface="Times New Roman" pitchFamily="18" charset="0"/>
              </a:rPr>
              <a:t> </a:t>
            </a:r>
            <a:r>
              <a:rPr lang="pt-PT" sz="1800" b="0" dirty="0" err="1">
                <a:solidFill>
                  <a:srgbClr val="000000"/>
                </a:solidFill>
                <a:cs typeface="Times New Roman" pitchFamily="18" charset="0"/>
              </a:rPr>
              <a:t>Diseases</a:t>
            </a:r>
            <a:r>
              <a:rPr lang="pt-PT" sz="1800" b="0" dirty="0">
                <a:solidFill>
                  <a:srgbClr val="000000"/>
                </a:solidFill>
                <a:cs typeface="Times New Roman" pitchFamily="18" charset="0"/>
              </a:rPr>
              <a:t>              					C02</a:t>
            </a:r>
          </a:p>
          <a:p>
            <a:pPr marL="457200" indent="-457200" algn="l">
              <a:spcAft>
                <a:spcPct val="10000"/>
              </a:spcAft>
            </a:pPr>
            <a:r>
              <a:rPr lang="pt-PT" sz="1800" b="0" dirty="0" err="1">
                <a:solidFill>
                  <a:srgbClr val="000000"/>
                </a:solidFill>
                <a:cs typeface="Times New Roman" pitchFamily="18" charset="0"/>
              </a:rPr>
              <a:t>Parasitic</a:t>
            </a:r>
            <a:r>
              <a:rPr lang="pt-PT" sz="1800" b="0" dirty="0">
                <a:solidFill>
                  <a:srgbClr val="000000"/>
                </a:solidFill>
                <a:cs typeface="Times New Roman" pitchFamily="18" charset="0"/>
              </a:rPr>
              <a:t> </a:t>
            </a:r>
            <a:r>
              <a:rPr lang="pt-PT" sz="1800" b="0" dirty="0" err="1">
                <a:solidFill>
                  <a:srgbClr val="000000"/>
                </a:solidFill>
                <a:cs typeface="Times New Roman" pitchFamily="18" charset="0"/>
              </a:rPr>
              <a:t>Diseases</a:t>
            </a:r>
            <a:r>
              <a:rPr lang="pt-PT" sz="1800" b="0" dirty="0">
                <a:solidFill>
                  <a:srgbClr val="000000"/>
                </a:solidFill>
                <a:cs typeface="Times New Roman" pitchFamily="18" charset="0"/>
              </a:rPr>
              <a:t>            					C03</a:t>
            </a:r>
          </a:p>
          <a:p>
            <a:pPr marL="457200" indent="-457200" algn="l">
              <a:spcAft>
                <a:spcPct val="10000"/>
              </a:spcAft>
            </a:pPr>
            <a:r>
              <a:rPr lang="pt-PT" sz="1800" b="0" dirty="0" err="1">
                <a:solidFill>
                  <a:srgbClr val="000000"/>
                </a:solidFill>
                <a:cs typeface="Times New Roman" pitchFamily="18" charset="0"/>
              </a:rPr>
              <a:t>Neoplasms</a:t>
            </a:r>
            <a:r>
              <a:rPr lang="pt-PT" sz="1800" b="0" dirty="0">
                <a:solidFill>
                  <a:srgbClr val="000000"/>
                </a:solidFill>
                <a:cs typeface="Times New Roman" pitchFamily="18" charset="0"/>
              </a:rPr>
              <a:t>                 					C04</a:t>
            </a:r>
          </a:p>
          <a:p>
            <a:pPr marL="457200" indent="-457200" algn="l">
              <a:spcAft>
                <a:spcPct val="10000"/>
              </a:spcAft>
            </a:pPr>
            <a:r>
              <a:rPr lang="pt-PT" sz="1800" b="0" dirty="0" err="1">
                <a:solidFill>
                  <a:srgbClr val="000000"/>
                </a:solidFill>
                <a:cs typeface="Times New Roman" pitchFamily="18" charset="0"/>
              </a:rPr>
              <a:t>Musculoskeletal</a:t>
            </a:r>
            <a:r>
              <a:rPr lang="pt-PT" sz="1800" b="0" dirty="0">
                <a:solidFill>
                  <a:srgbClr val="000000"/>
                </a:solidFill>
                <a:cs typeface="Times New Roman" pitchFamily="18" charset="0"/>
              </a:rPr>
              <a:t> </a:t>
            </a:r>
            <a:r>
              <a:rPr lang="pt-PT" sz="1800" b="0" dirty="0" err="1">
                <a:solidFill>
                  <a:srgbClr val="000000"/>
                </a:solidFill>
                <a:cs typeface="Times New Roman" pitchFamily="18" charset="0"/>
              </a:rPr>
              <a:t>Diseases</a:t>
            </a:r>
            <a:r>
              <a:rPr lang="pt-PT" sz="1800" b="0" dirty="0">
                <a:solidFill>
                  <a:srgbClr val="000000"/>
                </a:solidFill>
                <a:cs typeface="Times New Roman" pitchFamily="18" charset="0"/>
              </a:rPr>
              <a:t>         				C05</a:t>
            </a:r>
          </a:p>
          <a:p>
            <a:pPr marL="457200" indent="-457200" algn="l">
              <a:spcAft>
                <a:spcPct val="10000"/>
              </a:spcAft>
            </a:pPr>
            <a:r>
              <a:rPr lang="pt-PT" sz="1800" b="0" dirty="0" err="1">
                <a:solidFill>
                  <a:srgbClr val="000000"/>
                </a:solidFill>
                <a:cs typeface="Times New Roman" pitchFamily="18" charset="0"/>
              </a:rPr>
              <a:t>Digestive</a:t>
            </a:r>
            <a:r>
              <a:rPr lang="pt-PT" sz="1800" b="0" dirty="0">
                <a:solidFill>
                  <a:srgbClr val="000000"/>
                </a:solidFill>
                <a:cs typeface="Times New Roman" pitchFamily="18" charset="0"/>
              </a:rPr>
              <a:t> </a:t>
            </a:r>
            <a:r>
              <a:rPr lang="pt-PT" sz="1800" b="0" dirty="0" err="1">
                <a:solidFill>
                  <a:srgbClr val="000000"/>
                </a:solidFill>
                <a:cs typeface="Times New Roman" pitchFamily="18" charset="0"/>
              </a:rPr>
              <a:t>System</a:t>
            </a:r>
            <a:r>
              <a:rPr lang="pt-PT" sz="1800" b="0" dirty="0">
                <a:solidFill>
                  <a:srgbClr val="000000"/>
                </a:solidFill>
                <a:cs typeface="Times New Roman" pitchFamily="18" charset="0"/>
              </a:rPr>
              <a:t> </a:t>
            </a:r>
            <a:r>
              <a:rPr lang="pt-PT" sz="1800" b="0" dirty="0" err="1">
                <a:solidFill>
                  <a:srgbClr val="000000"/>
                </a:solidFill>
                <a:cs typeface="Times New Roman" pitchFamily="18" charset="0"/>
              </a:rPr>
              <a:t>Diseases</a:t>
            </a:r>
            <a:r>
              <a:rPr lang="pt-PT" sz="1800" b="0" dirty="0">
                <a:solidFill>
                  <a:srgbClr val="000000"/>
                </a:solidFill>
                <a:cs typeface="Times New Roman" pitchFamily="18" charset="0"/>
              </a:rPr>
              <a:t>       				C06</a:t>
            </a:r>
          </a:p>
          <a:p>
            <a:pPr marL="457200" indent="-457200" algn="l">
              <a:spcAft>
                <a:spcPct val="10000"/>
              </a:spcAft>
            </a:pPr>
            <a:r>
              <a:rPr lang="pt-PT" sz="1800" b="0" dirty="0" err="1">
                <a:solidFill>
                  <a:srgbClr val="000000"/>
                </a:solidFill>
                <a:cs typeface="Times New Roman" pitchFamily="18" charset="0"/>
              </a:rPr>
              <a:t>Stomatognathic</a:t>
            </a:r>
            <a:r>
              <a:rPr lang="pt-PT" sz="1800" b="0" dirty="0">
                <a:solidFill>
                  <a:srgbClr val="000000"/>
                </a:solidFill>
                <a:cs typeface="Times New Roman" pitchFamily="18" charset="0"/>
              </a:rPr>
              <a:t> </a:t>
            </a:r>
            <a:r>
              <a:rPr lang="pt-PT" sz="1800" b="0" dirty="0" err="1">
                <a:solidFill>
                  <a:srgbClr val="000000"/>
                </a:solidFill>
                <a:cs typeface="Times New Roman" pitchFamily="18" charset="0"/>
              </a:rPr>
              <a:t>Diseases</a:t>
            </a:r>
            <a:r>
              <a:rPr lang="pt-PT" sz="1800" b="0" dirty="0">
                <a:solidFill>
                  <a:srgbClr val="000000"/>
                </a:solidFill>
                <a:cs typeface="Times New Roman" pitchFamily="18" charset="0"/>
              </a:rPr>
              <a:t>          				C07</a:t>
            </a:r>
          </a:p>
          <a:p>
            <a:pPr marL="457200" indent="-457200" algn="l">
              <a:spcAft>
                <a:spcPct val="10000"/>
              </a:spcAft>
            </a:pPr>
            <a:r>
              <a:rPr lang="pt-PT" sz="1800" b="0" dirty="0" err="1">
                <a:solidFill>
                  <a:srgbClr val="000000"/>
                </a:solidFill>
                <a:cs typeface="Times New Roman" pitchFamily="18" charset="0"/>
              </a:rPr>
              <a:t>Respiratory</a:t>
            </a:r>
            <a:r>
              <a:rPr lang="pt-PT" sz="1800" b="0" dirty="0">
                <a:solidFill>
                  <a:srgbClr val="000000"/>
                </a:solidFill>
                <a:cs typeface="Times New Roman" pitchFamily="18" charset="0"/>
              </a:rPr>
              <a:t> </a:t>
            </a:r>
            <a:r>
              <a:rPr lang="pt-PT" sz="1800" b="0" dirty="0" err="1">
                <a:solidFill>
                  <a:srgbClr val="000000"/>
                </a:solidFill>
                <a:cs typeface="Times New Roman" pitchFamily="18" charset="0"/>
              </a:rPr>
              <a:t>Tract</a:t>
            </a:r>
            <a:r>
              <a:rPr lang="pt-PT" sz="1800" b="0" dirty="0">
                <a:solidFill>
                  <a:srgbClr val="000000"/>
                </a:solidFill>
                <a:cs typeface="Times New Roman" pitchFamily="18" charset="0"/>
              </a:rPr>
              <a:t> </a:t>
            </a:r>
            <a:r>
              <a:rPr lang="pt-PT" sz="1800" b="0" dirty="0" err="1">
                <a:solidFill>
                  <a:srgbClr val="000000"/>
                </a:solidFill>
                <a:cs typeface="Times New Roman" pitchFamily="18" charset="0"/>
              </a:rPr>
              <a:t>Diseases</a:t>
            </a:r>
            <a:r>
              <a:rPr lang="pt-PT" sz="1800" b="0" dirty="0">
                <a:solidFill>
                  <a:srgbClr val="000000"/>
                </a:solidFill>
                <a:cs typeface="Times New Roman" pitchFamily="18" charset="0"/>
              </a:rPr>
              <a:t>       				C08</a:t>
            </a:r>
          </a:p>
          <a:p>
            <a:pPr marL="457200" indent="-457200" algn="l">
              <a:spcAft>
                <a:spcPct val="10000"/>
              </a:spcAft>
            </a:pPr>
            <a:r>
              <a:rPr lang="pt-PT" sz="1800" b="0" dirty="0" err="1">
                <a:solidFill>
                  <a:srgbClr val="000000"/>
                </a:solidFill>
                <a:cs typeface="Times New Roman" pitchFamily="18" charset="0"/>
              </a:rPr>
              <a:t>Otorhinolaryngologic</a:t>
            </a:r>
            <a:r>
              <a:rPr lang="pt-PT" sz="1800" b="0" dirty="0">
                <a:solidFill>
                  <a:srgbClr val="000000"/>
                </a:solidFill>
                <a:cs typeface="Times New Roman" pitchFamily="18" charset="0"/>
              </a:rPr>
              <a:t> </a:t>
            </a:r>
            <a:r>
              <a:rPr lang="pt-PT" sz="1800" b="0" dirty="0" err="1">
                <a:solidFill>
                  <a:srgbClr val="000000"/>
                </a:solidFill>
                <a:cs typeface="Times New Roman" pitchFamily="18" charset="0"/>
              </a:rPr>
              <a:t>Diseases</a:t>
            </a:r>
            <a:r>
              <a:rPr lang="pt-PT" sz="1800" b="0" dirty="0">
                <a:solidFill>
                  <a:srgbClr val="000000"/>
                </a:solidFill>
                <a:cs typeface="Times New Roman" pitchFamily="18" charset="0"/>
              </a:rPr>
              <a:t> 				C09</a:t>
            </a:r>
          </a:p>
          <a:p>
            <a:pPr marL="457200" indent="-457200" algn="l">
              <a:spcAft>
                <a:spcPct val="10000"/>
              </a:spcAft>
            </a:pPr>
            <a:r>
              <a:rPr lang="pt-PT" sz="1800" b="0" dirty="0" err="1">
                <a:solidFill>
                  <a:srgbClr val="000000"/>
                </a:solidFill>
                <a:cs typeface="Times New Roman" pitchFamily="18" charset="0"/>
              </a:rPr>
              <a:t>Nervous</a:t>
            </a:r>
            <a:r>
              <a:rPr lang="pt-PT" sz="1800" b="0" dirty="0">
                <a:solidFill>
                  <a:srgbClr val="000000"/>
                </a:solidFill>
                <a:cs typeface="Times New Roman" pitchFamily="18" charset="0"/>
              </a:rPr>
              <a:t> </a:t>
            </a:r>
            <a:r>
              <a:rPr lang="pt-PT" sz="1800" b="0" dirty="0" err="1">
                <a:solidFill>
                  <a:srgbClr val="000000"/>
                </a:solidFill>
                <a:cs typeface="Times New Roman" pitchFamily="18" charset="0"/>
              </a:rPr>
              <a:t>System</a:t>
            </a:r>
            <a:r>
              <a:rPr lang="pt-PT" sz="1800" b="0" dirty="0">
                <a:solidFill>
                  <a:srgbClr val="000000"/>
                </a:solidFill>
                <a:cs typeface="Times New Roman" pitchFamily="18" charset="0"/>
              </a:rPr>
              <a:t> </a:t>
            </a:r>
            <a:r>
              <a:rPr lang="pt-PT" sz="1800" b="0" dirty="0" err="1">
                <a:solidFill>
                  <a:srgbClr val="000000"/>
                </a:solidFill>
                <a:cs typeface="Times New Roman" pitchFamily="18" charset="0"/>
              </a:rPr>
              <a:t>Diseases</a:t>
            </a:r>
            <a:r>
              <a:rPr lang="pt-PT" sz="1800" b="0" dirty="0">
                <a:solidFill>
                  <a:srgbClr val="000000"/>
                </a:solidFill>
                <a:cs typeface="Times New Roman" pitchFamily="18" charset="0"/>
              </a:rPr>
              <a:t>       				</a:t>
            </a:r>
            <a:r>
              <a:rPr lang="pt-PT" sz="1800" b="0" dirty="0" smtClean="0">
                <a:solidFill>
                  <a:srgbClr val="000000"/>
                </a:solidFill>
                <a:cs typeface="Times New Roman" pitchFamily="18" charset="0"/>
              </a:rPr>
              <a:t>C10</a:t>
            </a:r>
          </a:p>
          <a:p>
            <a:pPr marL="457200" indent="-457200" algn="l">
              <a:spcAft>
                <a:spcPct val="10000"/>
              </a:spcAft>
            </a:pPr>
            <a:r>
              <a:rPr lang="pt-PT" sz="1800" b="0" dirty="0" smtClean="0">
                <a:solidFill>
                  <a:srgbClr val="000000"/>
                </a:solidFill>
                <a:cs typeface="Times New Roman" pitchFamily="18" charset="0"/>
              </a:rPr>
              <a:t>(</a:t>
            </a:r>
            <a:r>
              <a:rPr lang="pt-PT" sz="1800" b="0" dirty="0" err="1" smtClean="0">
                <a:solidFill>
                  <a:srgbClr val="000000"/>
                </a:solidFill>
                <a:cs typeface="Times New Roman" pitchFamily="18" charset="0"/>
              </a:rPr>
              <a:t>continued</a:t>
            </a:r>
            <a:r>
              <a:rPr lang="pt-PT" sz="1800" b="0" dirty="0" smtClean="0">
                <a:solidFill>
                  <a:srgbClr val="000000"/>
                </a:solidFill>
                <a:cs typeface="Times New Roman" pitchFamily="18" charset="0"/>
              </a:rPr>
              <a:t>)</a:t>
            </a:r>
            <a:endParaRPr lang="pt-PT" sz="1800" b="0" dirty="0">
              <a:solidFill>
                <a:srgbClr val="000000"/>
              </a:solidFill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Marcador de Posição do Número do Diapositivo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007D3086-F65A-410E-8CC3-ECC62D77F9BE}" type="slidenum">
              <a:rPr lang="en-GB" smtClean="0"/>
              <a:pPr/>
              <a:t>17</a:t>
            </a:fld>
            <a:endParaRPr lang="en-GB" smtClean="0"/>
          </a:p>
        </p:txBody>
      </p:sp>
      <p:sp>
        <p:nvSpPr>
          <p:cNvPr id="32771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76200"/>
            <a:ext cx="8743950" cy="1143000"/>
          </a:xfrm>
        </p:spPr>
        <p:txBody>
          <a:bodyPr/>
          <a:lstStyle/>
          <a:p>
            <a:r>
              <a:rPr lang="pt-PT" sz="2800" smtClean="0"/>
              <a:t>Ohsumed</a:t>
            </a:r>
            <a:endParaRPr lang="en-US" sz="2800" smtClean="0"/>
          </a:p>
        </p:txBody>
      </p:sp>
      <p:sp>
        <p:nvSpPr>
          <p:cNvPr id="32772" name="Text Box 3"/>
          <p:cNvSpPr txBox="1">
            <a:spLocks noChangeArrowheads="1"/>
          </p:cNvSpPr>
          <p:nvPr/>
        </p:nvSpPr>
        <p:spPr bwMode="auto">
          <a:xfrm>
            <a:off x="179388" y="1628775"/>
            <a:ext cx="7345362" cy="39980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 algn="l">
              <a:spcAft>
                <a:spcPct val="10000"/>
              </a:spcAft>
            </a:pPr>
            <a:r>
              <a:rPr lang="pt-PT" sz="1800" b="0" dirty="0" err="1" smtClean="0">
                <a:solidFill>
                  <a:srgbClr val="000000"/>
                </a:solidFill>
                <a:cs typeface="Times New Roman" pitchFamily="18" charset="0"/>
              </a:rPr>
              <a:t>Eye</a:t>
            </a:r>
            <a:r>
              <a:rPr lang="pt-PT" sz="1800" b="0" dirty="0" smtClean="0">
                <a:solidFill>
                  <a:srgbClr val="000000"/>
                </a:solidFill>
                <a:cs typeface="Times New Roman" pitchFamily="18" charset="0"/>
              </a:rPr>
              <a:t> </a:t>
            </a:r>
            <a:r>
              <a:rPr lang="pt-PT" sz="1800" b="0" dirty="0" err="1" smtClean="0">
                <a:solidFill>
                  <a:srgbClr val="000000"/>
                </a:solidFill>
                <a:cs typeface="Times New Roman" pitchFamily="18" charset="0"/>
              </a:rPr>
              <a:t>Diseases</a:t>
            </a:r>
            <a:r>
              <a:rPr lang="pt-PT" sz="1800" b="0" dirty="0" smtClean="0">
                <a:solidFill>
                  <a:srgbClr val="000000"/>
                </a:solidFill>
                <a:cs typeface="Times New Roman" pitchFamily="18" charset="0"/>
              </a:rPr>
              <a:t>               	    				C11</a:t>
            </a:r>
          </a:p>
          <a:p>
            <a:pPr marL="457200" indent="-457200" algn="l">
              <a:spcAft>
                <a:spcPct val="10000"/>
              </a:spcAft>
            </a:pPr>
            <a:r>
              <a:rPr lang="pt-PT" sz="1800" b="0" dirty="0" err="1" smtClean="0">
                <a:solidFill>
                  <a:srgbClr val="000000"/>
                </a:solidFill>
                <a:cs typeface="Times New Roman" pitchFamily="18" charset="0"/>
              </a:rPr>
              <a:t>Urologic</a:t>
            </a:r>
            <a:r>
              <a:rPr lang="pt-PT" sz="1800" b="0" dirty="0" smtClean="0">
                <a:solidFill>
                  <a:srgbClr val="000000"/>
                </a:solidFill>
                <a:cs typeface="Times New Roman" pitchFamily="18" charset="0"/>
              </a:rPr>
              <a:t> </a:t>
            </a:r>
            <a:r>
              <a:rPr lang="pt-PT" sz="1800" b="0" dirty="0" err="1" smtClean="0">
                <a:solidFill>
                  <a:srgbClr val="000000"/>
                </a:solidFill>
                <a:cs typeface="Times New Roman" pitchFamily="18" charset="0"/>
              </a:rPr>
              <a:t>and</a:t>
            </a:r>
            <a:r>
              <a:rPr lang="pt-PT" sz="1800" b="0" dirty="0" smtClean="0">
                <a:solidFill>
                  <a:srgbClr val="000000"/>
                </a:solidFill>
                <a:cs typeface="Times New Roman" pitchFamily="18" charset="0"/>
              </a:rPr>
              <a:t> </a:t>
            </a:r>
            <a:r>
              <a:rPr lang="pt-PT" sz="1800" b="0" dirty="0" err="1" smtClean="0">
                <a:solidFill>
                  <a:srgbClr val="000000"/>
                </a:solidFill>
                <a:cs typeface="Times New Roman" pitchFamily="18" charset="0"/>
              </a:rPr>
              <a:t>Male</a:t>
            </a:r>
            <a:r>
              <a:rPr lang="pt-PT" sz="1800" b="0" dirty="0" smtClean="0">
                <a:solidFill>
                  <a:srgbClr val="000000"/>
                </a:solidFill>
                <a:cs typeface="Times New Roman" pitchFamily="18" charset="0"/>
              </a:rPr>
              <a:t> Genital </a:t>
            </a:r>
            <a:r>
              <a:rPr lang="pt-PT" sz="1800" b="0" dirty="0" err="1" smtClean="0">
                <a:solidFill>
                  <a:srgbClr val="000000"/>
                </a:solidFill>
                <a:cs typeface="Times New Roman" pitchFamily="18" charset="0"/>
              </a:rPr>
              <a:t>Diseases</a:t>
            </a:r>
            <a:r>
              <a:rPr lang="pt-PT" sz="1800" b="0" dirty="0" smtClean="0">
                <a:solidFill>
                  <a:srgbClr val="000000"/>
                </a:solidFill>
                <a:cs typeface="Times New Roman" pitchFamily="18" charset="0"/>
              </a:rPr>
              <a:t>    			C12</a:t>
            </a:r>
          </a:p>
          <a:p>
            <a:pPr marL="457200" indent="-457200" algn="l">
              <a:spcAft>
                <a:spcPct val="10000"/>
              </a:spcAft>
            </a:pPr>
            <a:r>
              <a:rPr lang="pt-PT" sz="1800" b="0" dirty="0" err="1" smtClean="0">
                <a:solidFill>
                  <a:srgbClr val="000000"/>
                </a:solidFill>
                <a:cs typeface="Times New Roman" pitchFamily="18" charset="0"/>
              </a:rPr>
              <a:t>Female</a:t>
            </a:r>
            <a:r>
              <a:rPr lang="pt-PT" sz="1800" b="0" dirty="0" smtClean="0">
                <a:solidFill>
                  <a:srgbClr val="000000"/>
                </a:solidFill>
                <a:cs typeface="Times New Roman" pitchFamily="18" charset="0"/>
              </a:rPr>
              <a:t> Genital </a:t>
            </a:r>
            <a:r>
              <a:rPr lang="pt-PT" sz="1800" b="0" dirty="0" err="1" smtClean="0">
                <a:solidFill>
                  <a:srgbClr val="000000"/>
                </a:solidFill>
                <a:cs typeface="Times New Roman" pitchFamily="18" charset="0"/>
              </a:rPr>
              <a:t>Diseases</a:t>
            </a:r>
            <a:r>
              <a:rPr lang="pt-PT" sz="1800" b="0" dirty="0" smtClean="0">
                <a:solidFill>
                  <a:srgbClr val="000000"/>
                </a:solidFill>
                <a:cs typeface="Times New Roman" pitchFamily="18" charset="0"/>
              </a:rPr>
              <a:t> </a:t>
            </a:r>
            <a:r>
              <a:rPr lang="pt-PT" sz="1800" b="0" dirty="0" err="1" smtClean="0">
                <a:solidFill>
                  <a:srgbClr val="000000"/>
                </a:solidFill>
                <a:cs typeface="Times New Roman" pitchFamily="18" charset="0"/>
              </a:rPr>
              <a:t>and</a:t>
            </a:r>
            <a:r>
              <a:rPr lang="pt-PT" sz="1800" b="0" dirty="0" smtClean="0">
                <a:solidFill>
                  <a:srgbClr val="000000"/>
                </a:solidFill>
                <a:cs typeface="Times New Roman" pitchFamily="18" charset="0"/>
              </a:rPr>
              <a:t> </a:t>
            </a:r>
            <a:r>
              <a:rPr lang="pt-PT" sz="1800" b="0" dirty="0" err="1" smtClean="0">
                <a:solidFill>
                  <a:srgbClr val="000000"/>
                </a:solidFill>
                <a:cs typeface="Times New Roman" pitchFamily="18" charset="0"/>
              </a:rPr>
              <a:t>Pregnancy</a:t>
            </a:r>
            <a:r>
              <a:rPr lang="pt-PT" sz="1800" b="0" dirty="0" smtClean="0">
                <a:solidFill>
                  <a:srgbClr val="000000"/>
                </a:solidFill>
                <a:cs typeface="Times New Roman" pitchFamily="18" charset="0"/>
              </a:rPr>
              <a:t> </a:t>
            </a:r>
            <a:r>
              <a:rPr lang="pt-PT" sz="1800" b="0" dirty="0" err="1" smtClean="0">
                <a:solidFill>
                  <a:srgbClr val="000000"/>
                </a:solidFill>
                <a:cs typeface="Times New Roman" pitchFamily="18" charset="0"/>
              </a:rPr>
              <a:t>Complications</a:t>
            </a:r>
            <a:r>
              <a:rPr lang="pt-PT" sz="1800" b="0" dirty="0" smtClean="0">
                <a:solidFill>
                  <a:srgbClr val="000000"/>
                </a:solidFill>
                <a:cs typeface="Times New Roman" pitchFamily="18" charset="0"/>
              </a:rPr>
              <a:t> 	C13</a:t>
            </a:r>
          </a:p>
          <a:p>
            <a:pPr marL="457200" indent="-457200" algn="l">
              <a:spcAft>
                <a:spcPct val="10000"/>
              </a:spcAft>
            </a:pPr>
            <a:r>
              <a:rPr lang="pt-PT" sz="1800" b="0" dirty="0" smtClean="0">
                <a:solidFill>
                  <a:srgbClr val="000000"/>
                </a:solidFill>
                <a:cs typeface="Times New Roman" pitchFamily="18" charset="0"/>
              </a:rPr>
              <a:t>Cardiovascular </a:t>
            </a:r>
            <a:r>
              <a:rPr lang="pt-PT" sz="1800" b="0" dirty="0" err="1" smtClean="0">
                <a:solidFill>
                  <a:srgbClr val="000000"/>
                </a:solidFill>
                <a:cs typeface="Times New Roman" pitchFamily="18" charset="0"/>
              </a:rPr>
              <a:t>Diseases</a:t>
            </a:r>
            <a:r>
              <a:rPr lang="pt-PT" sz="1800" b="0" dirty="0" smtClean="0">
                <a:solidFill>
                  <a:srgbClr val="000000"/>
                </a:solidFill>
                <a:cs typeface="Times New Roman" pitchFamily="18" charset="0"/>
              </a:rPr>
              <a:t>					C14</a:t>
            </a:r>
          </a:p>
          <a:p>
            <a:pPr marL="457200" indent="-457200" algn="l">
              <a:spcAft>
                <a:spcPct val="10000"/>
              </a:spcAft>
            </a:pPr>
            <a:r>
              <a:rPr lang="pt-PT" sz="1800" b="0" dirty="0" smtClean="0">
                <a:solidFill>
                  <a:srgbClr val="000000"/>
                </a:solidFill>
                <a:cs typeface="Times New Roman" pitchFamily="18" charset="0"/>
              </a:rPr>
              <a:t>Cardiovascular </a:t>
            </a:r>
            <a:r>
              <a:rPr lang="pt-PT" sz="1800" b="0" dirty="0" err="1">
                <a:solidFill>
                  <a:srgbClr val="000000"/>
                </a:solidFill>
                <a:cs typeface="Times New Roman" pitchFamily="18" charset="0"/>
              </a:rPr>
              <a:t>Diseases</a:t>
            </a:r>
            <a:r>
              <a:rPr lang="pt-PT" sz="1800" b="0" dirty="0">
                <a:solidFill>
                  <a:srgbClr val="000000"/>
                </a:solidFill>
                <a:cs typeface="Times New Roman" pitchFamily="18" charset="0"/>
              </a:rPr>
              <a:t>					C14</a:t>
            </a:r>
          </a:p>
          <a:p>
            <a:pPr marL="457200" indent="-457200" algn="l">
              <a:spcAft>
                <a:spcPct val="10000"/>
              </a:spcAft>
            </a:pPr>
            <a:r>
              <a:rPr lang="en-US" sz="1800" b="0" dirty="0" err="1">
                <a:solidFill>
                  <a:srgbClr val="000000"/>
                </a:solidFill>
                <a:ea typeface="DejaVu Sans" charset="-128"/>
                <a:cs typeface="Times New Roman" pitchFamily="18" charset="0"/>
              </a:rPr>
              <a:t>Hemic</a:t>
            </a:r>
            <a:r>
              <a:rPr lang="en-US" sz="1800" b="0" dirty="0">
                <a:solidFill>
                  <a:srgbClr val="000000"/>
                </a:solidFill>
                <a:ea typeface="DejaVu Sans" charset="-128"/>
                <a:cs typeface="Times New Roman" pitchFamily="18" charset="0"/>
              </a:rPr>
              <a:t> and Lymphatic Diseases          			C15</a:t>
            </a:r>
          </a:p>
          <a:p>
            <a:pPr marL="457200" indent="-457200" algn="l">
              <a:spcAft>
                <a:spcPct val="10000"/>
              </a:spcAft>
            </a:pPr>
            <a:r>
              <a:rPr lang="en-US" sz="1800" b="0" dirty="0">
                <a:solidFill>
                  <a:srgbClr val="000000"/>
                </a:solidFill>
                <a:ea typeface="DejaVu Sans" charset="-128"/>
                <a:cs typeface="Times New Roman" pitchFamily="18" charset="0"/>
              </a:rPr>
              <a:t>Neonatal Diseases and Abnormalities       			C16</a:t>
            </a:r>
          </a:p>
          <a:p>
            <a:pPr marL="457200" indent="-457200" algn="l">
              <a:spcAft>
                <a:spcPct val="10000"/>
              </a:spcAft>
            </a:pPr>
            <a:r>
              <a:rPr lang="en-US" sz="1800" b="0" dirty="0">
                <a:solidFill>
                  <a:srgbClr val="000000"/>
                </a:solidFill>
                <a:ea typeface="DejaVu Sans" charset="-128"/>
                <a:cs typeface="Times New Roman" pitchFamily="18" charset="0"/>
              </a:rPr>
              <a:t>Skin and Connective Tissue Diseases       			C17</a:t>
            </a:r>
          </a:p>
          <a:p>
            <a:pPr marL="457200" indent="-457200" algn="l">
              <a:spcAft>
                <a:spcPct val="10000"/>
              </a:spcAft>
            </a:pPr>
            <a:r>
              <a:rPr lang="en-US" sz="1800" b="0" dirty="0">
                <a:solidFill>
                  <a:srgbClr val="000000"/>
                </a:solidFill>
                <a:ea typeface="DejaVu Sans" charset="-128"/>
                <a:cs typeface="Times New Roman" pitchFamily="18" charset="0"/>
              </a:rPr>
              <a:t>Nutritional and Metabolic Diseases       			C18</a:t>
            </a:r>
          </a:p>
          <a:p>
            <a:pPr marL="457200" indent="-457200" algn="l">
              <a:spcAft>
                <a:spcPct val="10000"/>
              </a:spcAft>
            </a:pPr>
            <a:r>
              <a:rPr lang="en-US" sz="1800" b="0" dirty="0">
                <a:solidFill>
                  <a:srgbClr val="000000"/>
                </a:solidFill>
                <a:ea typeface="DejaVu Sans" charset="-128"/>
                <a:cs typeface="Times New Roman" pitchFamily="18" charset="0"/>
              </a:rPr>
              <a:t>Endocrine Diseases             				C19</a:t>
            </a:r>
          </a:p>
          <a:p>
            <a:pPr marL="457200" indent="-457200" algn="l">
              <a:spcAft>
                <a:spcPct val="10000"/>
              </a:spcAft>
            </a:pPr>
            <a:r>
              <a:rPr lang="en-US" sz="1800" b="0" dirty="0">
                <a:solidFill>
                  <a:srgbClr val="000000"/>
                </a:solidFill>
                <a:ea typeface="DejaVu Sans" charset="-128"/>
                <a:cs typeface="Times New Roman" pitchFamily="18" charset="0"/>
              </a:rPr>
              <a:t>Immunologic Diseases             				C20</a:t>
            </a:r>
          </a:p>
          <a:p>
            <a:pPr marL="457200" indent="-457200" algn="l"/>
            <a:r>
              <a:rPr lang="en-US" sz="1800" b="0" dirty="0">
                <a:solidFill>
                  <a:srgbClr val="000000"/>
                </a:solidFill>
                <a:ea typeface="DejaVu Sans" charset="-128"/>
                <a:cs typeface="Times New Roman" pitchFamily="18" charset="0"/>
              </a:rPr>
              <a:t>Disorders of Environmental Origin       			C21</a:t>
            </a:r>
          </a:p>
          <a:p>
            <a:pPr marL="457200" indent="-457200" algn="l"/>
            <a:r>
              <a:rPr lang="en-US" sz="1800" b="0" dirty="0">
                <a:solidFill>
                  <a:srgbClr val="000000"/>
                </a:solidFill>
                <a:ea typeface="DejaVu Sans" charset="-128"/>
                <a:cs typeface="Times New Roman" pitchFamily="18" charset="0"/>
              </a:rPr>
              <a:t>Animal Diseases						C22</a:t>
            </a:r>
            <a:endParaRPr lang="pt-PT" sz="1800" b="0" dirty="0">
              <a:solidFill>
                <a:srgbClr val="000000"/>
              </a:solidFill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Marcador de Posição do Número do Diapositivo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B4C30C1A-24C8-46F7-907C-D71F0A921EC8}" type="slidenum">
              <a:rPr lang="en-GB" smtClean="0"/>
              <a:pPr/>
              <a:t>18</a:t>
            </a:fld>
            <a:endParaRPr lang="en-GB" smtClean="0"/>
          </a:p>
        </p:txBody>
      </p:sp>
      <p:sp>
        <p:nvSpPr>
          <p:cNvPr id="33795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76200"/>
            <a:ext cx="8743950" cy="1143000"/>
          </a:xfrm>
        </p:spPr>
        <p:txBody>
          <a:bodyPr/>
          <a:lstStyle/>
          <a:p>
            <a:r>
              <a:rPr lang="pt-PT" sz="2800" smtClean="0"/>
              <a:t>Ohsumed - example document</a:t>
            </a:r>
            <a:endParaRPr lang="en-US" sz="2800" smtClean="0"/>
          </a:p>
        </p:txBody>
      </p:sp>
      <p:sp>
        <p:nvSpPr>
          <p:cNvPr id="33796" name="Text Box 4"/>
          <p:cNvSpPr txBox="1">
            <a:spLocks noChangeArrowheads="1"/>
          </p:cNvSpPr>
          <p:nvPr/>
        </p:nvSpPr>
        <p:spPr bwMode="auto">
          <a:xfrm>
            <a:off x="250825" y="1557338"/>
            <a:ext cx="8569325" cy="421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Aft>
                <a:spcPct val="20000"/>
              </a:spcAft>
            </a:pPr>
            <a:r>
              <a:rPr lang="en-US" sz="1800" b="0"/>
              <a:t>Catabolic illness. Strategies for enhancing recovery.</a:t>
            </a:r>
          </a:p>
          <a:p>
            <a:pPr algn="l">
              <a:spcAft>
                <a:spcPct val="20000"/>
              </a:spcAft>
            </a:pPr>
            <a:r>
              <a:rPr lang="en-US" sz="1800" b="0"/>
              <a:t>After injury, infection, extensive chemotherapy, and other critical illnesses, both protein and fat are lost from the body.</a:t>
            </a:r>
          </a:p>
          <a:p>
            <a:pPr algn="l">
              <a:spcAft>
                <a:spcPct val="20000"/>
              </a:spcAft>
            </a:pPr>
            <a:r>
              <a:rPr lang="en-US" sz="1800" b="0"/>
              <a:t>Although minor alterations in body composition are probably of little clinical importance, losses of body protein of 10 percent or more contribute to morbidity and debility.</a:t>
            </a:r>
          </a:p>
          <a:p>
            <a:pPr algn="l">
              <a:spcAft>
                <a:spcPct val="20000"/>
              </a:spcAft>
            </a:pPr>
            <a:r>
              <a:rPr lang="en-US" sz="1800" b="0"/>
              <a:t>This catabolic response can be modified and recovery can be accelerated by a variety of approaches.</a:t>
            </a:r>
          </a:p>
          <a:p>
            <a:pPr algn="l">
              <a:spcAft>
                <a:spcPct val="20000"/>
              </a:spcAft>
            </a:pPr>
            <a:r>
              <a:rPr lang="en-US" sz="1800" b="0"/>
              <a:t>First, the inflammatory response can be reduced; second, specific nutrients can be provided to support the patient’s tissue requirements during catabolic illness; and third, growth factors can be used to enhance protein synthesis and tissue repair. </a:t>
            </a:r>
          </a:p>
          <a:p>
            <a:pPr algn="l">
              <a:spcAft>
                <a:spcPct val="20000"/>
              </a:spcAft>
            </a:pPr>
            <a:r>
              <a:rPr lang="en-US" sz="1800" b="0"/>
              <a:t>These approaches, whether used alone or in combination, will reduce the loss of body protein, which should accelerate recovery, shorten the length of hospitalization, and reduce convalescence. 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Marcador de Posição do Número do Diapositivo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FFC7F920-C0C7-45D1-816E-2B24C426C097}" type="slidenum">
              <a:rPr lang="en-GB" smtClean="0"/>
              <a:pPr/>
              <a:t>19</a:t>
            </a:fld>
            <a:endParaRPr lang="en-GB" smtClean="0"/>
          </a:p>
        </p:txBody>
      </p:sp>
      <p:sp>
        <p:nvSpPr>
          <p:cNvPr id="34819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76200"/>
            <a:ext cx="8743950" cy="1143000"/>
          </a:xfrm>
        </p:spPr>
        <p:txBody>
          <a:bodyPr/>
          <a:lstStyle/>
          <a:p>
            <a:r>
              <a:rPr lang="pt-PT" sz="2800" smtClean="0"/>
              <a:t>5. Some comparative results</a:t>
            </a:r>
            <a:endParaRPr lang="en-US" sz="2800" smtClean="0"/>
          </a:p>
        </p:txBody>
      </p:sp>
      <p:sp>
        <p:nvSpPr>
          <p:cNvPr id="34820" name="Text Box 3"/>
          <p:cNvSpPr txBox="1">
            <a:spLocks noChangeArrowheads="1"/>
          </p:cNvSpPr>
          <p:nvPr/>
        </p:nvSpPr>
        <p:spPr bwMode="auto">
          <a:xfrm>
            <a:off x="250825" y="1557338"/>
            <a:ext cx="8569325" cy="304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Aft>
                <a:spcPct val="20000"/>
              </a:spcAft>
            </a:pPr>
            <a:r>
              <a:rPr lang="pt-PT" sz="2000" b="0"/>
              <a:t>Work of Fabrice Colas (M.Sc student at LIAAD in 2006) and P. Brazdil:</a:t>
            </a:r>
          </a:p>
          <a:p>
            <a:pPr algn="l">
              <a:spcAft>
                <a:spcPct val="20000"/>
              </a:spcAft>
            </a:pPr>
            <a:r>
              <a:rPr lang="pt-PT" sz="1800" b="0"/>
              <a:t>SVM </a:t>
            </a:r>
          </a:p>
          <a:p>
            <a:pPr algn="l">
              <a:spcAft>
                <a:spcPct val="20000"/>
              </a:spcAft>
            </a:pPr>
            <a:r>
              <a:rPr lang="pt-PT" sz="1800" b="0"/>
              <a:t>  - outperforms k-NN and NBayes for small feature set sizes,</a:t>
            </a:r>
          </a:p>
          <a:p>
            <a:pPr algn="l">
              <a:spcAft>
                <a:spcPct val="20000"/>
              </a:spcAft>
            </a:pPr>
            <a:r>
              <a:rPr lang="pt-PT" sz="1800" b="0"/>
              <a:t>  - is slow in comparison</a:t>
            </a:r>
          </a:p>
          <a:p>
            <a:pPr algn="l">
              <a:spcAft>
                <a:spcPct val="20000"/>
              </a:spcAft>
            </a:pPr>
            <a:r>
              <a:rPr lang="pt-PT" sz="1800" b="0"/>
              <a:t>k-NN and NBayes</a:t>
            </a:r>
          </a:p>
          <a:p>
            <a:pPr algn="l">
              <a:spcAft>
                <a:spcPct val="20000"/>
              </a:spcAft>
            </a:pPr>
            <a:r>
              <a:rPr lang="pt-PT" sz="1800" b="0"/>
              <a:t>   - are simple, well understood,</a:t>
            </a:r>
          </a:p>
          <a:p>
            <a:pPr algn="l">
              <a:spcAft>
                <a:spcPct val="20000"/>
              </a:spcAft>
            </a:pPr>
            <a:r>
              <a:rPr lang="pt-PT" sz="1800" b="0"/>
              <a:t>   - have quite good performance,</a:t>
            </a:r>
          </a:p>
          <a:p>
            <a:pPr algn="l">
              <a:spcAft>
                <a:spcPct val="20000"/>
              </a:spcAft>
            </a:pPr>
            <a:r>
              <a:rPr lang="pt-PT" sz="1800" b="0"/>
              <a:t>   - are fast</a:t>
            </a:r>
          </a:p>
          <a:p>
            <a:pPr algn="l">
              <a:spcAft>
                <a:spcPct val="20000"/>
              </a:spcAft>
            </a:pPr>
            <a:r>
              <a:rPr lang="pt-PT" sz="1800" b="0"/>
              <a:t>See the graph on next page</a:t>
            </a:r>
            <a:endParaRPr lang="en-US" sz="1800" b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Marcador de Posição do Número do Diapositivo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737E05CD-1505-4475-BCAF-1BF50E4A9269}" type="slidenum">
              <a:rPr lang="en-GB" smtClean="0"/>
              <a:pPr/>
              <a:t>2</a:t>
            </a:fld>
            <a:endParaRPr lang="en-GB" smtClean="0"/>
          </a:p>
        </p:txBody>
      </p:sp>
      <p:sp>
        <p:nvSpPr>
          <p:cNvPr id="1638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Overview</a:t>
            </a:r>
          </a:p>
        </p:txBody>
      </p:sp>
      <p:sp>
        <p:nvSpPr>
          <p:cNvPr id="16388" name="Text Box 12"/>
          <p:cNvSpPr txBox="1">
            <a:spLocks noChangeArrowheads="1"/>
          </p:cNvSpPr>
          <p:nvPr/>
        </p:nvSpPr>
        <p:spPr bwMode="auto">
          <a:xfrm>
            <a:off x="152400" y="1600200"/>
            <a:ext cx="8763000" cy="2831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 algn="l">
              <a:spcAft>
                <a:spcPct val="30000"/>
              </a:spcAft>
            </a:pPr>
            <a:r>
              <a:rPr lang="en-US" sz="2000" b="0" dirty="0">
                <a:solidFill>
                  <a:srgbClr val="000000"/>
                </a:solidFill>
                <a:cs typeface="Times New Roman" pitchFamily="18" charset="0"/>
              </a:rPr>
              <a:t>Classification of Documents</a:t>
            </a:r>
          </a:p>
          <a:p>
            <a:pPr marL="457200" indent="-457200" algn="l">
              <a:spcAft>
                <a:spcPct val="10000"/>
              </a:spcAft>
            </a:pPr>
            <a:r>
              <a:rPr lang="en-US" sz="2000" b="0" dirty="0">
                <a:solidFill>
                  <a:srgbClr val="000000"/>
                </a:solidFill>
                <a:cs typeface="Times New Roman" pitchFamily="18" charset="0"/>
              </a:rPr>
              <a:t>   1. What is document classification</a:t>
            </a:r>
          </a:p>
          <a:p>
            <a:pPr marL="457200" indent="-457200" algn="l">
              <a:spcAft>
                <a:spcPct val="10000"/>
              </a:spcAft>
            </a:pPr>
            <a:r>
              <a:rPr lang="en-US" sz="2000" b="0" dirty="0"/>
              <a:t>   2. Representation of documents</a:t>
            </a:r>
          </a:p>
          <a:p>
            <a:pPr marL="457200" indent="-457200" algn="l">
              <a:spcAft>
                <a:spcPct val="10000"/>
              </a:spcAft>
            </a:pPr>
            <a:r>
              <a:rPr lang="pt-PT" sz="2000" b="0" dirty="0"/>
              <a:t>   3. ML </a:t>
            </a:r>
            <a:r>
              <a:rPr lang="pt-PT" sz="2000" b="0" dirty="0" err="1"/>
              <a:t>algorithms</a:t>
            </a:r>
            <a:r>
              <a:rPr lang="pt-PT" sz="2000" b="0" dirty="0"/>
              <a:t> </a:t>
            </a:r>
            <a:r>
              <a:rPr lang="pt-PT" sz="2000" b="0" dirty="0" err="1"/>
              <a:t>used</a:t>
            </a:r>
            <a:r>
              <a:rPr lang="pt-PT" sz="2000" b="0" dirty="0"/>
              <a:t> </a:t>
            </a:r>
            <a:r>
              <a:rPr lang="pt-PT" sz="2000" b="0" dirty="0" err="1"/>
              <a:t>in</a:t>
            </a:r>
            <a:r>
              <a:rPr lang="pt-PT" sz="2000" b="0" dirty="0"/>
              <a:t> </a:t>
            </a:r>
            <a:r>
              <a:rPr lang="pt-PT" sz="2000" b="0" dirty="0" err="1"/>
              <a:t>text</a:t>
            </a:r>
            <a:r>
              <a:rPr lang="pt-PT" sz="2000" b="0" dirty="0"/>
              <a:t> </a:t>
            </a:r>
            <a:r>
              <a:rPr lang="pt-PT" sz="2000" b="0" dirty="0" err="1"/>
              <a:t>classification</a:t>
            </a:r>
            <a:endParaRPr lang="pt-PT" sz="2000" b="0" dirty="0"/>
          </a:p>
          <a:p>
            <a:pPr marL="457200" indent="-457200" algn="l">
              <a:spcAft>
                <a:spcPct val="10000"/>
              </a:spcAft>
            </a:pPr>
            <a:r>
              <a:rPr lang="pt-PT" sz="2000" b="0" dirty="0"/>
              <a:t>   4. Some </a:t>
            </a:r>
            <a:r>
              <a:rPr lang="pt-PT" sz="2000" b="0" dirty="0" err="1"/>
              <a:t>text</a:t>
            </a:r>
            <a:r>
              <a:rPr lang="pt-PT" sz="2000" b="0" dirty="0"/>
              <a:t> </a:t>
            </a:r>
            <a:r>
              <a:rPr lang="pt-PT" sz="2000" b="0" dirty="0" err="1"/>
              <a:t>classification</a:t>
            </a:r>
            <a:r>
              <a:rPr lang="pt-PT" sz="2000" b="0" dirty="0"/>
              <a:t> </a:t>
            </a:r>
            <a:r>
              <a:rPr lang="pt-PT" sz="2000" b="0" dirty="0" err="1"/>
              <a:t>datasets</a:t>
            </a:r>
            <a:endParaRPr lang="pt-PT" sz="2000" b="0" dirty="0"/>
          </a:p>
          <a:p>
            <a:pPr marL="457200" indent="-457200" algn="l">
              <a:spcAft>
                <a:spcPct val="10000"/>
              </a:spcAft>
            </a:pPr>
            <a:r>
              <a:rPr lang="pt-PT" sz="2000" b="0" dirty="0"/>
              <a:t>   5. Some </a:t>
            </a:r>
            <a:r>
              <a:rPr lang="pt-PT" sz="2000" b="0" dirty="0" err="1"/>
              <a:t>comparative</a:t>
            </a:r>
            <a:r>
              <a:rPr lang="pt-PT" sz="2000" b="0" dirty="0"/>
              <a:t> </a:t>
            </a:r>
            <a:r>
              <a:rPr lang="pt-PT" sz="2000" b="0" dirty="0" err="1" smtClean="0"/>
              <a:t>results</a:t>
            </a:r>
            <a:r>
              <a:rPr lang="pt-PT" sz="2000" b="0" dirty="0" smtClean="0"/>
              <a:t> </a:t>
            </a:r>
          </a:p>
          <a:p>
            <a:pPr marL="457200" indent="-457200" algn="l">
              <a:spcAft>
                <a:spcPct val="10000"/>
              </a:spcAft>
            </a:pPr>
            <a:r>
              <a:rPr lang="pt-PT" sz="2000" b="0" dirty="0" smtClean="0"/>
              <a:t> </a:t>
            </a:r>
            <a:r>
              <a:rPr lang="pt-PT" sz="2000" b="0" dirty="0" smtClean="0"/>
              <a:t>  6. </a:t>
            </a:r>
            <a:r>
              <a:rPr lang="pt-PT" sz="2000" b="0" dirty="0" err="1" smtClean="0"/>
              <a:t>Sentiment</a:t>
            </a:r>
            <a:r>
              <a:rPr lang="pt-PT" sz="2000" b="0" dirty="0" smtClean="0"/>
              <a:t> </a:t>
            </a:r>
            <a:r>
              <a:rPr lang="pt-PT" sz="2000" b="0" dirty="0" err="1" smtClean="0"/>
              <a:t>analysis</a:t>
            </a:r>
            <a:r>
              <a:rPr lang="pt-PT" sz="2000" b="0" smtClean="0"/>
              <a:t> </a:t>
            </a:r>
            <a:endParaRPr lang="pt-PT" sz="2000" b="0" dirty="0" smtClean="0"/>
          </a:p>
          <a:p>
            <a:pPr marL="457200" indent="-457200" algn="l">
              <a:spcAft>
                <a:spcPct val="10000"/>
              </a:spcAft>
            </a:pPr>
            <a:endParaRPr lang="en-US" sz="2000" b="0" dirty="0">
              <a:solidFill>
                <a:schemeClr val="bg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Marcador de Posição do Número do Diapositivo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F4B9172A-D1F7-4B22-A503-5F2A405437A7}" type="slidenum">
              <a:rPr lang="en-GB" smtClean="0"/>
              <a:pPr/>
              <a:t>20</a:t>
            </a:fld>
            <a:endParaRPr lang="en-GB" smtClean="0"/>
          </a:p>
        </p:txBody>
      </p:sp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t-PT" sz="2800" smtClean="0"/>
              <a:t>Some comparative results</a:t>
            </a:r>
            <a:endParaRPr lang="en-US" sz="2800" smtClean="0"/>
          </a:p>
        </p:txBody>
      </p:sp>
      <p:graphicFrame>
        <p:nvGraphicFramePr>
          <p:cNvPr id="1026" name="Object 10"/>
          <p:cNvGraphicFramePr>
            <a:graphicFrameLocks noGrp="1" noChangeAspect="1"/>
          </p:cNvGraphicFramePr>
          <p:nvPr>
            <p:ph idx="1"/>
          </p:nvPr>
        </p:nvGraphicFramePr>
        <p:xfrm>
          <a:off x="250825" y="1341438"/>
          <a:ext cx="7993063" cy="5327650"/>
        </p:xfrm>
        <a:graphic>
          <a:graphicData uri="http://schemas.openxmlformats.org/presentationml/2006/ole">
            <p:oleObj spid="_x0000_s1026" name="Bitmap Image" r:id="rId4" imgW="7887801" imgH="5485714" progId="PBrush">
              <p:embed/>
            </p:oleObj>
          </a:graphicData>
        </a:graphic>
      </p:graphicFrame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Marcador de Posição do Número do Diapositivo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3E1EBB58-0273-4B04-95E8-BE4294DAF322}" type="slidenum">
              <a:rPr lang="en-GB" smtClean="0"/>
              <a:pPr/>
              <a:t>21</a:t>
            </a:fld>
            <a:endParaRPr lang="en-GB" smtClean="0"/>
          </a:p>
        </p:txBody>
      </p:sp>
      <p:sp>
        <p:nvSpPr>
          <p:cNvPr id="31747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76200"/>
            <a:ext cx="8743950" cy="1143000"/>
          </a:xfrm>
        </p:spPr>
        <p:txBody>
          <a:bodyPr/>
          <a:lstStyle/>
          <a:p>
            <a:r>
              <a:rPr lang="pt-PT" dirty="0" smtClean="0"/>
              <a:t>6. </a:t>
            </a:r>
            <a:r>
              <a:rPr lang="pt-PT" dirty="0" err="1" smtClean="0"/>
              <a:t>Sentiment</a:t>
            </a:r>
            <a:r>
              <a:rPr lang="pt-PT" dirty="0" smtClean="0"/>
              <a:t> </a:t>
            </a:r>
            <a:r>
              <a:rPr lang="pt-PT" dirty="0" err="1" smtClean="0"/>
              <a:t>Analysis</a:t>
            </a:r>
            <a:r>
              <a:rPr lang="pt-PT" dirty="0" smtClean="0"/>
              <a:t> </a:t>
            </a:r>
            <a:endParaRPr lang="en-US" dirty="0" smtClean="0"/>
          </a:p>
        </p:txBody>
      </p:sp>
      <p:sp>
        <p:nvSpPr>
          <p:cNvPr id="31748" name="Text Box 3"/>
          <p:cNvSpPr txBox="1">
            <a:spLocks noChangeArrowheads="1"/>
          </p:cNvSpPr>
          <p:nvPr/>
        </p:nvSpPr>
        <p:spPr bwMode="auto">
          <a:xfrm>
            <a:off x="179512" y="1412776"/>
            <a:ext cx="8763000" cy="45858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 algn="l">
              <a:spcAft>
                <a:spcPct val="10000"/>
              </a:spcAft>
            </a:pPr>
            <a:r>
              <a:rPr lang="pt-PT" sz="2000" b="0" dirty="0" err="1" smtClean="0">
                <a:solidFill>
                  <a:srgbClr val="0000FF"/>
                </a:solidFill>
                <a:cs typeface="Times New Roman" pitchFamily="18" charset="0"/>
              </a:rPr>
              <a:t>Motivation</a:t>
            </a:r>
            <a:endParaRPr lang="pt-PT" sz="2000" b="0" dirty="0">
              <a:solidFill>
                <a:srgbClr val="0000FF"/>
              </a:solidFill>
              <a:cs typeface="Times New Roman" pitchFamily="18" charset="0"/>
            </a:endParaRPr>
          </a:p>
          <a:p>
            <a:pPr marL="457200" indent="-457200" algn="l">
              <a:spcAft>
                <a:spcPct val="10000"/>
              </a:spcAft>
            </a:pPr>
            <a:r>
              <a:rPr lang="pt-PT" sz="2000" b="0" dirty="0" smtClean="0">
                <a:solidFill>
                  <a:srgbClr val="000000"/>
                </a:solidFill>
                <a:cs typeface="Times New Roman" pitchFamily="18" charset="0"/>
              </a:rPr>
              <a:t>   </a:t>
            </a:r>
            <a:r>
              <a:rPr lang="pt-PT" sz="2000" b="0" dirty="0" err="1" smtClean="0">
                <a:solidFill>
                  <a:srgbClr val="000000"/>
                </a:solidFill>
                <a:cs typeface="Times New Roman" pitchFamily="18" charset="0"/>
              </a:rPr>
              <a:t>Decision</a:t>
            </a:r>
            <a:r>
              <a:rPr lang="pt-PT" sz="2000" b="0" dirty="0" smtClean="0">
                <a:solidFill>
                  <a:srgbClr val="000000"/>
                </a:solidFill>
                <a:cs typeface="Times New Roman" pitchFamily="18" charset="0"/>
              </a:rPr>
              <a:t> </a:t>
            </a:r>
            <a:r>
              <a:rPr lang="pt-PT" sz="2000" b="0" dirty="0" err="1" smtClean="0">
                <a:solidFill>
                  <a:srgbClr val="000000"/>
                </a:solidFill>
                <a:cs typeface="Times New Roman" pitchFamily="18" charset="0"/>
              </a:rPr>
              <a:t>makers</a:t>
            </a:r>
            <a:r>
              <a:rPr lang="pt-PT" sz="2000" b="0" dirty="0" smtClean="0">
                <a:solidFill>
                  <a:srgbClr val="000000"/>
                </a:solidFill>
                <a:cs typeface="Times New Roman" pitchFamily="18" charset="0"/>
              </a:rPr>
              <a:t> </a:t>
            </a:r>
            <a:r>
              <a:rPr lang="pt-PT" sz="2000" b="0" dirty="0" err="1" smtClean="0">
                <a:solidFill>
                  <a:srgbClr val="000000"/>
                </a:solidFill>
                <a:cs typeface="Times New Roman" pitchFamily="18" charset="0"/>
              </a:rPr>
              <a:t>require</a:t>
            </a:r>
            <a:r>
              <a:rPr lang="pt-PT" sz="2000" b="0" dirty="0" smtClean="0">
                <a:solidFill>
                  <a:srgbClr val="000000"/>
                </a:solidFill>
                <a:cs typeface="Times New Roman" pitchFamily="18" charset="0"/>
              </a:rPr>
              <a:t> </a:t>
            </a:r>
            <a:r>
              <a:rPr lang="pt-PT" sz="2000" b="0" dirty="0" err="1" smtClean="0">
                <a:solidFill>
                  <a:srgbClr val="000000"/>
                </a:solidFill>
                <a:cs typeface="Times New Roman" pitchFamily="18" charset="0"/>
              </a:rPr>
              <a:t>user’s</a:t>
            </a:r>
            <a:r>
              <a:rPr lang="pt-PT" sz="2000" b="0" dirty="0" smtClean="0">
                <a:solidFill>
                  <a:srgbClr val="000000"/>
                </a:solidFill>
                <a:cs typeface="Times New Roman" pitchFamily="18" charset="0"/>
              </a:rPr>
              <a:t> feedback </a:t>
            </a:r>
          </a:p>
          <a:p>
            <a:pPr marL="457200" indent="-457200" algn="l">
              <a:spcAft>
                <a:spcPct val="10000"/>
              </a:spcAft>
            </a:pPr>
            <a:r>
              <a:rPr lang="pt-PT" sz="2000" b="0" dirty="0" smtClean="0">
                <a:solidFill>
                  <a:srgbClr val="000000"/>
                </a:solidFill>
                <a:cs typeface="Times New Roman" pitchFamily="18" charset="0"/>
              </a:rPr>
              <a:t>   </a:t>
            </a:r>
            <a:r>
              <a:rPr lang="pt-PT" sz="2000" b="0" dirty="0" err="1" smtClean="0">
                <a:solidFill>
                  <a:srgbClr val="000000"/>
                </a:solidFill>
                <a:cs typeface="Times New Roman" pitchFamily="18" charset="0"/>
              </a:rPr>
              <a:t>regards</a:t>
            </a:r>
            <a:r>
              <a:rPr lang="pt-PT" sz="2000" b="0" dirty="0" smtClean="0">
                <a:solidFill>
                  <a:srgbClr val="000000"/>
                </a:solidFill>
                <a:cs typeface="Times New Roman" pitchFamily="18" charset="0"/>
              </a:rPr>
              <a:t> </a:t>
            </a:r>
            <a:r>
              <a:rPr lang="pt-PT" sz="2000" b="0" dirty="0" err="1" smtClean="0">
                <a:solidFill>
                  <a:srgbClr val="000000"/>
                </a:solidFill>
                <a:cs typeface="Times New Roman" pitchFamily="18" charset="0"/>
              </a:rPr>
              <a:t>certain</a:t>
            </a:r>
            <a:r>
              <a:rPr lang="pt-PT" sz="2000" b="0" dirty="0" smtClean="0">
                <a:solidFill>
                  <a:srgbClr val="000000"/>
                </a:solidFill>
                <a:cs typeface="Times New Roman" pitchFamily="18" charset="0"/>
              </a:rPr>
              <a:t> </a:t>
            </a:r>
            <a:r>
              <a:rPr lang="pt-PT" sz="2000" b="0" dirty="0" err="1" smtClean="0">
                <a:solidFill>
                  <a:srgbClr val="000000"/>
                </a:solidFill>
                <a:cs typeface="Times New Roman" pitchFamily="18" charset="0"/>
              </a:rPr>
              <a:t>products</a:t>
            </a:r>
            <a:r>
              <a:rPr lang="pt-PT" sz="2000" b="0" dirty="0" smtClean="0">
                <a:solidFill>
                  <a:srgbClr val="000000"/>
                </a:solidFill>
                <a:cs typeface="Times New Roman" pitchFamily="18" charset="0"/>
              </a:rPr>
              <a:t> </a:t>
            </a:r>
            <a:r>
              <a:rPr lang="pt-PT" sz="2000" b="0" dirty="0" err="1" smtClean="0">
                <a:solidFill>
                  <a:srgbClr val="000000"/>
                </a:solidFill>
                <a:cs typeface="Times New Roman" pitchFamily="18" charset="0"/>
              </a:rPr>
              <a:t>or</a:t>
            </a:r>
            <a:r>
              <a:rPr lang="pt-PT" sz="2000" b="0" dirty="0" smtClean="0">
                <a:solidFill>
                  <a:srgbClr val="000000"/>
                </a:solidFill>
                <a:cs typeface="Times New Roman" pitchFamily="18" charset="0"/>
              </a:rPr>
              <a:t> </a:t>
            </a:r>
            <a:r>
              <a:rPr lang="pt-PT" sz="2000" b="0" dirty="0" err="1" smtClean="0">
                <a:solidFill>
                  <a:srgbClr val="000000"/>
                </a:solidFill>
                <a:cs typeface="Times New Roman" pitchFamily="18" charset="0"/>
              </a:rPr>
              <a:t>services</a:t>
            </a:r>
            <a:endParaRPr lang="pt-PT" sz="2000" b="0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 marL="457200" indent="-457200" algn="l">
              <a:spcAft>
                <a:spcPts val="600"/>
              </a:spcAft>
            </a:pPr>
            <a:r>
              <a:rPr lang="pt-PT" sz="2000" b="0" dirty="0" smtClean="0">
                <a:solidFill>
                  <a:srgbClr val="000000"/>
                </a:solidFill>
                <a:cs typeface="Times New Roman" pitchFamily="18" charset="0"/>
              </a:rPr>
              <a:t>   to determine </a:t>
            </a:r>
            <a:r>
              <a:rPr lang="pt-PT" sz="2000" b="0" dirty="0" err="1" smtClean="0">
                <a:solidFill>
                  <a:srgbClr val="000000"/>
                </a:solidFill>
                <a:cs typeface="Times New Roman" pitchFamily="18" charset="0"/>
              </a:rPr>
              <a:t>whether</a:t>
            </a:r>
            <a:r>
              <a:rPr lang="pt-PT" sz="2000" b="0" dirty="0" smtClean="0">
                <a:solidFill>
                  <a:srgbClr val="000000"/>
                </a:solidFill>
                <a:cs typeface="Times New Roman" pitchFamily="18" charset="0"/>
              </a:rPr>
              <a:t> to </a:t>
            </a:r>
            <a:r>
              <a:rPr lang="pt-PT" sz="2000" b="0" dirty="0" err="1" smtClean="0">
                <a:solidFill>
                  <a:srgbClr val="000000"/>
                </a:solidFill>
                <a:cs typeface="Times New Roman" pitchFamily="18" charset="0"/>
              </a:rPr>
              <a:t>increase</a:t>
            </a:r>
            <a:r>
              <a:rPr lang="pt-PT" sz="2000" b="0" dirty="0" smtClean="0">
                <a:solidFill>
                  <a:srgbClr val="000000"/>
                </a:solidFill>
                <a:cs typeface="Times New Roman" pitchFamily="18" charset="0"/>
              </a:rPr>
              <a:t> </a:t>
            </a:r>
            <a:r>
              <a:rPr lang="pt-PT" sz="2000" b="0" dirty="0" err="1" smtClean="0">
                <a:solidFill>
                  <a:srgbClr val="000000"/>
                </a:solidFill>
                <a:cs typeface="Times New Roman" pitchFamily="18" charset="0"/>
              </a:rPr>
              <a:t>decrease</a:t>
            </a:r>
            <a:r>
              <a:rPr lang="pt-PT" sz="2000" b="0" dirty="0" smtClean="0">
                <a:solidFill>
                  <a:srgbClr val="000000"/>
                </a:solidFill>
                <a:cs typeface="Times New Roman" pitchFamily="18" charset="0"/>
              </a:rPr>
              <a:t> </a:t>
            </a:r>
            <a:r>
              <a:rPr lang="pt-PT" sz="2000" b="0" dirty="0" err="1" smtClean="0">
                <a:solidFill>
                  <a:srgbClr val="000000"/>
                </a:solidFill>
                <a:cs typeface="Times New Roman" pitchFamily="18" charset="0"/>
              </a:rPr>
              <a:t>production</a:t>
            </a:r>
            <a:r>
              <a:rPr lang="pt-PT" sz="2000" b="0" dirty="0" smtClean="0">
                <a:solidFill>
                  <a:srgbClr val="000000"/>
                </a:solidFill>
                <a:cs typeface="Times New Roman" pitchFamily="18" charset="0"/>
              </a:rPr>
              <a:t> / </a:t>
            </a:r>
            <a:r>
              <a:rPr lang="pt-PT" sz="2000" b="0" dirty="0" err="1" smtClean="0">
                <a:solidFill>
                  <a:srgbClr val="000000"/>
                </a:solidFill>
                <a:cs typeface="Times New Roman" pitchFamily="18" charset="0"/>
              </a:rPr>
              <a:t>correct</a:t>
            </a:r>
            <a:r>
              <a:rPr lang="pt-PT" sz="2000" b="0" dirty="0" smtClean="0">
                <a:solidFill>
                  <a:srgbClr val="000000"/>
                </a:solidFill>
                <a:cs typeface="Times New Roman" pitchFamily="18" charset="0"/>
              </a:rPr>
              <a:t> </a:t>
            </a:r>
            <a:r>
              <a:rPr lang="pt-PT" sz="2000" b="0" dirty="0" err="1" smtClean="0">
                <a:solidFill>
                  <a:srgbClr val="000000"/>
                </a:solidFill>
                <a:cs typeface="Times New Roman" pitchFamily="18" charset="0"/>
              </a:rPr>
              <a:t>something</a:t>
            </a:r>
            <a:endParaRPr lang="pt-PT" sz="2000" b="0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 marL="457200" indent="-457200" algn="l">
              <a:spcAft>
                <a:spcPts val="600"/>
              </a:spcAft>
            </a:pPr>
            <a:r>
              <a:rPr lang="pt-PT" sz="2000" b="0" dirty="0" err="1" smtClean="0">
                <a:solidFill>
                  <a:srgbClr val="000000"/>
                </a:solidFill>
                <a:cs typeface="Times New Roman" pitchFamily="18" charset="0"/>
              </a:rPr>
              <a:t>Previous</a:t>
            </a:r>
            <a:r>
              <a:rPr lang="pt-PT" sz="2000" b="0" dirty="0" smtClean="0">
                <a:solidFill>
                  <a:srgbClr val="000000"/>
                </a:solidFill>
                <a:cs typeface="Times New Roman" pitchFamily="18" charset="0"/>
              </a:rPr>
              <a:t> </a:t>
            </a:r>
            <a:r>
              <a:rPr lang="pt-PT" sz="2000" b="0" dirty="0" err="1" smtClean="0">
                <a:solidFill>
                  <a:srgbClr val="000000"/>
                </a:solidFill>
                <a:cs typeface="Times New Roman" pitchFamily="18" charset="0"/>
              </a:rPr>
              <a:t>approaches</a:t>
            </a:r>
            <a:r>
              <a:rPr lang="pt-PT" sz="2000" b="0" dirty="0" smtClean="0">
                <a:solidFill>
                  <a:srgbClr val="000000"/>
                </a:solidFill>
                <a:cs typeface="Times New Roman" pitchFamily="18" charset="0"/>
              </a:rPr>
              <a:t> </a:t>
            </a:r>
            <a:r>
              <a:rPr lang="pt-PT" sz="2000" b="0" dirty="0" err="1" smtClean="0">
                <a:solidFill>
                  <a:srgbClr val="000000"/>
                </a:solidFill>
                <a:cs typeface="Times New Roman" pitchFamily="18" charset="0"/>
              </a:rPr>
              <a:t>relied</a:t>
            </a:r>
            <a:r>
              <a:rPr lang="pt-PT" sz="2000" b="0" dirty="0" smtClean="0">
                <a:solidFill>
                  <a:srgbClr val="000000"/>
                </a:solidFill>
                <a:cs typeface="Times New Roman" pitchFamily="18" charset="0"/>
              </a:rPr>
              <a:t> </a:t>
            </a:r>
            <a:r>
              <a:rPr lang="pt-PT" sz="2000" b="0" dirty="0" err="1" smtClean="0">
                <a:solidFill>
                  <a:srgbClr val="000000"/>
                </a:solidFill>
                <a:cs typeface="Times New Roman" pitchFamily="18" charset="0"/>
              </a:rPr>
              <a:t>on</a:t>
            </a:r>
            <a:r>
              <a:rPr lang="pt-PT" sz="2000" b="0" dirty="0" smtClean="0">
                <a:solidFill>
                  <a:srgbClr val="000000"/>
                </a:solidFill>
                <a:cs typeface="Times New Roman" pitchFamily="18" charset="0"/>
              </a:rPr>
              <a:t> </a:t>
            </a:r>
            <a:r>
              <a:rPr lang="pt-PT" sz="2000" b="0" dirty="0" err="1" smtClean="0">
                <a:solidFill>
                  <a:srgbClr val="000000"/>
                </a:solidFill>
                <a:cs typeface="Times New Roman" pitchFamily="18" charset="0"/>
              </a:rPr>
              <a:t>questionnaires</a:t>
            </a:r>
            <a:r>
              <a:rPr lang="pt-PT" sz="2000" b="0" dirty="0" smtClean="0">
                <a:solidFill>
                  <a:srgbClr val="000000"/>
                </a:solidFill>
                <a:cs typeface="Times New Roman" pitchFamily="18" charset="0"/>
              </a:rPr>
              <a:t>, </a:t>
            </a:r>
            <a:r>
              <a:rPr lang="pt-PT" sz="2000" b="0" dirty="0" err="1" smtClean="0">
                <a:solidFill>
                  <a:srgbClr val="000000"/>
                </a:solidFill>
                <a:cs typeface="Times New Roman" pitchFamily="18" charset="0"/>
              </a:rPr>
              <a:t>which</a:t>
            </a:r>
            <a:r>
              <a:rPr lang="pt-PT" sz="2000" b="0" dirty="0" smtClean="0">
                <a:solidFill>
                  <a:srgbClr val="000000"/>
                </a:solidFill>
                <a:cs typeface="Times New Roman" pitchFamily="18" charset="0"/>
              </a:rPr>
              <a:t> are </a:t>
            </a:r>
            <a:r>
              <a:rPr lang="pt-PT" sz="2000" b="0" dirty="0" err="1" smtClean="0">
                <a:solidFill>
                  <a:srgbClr val="000000"/>
                </a:solidFill>
                <a:cs typeface="Times New Roman" pitchFamily="18" charset="0"/>
              </a:rPr>
              <a:t>costly</a:t>
            </a:r>
            <a:r>
              <a:rPr lang="pt-PT" sz="2000" b="0" dirty="0" smtClean="0">
                <a:solidFill>
                  <a:srgbClr val="000000"/>
                </a:solidFill>
                <a:cs typeface="Times New Roman" pitchFamily="18" charset="0"/>
              </a:rPr>
              <a:t>.</a:t>
            </a:r>
          </a:p>
          <a:p>
            <a:pPr marL="457200" indent="-457200" algn="l">
              <a:spcAft>
                <a:spcPct val="10000"/>
              </a:spcAft>
            </a:pPr>
            <a:r>
              <a:rPr lang="pt-PT" sz="2000" b="0" dirty="0" err="1" smtClean="0">
                <a:solidFill>
                  <a:srgbClr val="0000FF"/>
                </a:solidFill>
                <a:cs typeface="Times New Roman" pitchFamily="18" charset="0"/>
              </a:rPr>
              <a:t>Sentiment</a:t>
            </a:r>
            <a:r>
              <a:rPr lang="pt-PT" sz="2000" b="0" dirty="0" smtClean="0">
                <a:solidFill>
                  <a:srgbClr val="0000FF"/>
                </a:solidFill>
                <a:cs typeface="Times New Roman" pitchFamily="18" charset="0"/>
              </a:rPr>
              <a:t> </a:t>
            </a:r>
            <a:r>
              <a:rPr lang="pt-PT" sz="2000" b="0" dirty="0" err="1" smtClean="0">
                <a:solidFill>
                  <a:srgbClr val="0000FF"/>
                </a:solidFill>
                <a:cs typeface="Times New Roman" pitchFamily="18" charset="0"/>
              </a:rPr>
              <a:t>analysis</a:t>
            </a:r>
            <a:r>
              <a:rPr lang="pt-PT" sz="2000" b="0" dirty="0" smtClean="0">
                <a:solidFill>
                  <a:srgbClr val="0000FF"/>
                </a:solidFill>
                <a:cs typeface="Times New Roman" pitchFamily="18" charset="0"/>
              </a:rPr>
              <a:t> </a:t>
            </a:r>
            <a:r>
              <a:rPr lang="pt-PT" sz="2000" b="0" dirty="0" err="1" smtClean="0">
                <a:solidFill>
                  <a:srgbClr val="000000"/>
                </a:solidFill>
                <a:cs typeface="Times New Roman" pitchFamily="18" charset="0"/>
              </a:rPr>
              <a:t>permits</a:t>
            </a:r>
            <a:r>
              <a:rPr lang="pt-PT" sz="2000" b="0" dirty="0" smtClean="0">
                <a:solidFill>
                  <a:srgbClr val="0000FF"/>
                </a:solidFill>
                <a:cs typeface="Times New Roman" pitchFamily="18" charset="0"/>
              </a:rPr>
              <a:t> </a:t>
            </a:r>
            <a:r>
              <a:rPr lang="pt-PT" sz="2000" b="0" dirty="0" smtClean="0">
                <a:solidFill>
                  <a:srgbClr val="000000"/>
                </a:solidFill>
                <a:cs typeface="Times New Roman" pitchFamily="18" charset="0"/>
              </a:rPr>
              <a:t>to </a:t>
            </a:r>
            <a:r>
              <a:rPr lang="pt-PT" sz="2000" b="0" dirty="0" err="1" smtClean="0">
                <a:solidFill>
                  <a:srgbClr val="000000"/>
                </a:solidFill>
                <a:cs typeface="Times New Roman" pitchFamily="18" charset="0"/>
              </a:rPr>
              <a:t>obtain</a:t>
            </a:r>
            <a:r>
              <a:rPr lang="pt-PT" sz="2000" b="0" dirty="0" smtClean="0">
                <a:solidFill>
                  <a:srgbClr val="000000"/>
                </a:solidFill>
                <a:cs typeface="Times New Roman" pitchFamily="18" charset="0"/>
              </a:rPr>
              <a:t> a similar </a:t>
            </a:r>
            <a:r>
              <a:rPr lang="pt-PT" sz="2000" b="0" dirty="0" err="1" smtClean="0">
                <a:solidFill>
                  <a:srgbClr val="000000"/>
                </a:solidFill>
                <a:cs typeface="Times New Roman" pitchFamily="18" charset="0"/>
              </a:rPr>
              <a:t>information</a:t>
            </a:r>
            <a:r>
              <a:rPr lang="pt-PT" sz="2000" b="0" dirty="0" smtClean="0">
                <a:solidFill>
                  <a:srgbClr val="000000"/>
                </a:solidFill>
                <a:cs typeface="Times New Roman" pitchFamily="18" charset="0"/>
              </a:rPr>
              <a:t> </a:t>
            </a:r>
            <a:r>
              <a:rPr lang="pt-PT" sz="2000" b="0" dirty="0" err="1" smtClean="0">
                <a:solidFill>
                  <a:srgbClr val="000000"/>
                </a:solidFill>
                <a:cs typeface="Times New Roman" pitchFamily="18" charset="0"/>
              </a:rPr>
              <a:t>in</a:t>
            </a:r>
            <a:r>
              <a:rPr lang="pt-PT" sz="2000" b="0" dirty="0" smtClean="0">
                <a:solidFill>
                  <a:srgbClr val="000000"/>
                </a:solidFill>
                <a:cs typeface="Times New Roman" pitchFamily="18" charset="0"/>
              </a:rPr>
              <a:t> a </a:t>
            </a:r>
            <a:r>
              <a:rPr lang="pt-PT" sz="2000" b="0" dirty="0" err="1" smtClean="0">
                <a:solidFill>
                  <a:srgbClr val="000000"/>
                </a:solidFill>
                <a:cs typeface="Times New Roman" pitchFamily="18" charset="0"/>
              </a:rPr>
              <a:t>cheaper</a:t>
            </a:r>
            <a:r>
              <a:rPr lang="pt-PT" sz="2000" b="0" dirty="0" smtClean="0">
                <a:solidFill>
                  <a:srgbClr val="000000"/>
                </a:solidFill>
                <a:cs typeface="Times New Roman" pitchFamily="18" charset="0"/>
              </a:rPr>
              <a:t> </a:t>
            </a:r>
            <a:r>
              <a:rPr lang="pt-PT" sz="2000" b="0" dirty="0" err="1" smtClean="0">
                <a:solidFill>
                  <a:srgbClr val="000000"/>
                </a:solidFill>
                <a:cs typeface="Times New Roman" pitchFamily="18" charset="0"/>
              </a:rPr>
              <a:t>way</a:t>
            </a:r>
            <a:endParaRPr lang="pt-PT" sz="2000" b="0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 marL="457200" indent="-457200" algn="l">
              <a:spcAft>
                <a:spcPts val="600"/>
              </a:spcAft>
            </a:pPr>
            <a:r>
              <a:rPr lang="pt-PT" sz="2000" b="0" dirty="0" smtClean="0">
                <a:solidFill>
                  <a:srgbClr val="000000"/>
                </a:solidFill>
                <a:cs typeface="Times New Roman" pitchFamily="18" charset="0"/>
              </a:rPr>
              <a:t>   </a:t>
            </a:r>
            <a:r>
              <a:rPr lang="pt-PT" sz="2000" b="0" dirty="0" err="1" smtClean="0">
                <a:solidFill>
                  <a:srgbClr val="000000"/>
                </a:solidFill>
                <a:cs typeface="Times New Roman" pitchFamily="18" charset="0"/>
              </a:rPr>
              <a:t>by</a:t>
            </a:r>
            <a:r>
              <a:rPr lang="pt-PT" sz="2000" b="0" dirty="0" smtClean="0">
                <a:solidFill>
                  <a:srgbClr val="000000"/>
                </a:solidFill>
                <a:cs typeface="Times New Roman" pitchFamily="18" charset="0"/>
              </a:rPr>
              <a:t> </a:t>
            </a:r>
            <a:r>
              <a:rPr lang="pt-PT" sz="2000" b="0" dirty="0" err="1" smtClean="0">
                <a:solidFill>
                  <a:srgbClr val="000000"/>
                </a:solidFill>
                <a:cs typeface="Times New Roman" pitchFamily="18" charset="0"/>
              </a:rPr>
              <a:t>analysing</a:t>
            </a:r>
            <a:r>
              <a:rPr lang="pt-PT" sz="2000" b="0" dirty="0" smtClean="0">
                <a:solidFill>
                  <a:srgbClr val="000000"/>
                </a:solidFill>
                <a:cs typeface="Times New Roman" pitchFamily="18" charset="0"/>
              </a:rPr>
              <a:t> </a:t>
            </a:r>
            <a:r>
              <a:rPr lang="pt-PT" sz="2000" b="0" dirty="0" err="1" smtClean="0">
                <a:solidFill>
                  <a:srgbClr val="000000"/>
                </a:solidFill>
                <a:cs typeface="Times New Roman" pitchFamily="18" charset="0"/>
              </a:rPr>
              <a:t>forums</a:t>
            </a:r>
            <a:r>
              <a:rPr lang="pt-PT" sz="2000" b="0" dirty="0" smtClean="0">
                <a:solidFill>
                  <a:srgbClr val="000000"/>
                </a:solidFill>
                <a:cs typeface="Times New Roman" pitchFamily="18" charset="0"/>
              </a:rPr>
              <a:t>, </a:t>
            </a:r>
            <a:r>
              <a:rPr lang="pt-PT" sz="2000" b="0" dirty="0" err="1" smtClean="0">
                <a:solidFill>
                  <a:srgbClr val="000000"/>
                </a:solidFill>
                <a:cs typeface="Times New Roman" pitchFamily="18" charset="0"/>
              </a:rPr>
              <a:t>discussion</a:t>
            </a:r>
            <a:r>
              <a:rPr lang="pt-PT" sz="2000" b="0" dirty="0" smtClean="0">
                <a:solidFill>
                  <a:srgbClr val="000000"/>
                </a:solidFill>
                <a:cs typeface="Times New Roman" pitchFamily="18" charset="0"/>
              </a:rPr>
              <a:t> </a:t>
            </a:r>
            <a:r>
              <a:rPr lang="pt-PT" sz="2000" b="0" dirty="0" err="1" smtClean="0">
                <a:solidFill>
                  <a:srgbClr val="000000"/>
                </a:solidFill>
                <a:cs typeface="Times New Roman" pitchFamily="18" charset="0"/>
              </a:rPr>
              <a:t>groups</a:t>
            </a:r>
            <a:r>
              <a:rPr lang="pt-PT" sz="2000" b="0" dirty="0" smtClean="0">
                <a:solidFill>
                  <a:srgbClr val="000000"/>
                </a:solidFill>
                <a:cs typeface="Times New Roman" pitchFamily="18" charset="0"/>
              </a:rPr>
              <a:t>, </a:t>
            </a:r>
            <a:r>
              <a:rPr lang="pt-PT" sz="2000" b="0" dirty="0" err="1" smtClean="0">
                <a:solidFill>
                  <a:srgbClr val="000000"/>
                </a:solidFill>
                <a:cs typeface="Times New Roman" pitchFamily="18" charset="0"/>
              </a:rPr>
              <a:t>blogs</a:t>
            </a:r>
            <a:r>
              <a:rPr lang="pt-PT" sz="2000" b="0" dirty="0" smtClean="0">
                <a:solidFill>
                  <a:srgbClr val="000000"/>
                </a:solidFill>
                <a:cs typeface="Times New Roman" pitchFamily="18" charset="0"/>
              </a:rPr>
              <a:t> etc.</a:t>
            </a:r>
          </a:p>
          <a:p>
            <a:pPr marL="457200" indent="-457200" algn="l">
              <a:spcAft>
                <a:spcPct val="10000"/>
              </a:spcAft>
            </a:pPr>
            <a:r>
              <a:rPr lang="pt-PT" sz="2000" b="0" dirty="0" err="1" smtClean="0">
                <a:solidFill>
                  <a:srgbClr val="000000"/>
                </a:solidFill>
                <a:cs typeface="Times New Roman" pitchFamily="18" charset="0"/>
              </a:rPr>
              <a:t>We</a:t>
            </a:r>
            <a:r>
              <a:rPr lang="pt-PT" sz="2000" b="0" dirty="0" smtClean="0">
                <a:solidFill>
                  <a:srgbClr val="000000"/>
                </a:solidFill>
                <a:cs typeface="Times New Roman" pitchFamily="18" charset="0"/>
              </a:rPr>
              <a:t> </a:t>
            </a:r>
            <a:r>
              <a:rPr lang="pt-PT" sz="2000" b="0" dirty="0" err="1" smtClean="0">
                <a:solidFill>
                  <a:srgbClr val="000000"/>
                </a:solidFill>
                <a:cs typeface="Times New Roman" pitchFamily="18" charset="0"/>
              </a:rPr>
              <a:t>distinguish</a:t>
            </a:r>
            <a:r>
              <a:rPr lang="pt-PT" sz="2000" b="0" dirty="0" smtClean="0">
                <a:solidFill>
                  <a:srgbClr val="000000"/>
                </a:solidFill>
                <a:cs typeface="Times New Roman" pitchFamily="18" charset="0"/>
              </a:rPr>
              <a:t> </a:t>
            </a:r>
            <a:r>
              <a:rPr lang="pt-PT" sz="2000" b="0" dirty="0" err="1" smtClean="0">
                <a:solidFill>
                  <a:srgbClr val="000000"/>
                </a:solidFill>
                <a:cs typeface="Times New Roman" pitchFamily="18" charset="0"/>
              </a:rPr>
              <a:t>between</a:t>
            </a:r>
            <a:r>
              <a:rPr lang="pt-PT" sz="2000" b="0" dirty="0" smtClean="0">
                <a:solidFill>
                  <a:srgbClr val="000000"/>
                </a:solidFill>
                <a:cs typeface="Times New Roman" pitchFamily="18" charset="0"/>
              </a:rPr>
              <a:t> :</a:t>
            </a:r>
          </a:p>
          <a:p>
            <a:pPr marL="457200" indent="-457200" algn="l">
              <a:spcAft>
                <a:spcPts val="0"/>
              </a:spcAft>
            </a:pPr>
            <a:r>
              <a:rPr lang="pt-PT" sz="2000" b="0" dirty="0" smtClean="0">
                <a:solidFill>
                  <a:srgbClr val="000000"/>
                </a:solidFill>
                <a:cs typeface="Times New Roman" pitchFamily="18" charset="0"/>
              </a:rPr>
              <a:t>  - positive </a:t>
            </a:r>
            <a:r>
              <a:rPr lang="pt-PT" sz="2000" b="0" dirty="0" err="1" smtClean="0">
                <a:solidFill>
                  <a:srgbClr val="000000"/>
                </a:solidFill>
                <a:cs typeface="Times New Roman" pitchFamily="18" charset="0"/>
              </a:rPr>
              <a:t>or</a:t>
            </a:r>
            <a:r>
              <a:rPr lang="pt-PT" sz="2000" b="0" dirty="0" smtClean="0">
                <a:solidFill>
                  <a:srgbClr val="000000"/>
                </a:solidFill>
                <a:cs typeface="Times New Roman" pitchFamily="18" charset="0"/>
              </a:rPr>
              <a:t> negative </a:t>
            </a:r>
            <a:r>
              <a:rPr lang="pt-PT" sz="2000" b="0" dirty="0" err="1" smtClean="0">
                <a:solidFill>
                  <a:srgbClr val="000000"/>
                </a:solidFill>
                <a:cs typeface="Times New Roman" pitchFamily="18" charset="0"/>
              </a:rPr>
              <a:t>opinion</a:t>
            </a:r>
            <a:r>
              <a:rPr lang="pt-PT" sz="2000" b="0" dirty="0" smtClean="0">
                <a:solidFill>
                  <a:srgbClr val="000000"/>
                </a:solidFill>
                <a:cs typeface="Times New Roman" pitchFamily="18" charset="0"/>
              </a:rPr>
              <a:t> </a:t>
            </a:r>
            <a:r>
              <a:rPr lang="pt-PT" sz="2000" b="0" dirty="0" err="1" smtClean="0">
                <a:solidFill>
                  <a:srgbClr val="000000"/>
                </a:solidFill>
                <a:cs typeface="Times New Roman" pitchFamily="18" charset="0"/>
              </a:rPr>
              <a:t>orientation</a:t>
            </a:r>
            <a:r>
              <a:rPr lang="pt-PT" sz="2000" b="0" dirty="0" smtClean="0">
                <a:solidFill>
                  <a:srgbClr val="000000"/>
                </a:solidFill>
                <a:cs typeface="Times New Roman" pitchFamily="18" charset="0"/>
              </a:rPr>
              <a:t> to </a:t>
            </a:r>
            <a:r>
              <a:rPr lang="pt-PT" sz="2000" b="0" dirty="0" err="1" smtClean="0">
                <a:solidFill>
                  <a:srgbClr val="000000"/>
                </a:solidFill>
                <a:cs typeface="Times New Roman" pitchFamily="18" charset="0"/>
              </a:rPr>
              <a:t>the</a:t>
            </a:r>
            <a:r>
              <a:rPr lang="pt-PT" sz="2000" b="0" dirty="0" smtClean="0">
                <a:solidFill>
                  <a:srgbClr val="000000"/>
                </a:solidFill>
                <a:cs typeface="Times New Roman" pitchFamily="18" charset="0"/>
              </a:rPr>
              <a:t> </a:t>
            </a:r>
            <a:r>
              <a:rPr lang="pt-PT" sz="2000" b="0" dirty="0" err="1" smtClean="0">
                <a:solidFill>
                  <a:srgbClr val="000000"/>
                </a:solidFill>
                <a:cs typeface="Times New Roman" pitchFamily="18" charset="0"/>
              </a:rPr>
              <a:t>whole</a:t>
            </a:r>
            <a:r>
              <a:rPr lang="pt-PT" sz="2000" b="0" dirty="0" smtClean="0">
                <a:solidFill>
                  <a:srgbClr val="000000"/>
                </a:solidFill>
                <a:cs typeface="Times New Roman" pitchFamily="18" charset="0"/>
              </a:rPr>
              <a:t> </a:t>
            </a:r>
            <a:r>
              <a:rPr lang="pt-PT" sz="2000" b="0" dirty="0" err="1" smtClean="0">
                <a:solidFill>
                  <a:srgbClr val="000000"/>
                </a:solidFill>
                <a:cs typeface="Times New Roman" pitchFamily="18" charset="0"/>
              </a:rPr>
              <a:t>document</a:t>
            </a:r>
            <a:r>
              <a:rPr lang="pt-PT" sz="2000" b="0" dirty="0" smtClean="0">
                <a:solidFill>
                  <a:srgbClr val="000000"/>
                </a:solidFill>
                <a:cs typeface="Times New Roman" pitchFamily="18" charset="0"/>
              </a:rPr>
              <a:t>,</a:t>
            </a:r>
          </a:p>
          <a:p>
            <a:pPr marL="457200" indent="-457200" algn="l">
              <a:spcAft>
                <a:spcPts val="600"/>
              </a:spcAft>
            </a:pPr>
            <a:r>
              <a:rPr lang="pt-PT" sz="2000" b="0" dirty="0" smtClean="0">
                <a:solidFill>
                  <a:srgbClr val="000000"/>
                </a:solidFill>
                <a:cs typeface="Times New Roman" pitchFamily="18" charset="0"/>
              </a:rPr>
              <a:t>    (</a:t>
            </a:r>
            <a:r>
              <a:rPr lang="pt-PT" sz="2000" b="0" dirty="0" err="1" smtClean="0">
                <a:solidFill>
                  <a:srgbClr val="000000"/>
                </a:solidFill>
                <a:cs typeface="Times New Roman" pitchFamily="18" charset="0"/>
              </a:rPr>
              <a:t>can</a:t>
            </a:r>
            <a:r>
              <a:rPr lang="pt-PT" sz="2000" b="0" dirty="0" smtClean="0">
                <a:solidFill>
                  <a:srgbClr val="000000"/>
                </a:solidFill>
                <a:cs typeface="Times New Roman" pitchFamily="18" charset="0"/>
              </a:rPr>
              <a:t> </a:t>
            </a:r>
            <a:r>
              <a:rPr lang="pt-PT" sz="2000" b="0" dirty="0" err="1" smtClean="0">
                <a:solidFill>
                  <a:srgbClr val="000000"/>
                </a:solidFill>
                <a:cs typeface="Times New Roman" pitchFamily="18" charset="0"/>
              </a:rPr>
              <a:t>be</a:t>
            </a:r>
            <a:r>
              <a:rPr lang="pt-PT" sz="2000" b="0" dirty="0" smtClean="0">
                <a:solidFill>
                  <a:srgbClr val="000000"/>
                </a:solidFill>
                <a:cs typeface="Times New Roman" pitchFamily="18" charset="0"/>
              </a:rPr>
              <a:t> </a:t>
            </a:r>
            <a:r>
              <a:rPr lang="pt-PT" sz="2000" b="0" dirty="0" err="1" smtClean="0">
                <a:solidFill>
                  <a:srgbClr val="000000"/>
                </a:solidFill>
                <a:cs typeface="Times New Roman" pitchFamily="18" charset="0"/>
              </a:rPr>
              <a:t>seen</a:t>
            </a:r>
            <a:r>
              <a:rPr lang="pt-PT" sz="2000" b="0" dirty="0" smtClean="0">
                <a:solidFill>
                  <a:srgbClr val="000000"/>
                </a:solidFill>
                <a:cs typeface="Times New Roman" pitchFamily="18" charset="0"/>
              </a:rPr>
              <a:t> as a </a:t>
            </a:r>
            <a:r>
              <a:rPr lang="pt-PT" sz="2000" b="0" dirty="0" err="1" smtClean="0">
                <a:solidFill>
                  <a:srgbClr val="000000"/>
                </a:solidFill>
                <a:cs typeface="Times New Roman" pitchFamily="18" charset="0"/>
              </a:rPr>
              <a:t>classification</a:t>
            </a:r>
            <a:r>
              <a:rPr lang="pt-PT" sz="2000" b="0" dirty="0" smtClean="0">
                <a:solidFill>
                  <a:srgbClr val="000000"/>
                </a:solidFill>
                <a:cs typeface="Times New Roman" pitchFamily="18" charset="0"/>
              </a:rPr>
              <a:t> </a:t>
            </a:r>
            <a:r>
              <a:rPr lang="pt-PT" sz="2000" b="0" dirty="0" err="1" smtClean="0">
                <a:solidFill>
                  <a:srgbClr val="000000"/>
                </a:solidFill>
                <a:cs typeface="Times New Roman" pitchFamily="18" charset="0"/>
              </a:rPr>
              <a:t>task</a:t>
            </a:r>
            <a:r>
              <a:rPr lang="pt-PT" sz="2000" b="0" dirty="0" smtClean="0">
                <a:solidFill>
                  <a:srgbClr val="000000"/>
                </a:solidFill>
                <a:cs typeface="Times New Roman" pitchFamily="18" charset="0"/>
              </a:rPr>
              <a:t>; </a:t>
            </a:r>
            <a:r>
              <a:rPr lang="pt-PT" sz="2000" b="0" dirty="0" err="1" smtClean="0">
                <a:solidFill>
                  <a:srgbClr val="000000"/>
                </a:solidFill>
                <a:cs typeface="Times New Roman" pitchFamily="18" charset="0"/>
              </a:rPr>
              <a:t>involves</a:t>
            </a:r>
            <a:r>
              <a:rPr lang="pt-PT" sz="2000" b="0" dirty="0" smtClean="0">
                <a:solidFill>
                  <a:srgbClr val="000000"/>
                </a:solidFill>
                <a:cs typeface="Times New Roman" pitchFamily="18" charset="0"/>
              </a:rPr>
              <a:t> positive / negative </a:t>
            </a:r>
            <a:r>
              <a:rPr lang="pt-PT" sz="2000" b="0" dirty="0" err="1" smtClean="0">
                <a:solidFill>
                  <a:srgbClr val="000000"/>
                </a:solidFill>
                <a:cs typeface="Times New Roman" pitchFamily="18" charset="0"/>
              </a:rPr>
              <a:t>class</a:t>
            </a:r>
            <a:r>
              <a:rPr lang="pt-PT" sz="2000" b="0" dirty="0" smtClean="0">
                <a:solidFill>
                  <a:srgbClr val="000000"/>
                </a:solidFill>
                <a:cs typeface="Times New Roman" pitchFamily="18" charset="0"/>
              </a:rPr>
              <a:t>)</a:t>
            </a:r>
          </a:p>
          <a:p>
            <a:pPr marL="457200" indent="-457200" algn="l">
              <a:spcAft>
                <a:spcPts val="0"/>
              </a:spcAft>
            </a:pPr>
            <a:r>
              <a:rPr lang="pt-PT" sz="2000" b="0" dirty="0" smtClean="0">
                <a:solidFill>
                  <a:srgbClr val="000000"/>
                </a:solidFill>
                <a:cs typeface="Times New Roman" pitchFamily="18" charset="0"/>
              </a:rPr>
              <a:t>  - positive </a:t>
            </a:r>
            <a:r>
              <a:rPr lang="pt-PT" sz="2000" b="0" dirty="0" err="1" smtClean="0">
                <a:solidFill>
                  <a:srgbClr val="000000"/>
                </a:solidFill>
                <a:cs typeface="Times New Roman" pitchFamily="18" charset="0"/>
              </a:rPr>
              <a:t>or</a:t>
            </a:r>
            <a:r>
              <a:rPr lang="pt-PT" sz="2000" b="0" dirty="0" smtClean="0">
                <a:solidFill>
                  <a:srgbClr val="000000"/>
                </a:solidFill>
                <a:cs typeface="Times New Roman" pitchFamily="18" charset="0"/>
              </a:rPr>
              <a:t> negative </a:t>
            </a:r>
            <a:r>
              <a:rPr lang="pt-PT" sz="2000" b="0" dirty="0" err="1" smtClean="0">
                <a:solidFill>
                  <a:srgbClr val="000000"/>
                </a:solidFill>
                <a:cs typeface="Times New Roman" pitchFamily="18" charset="0"/>
              </a:rPr>
              <a:t>opinion</a:t>
            </a:r>
            <a:r>
              <a:rPr lang="pt-PT" sz="2000" b="0" dirty="0" smtClean="0">
                <a:solidFill>
                  <a:srgbClr val="000000"/>
                </a:solidFill>
                <a:cs typeface="Times New Roman" pitchFamily="18" charset="0"/>
              </a:rPr>
              <a:t> </a:t>
            </a:r>
            <a:r>
              <a:rPr lang="pt-PT" sz="2000" b="0" dirty="0" err="1" smtClean="0">
                <a:solidFill>
                  <a:srgbClr val="000000"/>
                </a:solidFill>
                <a:cs typeface="Times New Roman" pitchFamily="18" charset="0"/>
              </a:rPr>
              <a:t>orientation</a:t>
            </a:r>
            <a:r>
              <a:rPr lang="pt-PT" sz="2000" b="0" dirty="0" smtClean="0">
                <a:solidFill>
                  <a:srgbClr val="000000"/>
                </a:solidFill>
                <a:cs typeface="Times New Roman" pitchFamily="18" charset="0"/>
              </a:rPr>
              <a:t> </a:t>
            </a:r>
            <a:r>
              <a:rPr lang="pt-PT" sz="2000" b="0" dirty="0" err="1" smtClean="0">
                <a:solidFill>
                  <a:srgbClr val="000000"/>
                </a:solidFill>
                <a:cs typeface="Times New Roman" pitchFamily="18" charset="0"/>
              </a:rPr>
              <a:t>with</a:t>
            </a:r>
            <a:r>
              <a:rPr lang="pt-PT" sz="2000" b="0" dirty="0" smtClean="0">
                <a:solidFill>
                  <a:srgbClr val="000000"/>
                </a:solidFill>
                <a:cs typeface="Times New Roman" pitchFamily="18" charset="0"/>
              </a:rPr>
              <a:t> </a:t>
            </a:r>
            <a:r>
              <a:rPr lang="pt-PT" sz="2000" b="0" dirty="0" err="1" smtClean="0">
                <a:solidFill>
                  <a:srgbClr val="000000"/>
                </a:solidFill>
                <a:cs typeface="Times New Roman" pitchFamily="18" charset="0"/>
              </a:rPr>
              <a:t>respect</a:t>
            </a:r>
            <a:r>
              <a:rPr lang="pt-PT" sz="2000" b="0" dirty="0" smtClean="0">
                <a:solidFill>
                  <a:srgbClr val="000000"/>
                </a:solidFill>
                <a:cs typeface="Times New Roman" pitchFamily="18" charset="0"/>
              </a:rPr>
              <a:t> to some item </a:t>
            </a:r>
          </a:p>
          <a:p>
            <a:pPr marL="457200" indent="-457200" algn="l">
              <a:spcAft>
                <a:spcPct val="10000"/>
              </a:spcAft>
            </a:pPr>
            <a:r>
              <a:rPr lang="pt-PT" sz="2000" b="0" dirty="0" smtClean="0">
                <a:solidFill>
                  <a:srgbClr val="000000"/>
                </a:solidFill>
                <a:cs typeface="Times New Roman" pitchFamily="18" charset="0"/>
              </a:rPr>
              <a:t>      (e.g. </a:t>
            </a:r>
            <a:r>
              <a:rPr lang="pt-PT" sz="2000" b="0" dirty="0" err="1" smtClean="0">
                <a:solidFill>
                  <a:srgbClr val="000000"/>
                </a:solidFill>
                <a:cs typeface="Times New Roman" pitchFamily="18" charset="0"/>
              </a:rPr>
              <a:t>camera</a:t>
            </a:r>
            <a:r>
              <a:rPr lang="pt-PT" sz="2000" b="0" dirty="0" smtClean="0">
                <a:solidFill>
                  <a:srgbClr val="000000"/>
                </a:solidFill>
                <a:cs typeface="Times New Roman" pitchFamily="18" charset="0"/>
              </a:rPr>
              <a:t> </a:t>
            </a:r>
            <a:r>
              <a:rPr lang="pt-PT" sz="2000" b="0" dirty="0" err="1" smtClean="0">
                <a:solidFill>
                  <a:srgbClr val="000000"/>
                </a:solidFill>
                <a:cs typeface="Times New Roman" pitchFamily="18" charset="0"/>
              </a:rPr>
              <a:t>or</a:t>
            </a:r>
            <a:r>
              <a:rPr lang="pt-PT" sz="2000" b="0" dirty="0" smtClean="0">
                <a:solidFill>
                  <a:srgbClr val="000000"/>
                </a:solidFill>
                <a:cs typeface="Times New Roman" pitchFamily="18" charset="0"/>
              </a:rPr>
              <a:t> some </a:t>
            </a:r>
            <a:r>
              <a:rPr lang="pt-PT" sz="2000" b="0" dirty="0" err="1" smtClean="0">
                <a:solidFill>
                  <a:srgbClr val="000000"/>
                </a:solidFill>
                <a:cs typeface="Times New Roman" pitchFamily="18" charset="0"/>
              </a:rPr>
              <a:t>of</a:t>
            </a:r>
            <a:r>
              <a:rPr lang="pt-PT" sz="2000" b="0" dirty="0" smtClean="0">
                <a:solidFill>
                  <a:srgbClr val="000000"/>
                </a:solidFill>
                <a:cs typeface="Times New Roman" pitchFamily="18" charset="0"/>
              </a:rPr>
              <a:t> </a:t>
            </a:r>
            <a:r>
              <a:rPr lang="pt-PT" sz="2000" b="0" dirty="0" err="1" smtClean="0">
                <a:solidFill>
                  <a:srgbClr val="000000"/>
                </a:solidFill>
                <a:cs typeface="Times New Roman" pitchFamily="18" charset="0"/>
              </a:rPr>
              <a:t>its</a:t>
            </a:r>
            <a:r>
              <a:rPr lang="pt-PT" sz="2000" b="0" dirty="0" smtClean="0">
                <a:solidFill>
                  <a:srgbClr val="000000"/>
                </a:solidFill>
                <a:cs typeface="Times New Roman" pitchFamily="18" charset="0"/>
              </a:rPr>
              <a:t> </a:t>
            </a:r>
            <a:r>
              <a:rPr lang="pt-PT" sz="2000" b="0" dirty="0" err="1" smtClean="0">
                <a:solidFill>
                  <a:srgbClr val="000000"/>
                </a:solidFill>
                <a:cs typeface="Times New Roman" pitchFamily="18" charset="0"/>
              </a:rPr>
              <a:t>aspects</a:t>
            </a:r>
            <a:r>
              <a:rPr lang="pt-PT" sz="2000" b="0" dirty="0" smtClean="0">
                <a:solidFill>
                  <a:srgbClr val="000000"/>
                </a:solidFill>
                <a:cs typeface="Times New Roman" pitchFamily="18" charset="0"/>
              </a:rPr>
              <a:t>, e.g. </a:t>
            </a:r>
            <a:r>
              <a:rPr lang="pt-PT" sz="2000" b="0" dirty="0" err="1" smtClean="0">
                <a:solidFill>
                  <a:srgbClr val="000000"/>
                </a:solidFill>
                <a:cs typeface="Times New Roman" pitchFamily="18" charset="0"/>
              </a:rPr>
              <a:t>its</a:t>
            </a:r>
            <a:r>
              <a:rPr lang="pt-PT" sz="2000" b="0" dirty="0" smtClean="0">
                <a:solidFill>
                  <a:srgbClr val="000000"/>
                </a:solidFill>
                <a:cs typeface="Times New Roman" pitchFamily="18" charset="0"/>
              </a:rPr>
              <a:t> </a:t>
            </a:r>
            <a:r>
              <a:rPr lang="pt-PT" sz="2000" b="0" dirty="0" err="1" smtClean="0">
                <a:solidFill>
                  <a:srgbClr val="000000"/>
                </a:solidFill>
                <a:cs typeface="Times New Roman" pitchFamily="18" charset="0"/>
              </a:rPr>
              <a:t>size</a:t>
            </a:r>
            <a:r>
              <a:rPr lang="pt-PT" sz="2000" b="0" dirty="0" smtClean="0">
                <a:solidFill>
                  <a:srgbClr val="000000"/>
                </a:solidFill>
                <a:cs typeface="Times New Roman" pitchFamily="18" charset="0"/>
              </a:rPr>
              <a:t>)</a:t>
            </a:r>
          </a:p>
          <a:p>
            <a:pPr marL="457200" indent="-457200" algn="l">
              <a:spcAft>
                <a:spcPct val="10000"/>
              </a:spcAft>
            </a:pPr>
            <a:r>
              <a:rPr lang="pt-PT" sz="2000" b="0" dirty="0" smtClean="0">
                <a:solidFill>
                  <a:srgbClr val="000000"/>
                </a:solidFill>
                <a:cs typeface="Times New Roman" pitchFamily="18" charset="0"/>
              </a:rPr>
              <a:t>       </a:t>
            </a:r>
            <a:r>
              <a:rPr lang="pt-PT" sz="2000" b="0" dirty="0" err="1" smtClean="0">
                <a:solidFill>
                  <a:srgbClr val="000000"/>
                </a:solidFill>
                <a:cs typeface="Times New Roman" pitchFamily="18" charset="0"/>
              </a:rPr>
              <a:t>The</a:t>
            </a:r>
            <a:r>
              <a:rPr lang="pt-PT" sz="2000" b="0" dirty="0" smtClean="0">
                <a:solidFill>
                  <a:srgbClr val="000000"/>
                </a:solidFill>
                <a:cs typeface="Times New Roman" pitchFamily="18" charset="0"/>
              </a:rPr>
              <a:t> item </a:t>
            </a:r>
            <a:r>
              <a:rPr lang="pt-PT" sz="2000" b="0" dirty="0" err="1" smtClean="0">
                <a:solidFill>
                  <a:srgbClr val="000000"/>
                </a:solidFill>
                <a:cs typeface="Times New Roman" pitchFamily="18" charset="0"/>
              </a:rPr>
              <a:t>needs</a:t>
            </a:r>
            <a:r>
              <a:rPr lang="pt-PT" sz="2000" b="0" dirty="0" smtClean="0">
                <a:solidFill>
                  <a:srgbClr val="000000"/>
                </a:solidFill>
                <a:cs typeface="Times New Roman" pitchFamily="18" charset="0"/>
              </a:rPr>
              <a:t> to </a:t>
            </a:r>
            <a:r>
              <a:rPr lang="pt-PT" sz="2000" b="0" dirty="0" err="1" smtClean="0">
                <a:solidFill>
                  <a:srgbClr val="000000"/>
                </a:solidFill>
                <a:cs typeface="Times New Roman" pitchFamily="18" charset="0"/>
              </a:rPr>
              <a:t>be</a:t>
            </a:r>
            <a:r>
              <a:rPr lang="pt-PT" sz="2000" b="0" dirty="0" smtClean="0">
                <a:solidFill>
                  <a:srgbClr val="000000"/>
                </a:solidFill>
                <a:cs typeface="Times New Roman" pitchFamily="18" charset="0"/>
              </a:rPr>
              <a:t> </a:t>
            </a:r>
            <a:r>
              <a:rPr lang="pt-PT" sz="2000" b="0" dirty="0" err="1" smtClean="0">
                <a:solidFill>
                  <a:srgbClr val="000000"/>
                </a:solidFill>
                <a:cs typeface="Times New Roman" pitchFamily="18" charset="0"/>
              </a:rPr>
              <a:t>identified</a:t>
            </a:r>
            <a:r>
              <a:rPr lang="pt-PT" sz="2000" b="0" dirty="0" smtClean="0">
                <a:solidFill>
                  <a:srgbClr val="000000"/>
                </a:solidFill>
                <a:cs typeface="Times New Roman" pitchFamily="18" charset="0"/>
              </a:rPr>
              <a:t> </a:t>
            </a:r>
            <a:r>
              <a:rPr lang="pt-PT" sz="2000" b="0" dirty="0" err="1" smtClean="0">
                <a:solidFill>
                  <a:srgbClr val="000000"/>
                </a:solidFill>
                <a:cs typeface="Times New Roman" pitchFamily="18" charset="0"/>
              </a:rPr>
              <a:t>beforehand</a:t>
            </a:r>
            <a:r>
              <a:rPr lang="pt-PT" sz="2000" b="0" dirty="0" smtClean="0">
                <a:solidFill>
                  <a:srgbClr val="000000"/>
                </a:solidFill>
                <a:cs typeface="Times New Roman" pitchFamily="18" charset="0"/>
              </a:rPr>
              <a:t> (as </a:t>
            </a:r>
            <a:r>
              <a:rPr lang="pt-PT" sz="2000" b="0" dirty="0" err="1" smtClean="0">
                <a:solidFill>
                  <a:srgbClr val="000000"/>
                </a:solidFill>
                <a:cs typeface="Times New Roman" pitchFamily="18" charset="0"/>
              </a:rPr>
              <a:t>in</a:t>
            </a:r>
            <a:r>
              <a:rPr lang="pt-PT" sz="2000" b="0" dirty="0" smtClean="0">
                <a:solidFill>
                  <a:srgbClr val="000000"/>
                </a:solidFill>
                <a:cs typeface="Times New Roman" pitchFamily="18" charset="0"/>
              </a:rPr>
              <a:t> </a:t>
            </a:r>
            <a:r>
              <a:rPr lang="pt-PT" sz="2000" b="0" dirty="0" err="1" smtClean="0">
                <a:solidFill>
                  <a:srgbClr val="000000"/>
                </a:solidFill>
                <a:cs typeface="Times New Roman" pitchFamily="18" charset="0"/>
              </a:rPr>
              <a:t>extraction</a:t>
            </a:r>
            <a:r>
              <a:rPr lang="pt-PT" sz="2000" b="0" dirty="0" smtClean="0">
                <a:solidFill>
                  <a:srgbClr val="000000"/>
                </a:solidFill>
                <a:cs typeface="Times New Roman" pitchFamily="18" charset="0"/>
              </a:rPr>
              <a:t>)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Marcador de Posição do Número do Diapositivo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3E1EBB58-0273-4B04-95E8-BE4294DAF322}" type="slidenum">
              <a:rPr lang="en-GB" smtClean="0"/>
              <a:pPr/>
              <a:t>22</a:t>
            </a:fld>
            <a:endParaRPr lang="en-GB" smtClean="0"/>
          </a:p>
        </p:txBody>
      </p:sp>
      <p:sp>
        <p:nvSpPr>
          <p:cNvPr id="31747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76200"/>
            <a:ext cx="8743950" cy="1143000"/>
          </a:xfrm>
        </p:spPr>
        <p:txBody>
          <a:bodyPr/>
          <a:lstStyle/>
          <a:p>
            <a:r>
              <a:rPr lang="pt-PT" dirty="0" err="1" smtClean="0"/>
              <a:t>Features</a:t>
            </a:r>
            <a:r>
              <a:rPr lang="pt-PT" dirty="0" smtClean="0"/>
              <a:t> </a:t>
            </a:r>
            <a:r>
              <a:rPr lang="pt-PT" dirty="0" err="1" smtClean="0"/>
              <a:t>in</a:t>
            </a:r>
            <a:r>
              <a:rPr lang="pt-PT" dirty="0" smtClean="0"/>
              <a:t> </a:t>
            </a:r>
            <a:r>
              <a:rPr lang="pt-PT" dirty="0" err="1" smtClean="0"/>
              <a:t>Sentiment</a:t>
            </a:r>
            <a:r>
              <a:rPr lang="pt-PT" dirty="0" smtClean="0"/>
              <a:t> </a:t>
            </a:r>
            <a:r>
              <a:rPr lang="pt-PT" dirty="0" err="1" smtClean="0"/>
              <a:t>Analysis</a:t>
            </a:r>
            <a:endParaRPr lang="en-US" dirty="0" smtClean="0"/>
          </a:p>
        </p:txBody>
      </p:sp>
      <p:sp>
        <p:nvSpPr>
          <p:cNvPr id="31748" name="Text Box 3"/>
          <p:cNvSpPr txBox="1">
            <a:spLocks noChangeArrowheads="1"/>
          </p:cNvSpPr>
          <p:nvPr/>
        </p:nvSpPr>
        <p:spPr bwMode="auto">
          <a:xfrm>
            <a:off x="179512" y="1412776"/>
            <a:ext cx="8763000" cy="19851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 algn="l">
              <a:spcAft>
                <a:spcPct val="10000"/>
              </a:spcAft>
            </a:pPr>
            <a:r>
              <a:rPr lang="pt-PT" sz="2000" b="0" dirty="0" err="1" smtClean="0">
                <a:solidFill>
                  <a:srgbClr val="000000"/>
                </a:solidFill>
                <a:cs typeface="Times New Roman" pitchFamily="18" charset="0"/>
              </a:rPr>
              <a:t>Features</a:t>
            </a:r>
            <a:r>
              <a:rPr lang="pt-PT" sz="2000" b="0" dirty="0" smtClean="0">
                <a:solidFill>
                  <a:srgbClr val="000000"/>
                </a:solidFill>
                <a:cs typeface="Times New Roman" pitchFamily="18" charset="0"/>
              </a:rPr>
              <a:t>: </a:t>
            </a:r>
          </a:p>
          <a:p>
            <a:pPr marL="457200" indent="-457200" algn="l">
              <a:spcAft>
                <a:spcPct val="10000"/>
              </a:spcAft>
            </a:pPr>
            <a:r>
              <a:rPr lang="pt-PT" sz="2000" b="0" dirty="0" smtClean="0">
                <a:solidFill>
                  <a:srgbClr val="000000"/>
                </a:solidFill>
                <a:cs typeface="Times New Roman" pitchFamily="18" charset="0"/>
              </a:rPr>
              <a:t>   </a:t>
            </a:r>
            <a:r>
              <a:rPr lang="pt-PT" sz="2000" b="0" dirty="0" err="1" smtClean="0">
                <a:solidFill>
                  <a:srgbClr val="000000"/>
                </a:solidFill>
                <a:cs typeface="Times New Roman" pitchFamily="18" charset="0"/>
              </a:rPr>
              <a:t>sentiment</a:t>
            </a:r>
            <a:r>
              <a:rPr lang="pt-PT" sz="2000" b="0" dirty="0" smtClean="0">
                <a:solidFill>
                  <a:srgbClr val="000000"/>
                </a:solidFill>
                <a:cs typeface="Times New Roman" pitchFamily="18" charset="0"/>
              </a:rPr>
              <a:t> </a:t>
            </a:r>
            <a:r>
              <a:rPr lang="pt-PT" sz="2000" b="0" dirty="0" err="1" smtClean="0">
                <a:solidFill>
                  <a:srgbClr val="000000"/>
                </a:solidFill>
                <a:cs typeface="Times New Roman" pitchFamily="18" charset="0"/>
              </a:rPr>
              <a:t>or</a:t>
            </a:r>
            <a:r>
              <a:rPr lang="pt-PT" sz="2000" b="0" dirty="0" smtClean="0">
                <a:solidFill>
                  <a:srgbClr val="000000"/>
                </a:solidFill>
                <a:cs typeface="Times New Roman" pitchFamily="18" charset="0"/>
              </a:rPr>
              <a:t> </a:t>
            </a:r>
            <a:r>
              <a:rPr lang="pt-PT" sz="2000" b="0" dirty="0" err="1" smtClean="0">
                <a:solidFill>
                  <a:srgbClr val="000000"/>
                </a:solidFill>
                <a:cs typeface="Times New Roman" pitchFamily="18" charset="0"/>
              </a:rPr>
              <a:t>opinion</a:t>
            </a:r>
            <a:r>
              <a:rPr lang="pt-PT" sz="2000" b="0" dirty="0" smtClean="0">
                <a:solidFill>
                  <a:srgbClr val="000000"/>
                </a:solidFill>
                <a:cs typeface="Times New Roman" pitchFamily="18" charset="0"/>
              </a:rPr>
              <a:t> </a:t>
            </a:r>
            <a:r>
              <a:rPr lang="pt-PT" sz="2000" b="0" dirty="0" err="1" smtClean="0">
                <a:solidFill>
                  <a:srgbClr val="000000"/>
                </a:solidFill>
                <a:cs typeface="Times New Roman" pitchFamily="18" charset="0"/>
              </a:rPr>
              <a:t>words</a:t>
            </a:r>
            <a:r>
              <a:rPr lang="pt-PT" sz="2000" b="0" dirty="0" smtClean="0">
                <a:solidFill>
                  <a:srgbClr val="000000"/>
                </a:solidFill>
                <a:cs typeface="Times New Roman" pitchFamily="18" charset="0"/>
              </a:rPr>
              <a:t> </a:t>
            </a:r>
            <a:r>
              <a:rPr lang="pt-PT" sz="2000" b="0" dirty="0" err="1" smtClean="0">
                <a:solidFill>
                  <a:srgbClr val="000000"/>
                </a:solidFill>
                <a:cs typeface="Times New Roman" pitchFamily="18" charset="0"/>
              </a:rPr>
              <a:t>or</a:t>
            </a:r>
            <a:r>
              <a:rPr lang="pt-PT" sz="2000" b="0" dirty="0" smtClean="0">
                <a:solidFill>
                  <a:srgbClr val="000000"/>
                </a:solidFill>
                <a:cs typeface="Times New Roman" pitchFamily="18" charset="0"/>
              </a:rPr>
              <a:t> </a:t>
            </a:r>
            <a:r>
              <a:rPr lang="pt-PT" sz="2000" b="0" dirty="0" err="1" smtClean="0">
                <a:solidFill>
                  <a:srgbClr val="000000"/>
                </a:solidFill>
                <a:cs typeface="Times New Roman" pitchFamily="18" charset="0"/>
              </a:rPr>
              <a:t>phrases</a:t>
            </a:r>
            <a:endParaRPr lang="pt-PT" sz="2000" b="0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 marL="457200" indent="-457200" algn="l">
              <a:spcAft>
                <a:spcPts val="0"/>
              </a:spcAft>
            </a:pPr>
            <a:r>
              <a:rPr lang="pt-PT" sz="2000" b="0" dirty="0" smtClean="0">
                <a:solidFill>
                  <a:srgbClr val="000000"/>
                </a:solidFill>
                <a:cs typeface="Times New Roman" pitchFamily="18" charset="0"/>
              </a:rPr>
              <a:t>   	</a:t>
            </a:r>
            <a:r>
              <a:rPr lang="pt-PT" sz="1800" b="0" dirty="0" smtClean="0">
                <a:solidFill>
                  <a:srgbClr val="000000"/>
                </a:solidFill>
                <a:cs typeface="Times New Roman" pitchFamily="18" charset="0"/>
              </a:rPr>
              <a:t>adjectives: </a:t>
            </a:r>
            <a:r>
              <a:rPr lang="pt-PT" sz="1800" b="0" dirty="0" err="1" smtClean="0">
                <a:solidFill>
                  <a:srgbClr val="000000"/>
                </a:solidFill>
                <a:cs typeface="Times New Roman" pitchFamily="18" charset="0"/>
              </a:rPr>
              <a:t>great</a:t>
            </a:r>
            <a:r>
              <a:rPr lang="pt-PT" sz="1800" b="0" dirty="0" smtClean="0">
                <a:solidFill>
                  <a:srgbClr val="000000"/>
                </a:solidFill>
                <a:cs typeface="Times New Roman" pitchFamily="18" charset="0"/>
              </a:rPr>
              <a:t>, </a:t>
            </a:r>
            <a:r>
              <a:rPr lang="pt-PT" sz="1800" b="0" dirty="0" err="1" smtClean="0">
                <a:solidFill>
                  <a:srgbClr val="000000"/>
                </a:solidFill>
                <a:cs typeface="Times New Roman" pitchFamily="18" charset="0"/>
              </a:rPr>
              <a:t>excellent</a:t>
            </a:r>
            <a:r>
              <a:rPr lang="pt-PT" sz="1800" b="0" dirty="0" smtClean="0">
                <a:solidFill>
                  <a:srgbClr val="000000"/>
                </a:solidFill>
                <a:cs typeface="Times New Roman" pitchFamily="18" charset="0"/>
              </a:rPr>
              <a:t>, </a:t>
            </a:r>
            <a:r>
              <a:rPr lang="pt-PT" sz="1800" b="0" dirty="0" err="1" smtClean="0">
                <a:solidFill>
                  <a:srgbClr val="000000"/>
                </a:solidFill>
                <a:cs typeface="Times New Roman" pitchFamily="18" charset="0"/>
              </a:rPr>
              <a:t>amazing</a:t>
            </a:r>
            <a:r>
              <a:rPr lang="pt-PT" sz="1800" b="0" dirty="0" smtClean="0">
                <a:solidFill>
                  <a:srgbClr val="000000"/>
                </a:solidFill>
                <a:cs typeface="Times New Roman" pitchFamily="18" charset="0"/>
              </a:rPr>
              <a:t>, </a:t>
            </a:r>
            <a:r>
              <a:rPr lang="pt-PT" sz="1800" b="0" dirty="0" err="1" smtClean="0">
                <a:solidFill>
                  <a:srgbClr val="000000"/>
                </a:solidFill>
                <a:cs typeface="Times New Roman" pitchFamily="18" charset="0"/>
              </a:rPr>
              <a:t>bad</a:t>
            </a:r>
            <a:r>
              <a:rPr lang="pt-PT" sz="1800" b="0" dirty="0" smtClean="0">
                <a:solidFill>
                  <a:srgbClr val="000000"/>
                </a:solidFill>
                <a:cs typeface="Times New Roman" pitchFamily="18" charset="0"/>
              </a:rPr>
              <a:t>, </a:t>
            </a:r>
            <a:r>
              <a:rPr lang="pt-PT" sz="1800" b="0" dirty="0" err="1" smtClean="0">
                <a:solidFill>
                  <a:srgbClr val="000000"/>
                </a:solidFill>
                <a:cs typeface="Times New Roman" pitchFamily="18" charset="0"/>
              </a:rPr>
              <a:t>horrible</a:t>
            </a:r>
            <a:r>
              <a:rPr lang="pt-PT" sz="1800" b="0" dirty="0" smtClean="0">
                <a:solidFill>
                  <a:srgbClr val="000000"/>
                </a:solidFill>
                <a:cs typeface="Times New Roman" pitchFamily="18" charset="0"/>
              </a:rPr>
              <a:t> etc.</a:t>
            </a:r>
          </a:p>
          <a:p>
            <a:pPr marL="457200" indent="-457200" algn="l">
              <a:spcAft>
                <a:spcPts val="0"/>
              </a:spcAft>
            </a:pPr>
            <a:r>
              <a:rPr lang="pt-PT" sz="1800" b="0" dirty="0" smtClean="0">
                <a:solidFill>
                  <a:srgbClr val="000000"/>
                </a:solidFill>
                <a:cs typeface="Times New Roman" pitchFamily="18" charset="0"/>
              </a:rPr>
              <a:t>   	</a:t>
            </a:r>
            <a:r>
              <a:rPr lang="pt-PT" sz="1800" b="0" dirty="0" err="1" smtClean="0">
                <a:solidFill>
                  <a:srgbClr val="000000"/>
                </a:solidFill>
                <a:cs typeface="Times New Roman" pitchFamily="18" charset="0"/>
              </a:rPr>
              <a:t>verbs</a:t>
            </a:r>
            <a:r>
              <a:rPr lang="pt-PT" sz="1800" b="0" dirty="0" smtClean="0">
                <a:solidFill>
                  <a:srgbClr val="000000"/>
                </a:solidFill>
                <a:cs typeface="Times New Roman" pitchFamily="18" charset="0"/>
              </a:rPr>
              <a:t>: </a:t>
            </a:r>
            <a:r>
              <a:rPr lang="pt-PT" sz="1800" b="0" dirty="0" err="1" smtClean="0">
                <a:solidFill>
                  <a:srgbClr val="000000"/>
                </a:solidFill>
                <a:cs typeface="Times New Roman" pitchFamily="18" charset="0"/>
              </a:rPr>
              <a:t>like</a:t>
            </a:r>
            <a:r>
              <a:rPr lang="pt-PT" sz="1800" b="0" dirty="0" smtClean="0">
                <a:solidFill>
                  <a:srgbClr val="000000"/>
                </a:solidFill>
                <a:cs typeface="Times New Roman" pitchFamily="18" charset="0"/>
              </a:rPr>
              <a:t>, </a:t>
            </a:r>
            <a:r>
              <a:rPr lang="pt-PT" sz="1800" b="0" dirty="0" err="1" smtClean="0">
                <a:solidFill>
                  <a:srgbClr val="000000"/>
                </a:solidFill>
                <a:cs typeface="Times New Roman" pitchFamily="18" charset="0"/>
              </a:rPr>
              <a:t>hate</a:t>
            </a:r>
            <a:r>
              <a:rPr lang="pt-PT" sz="1800" b="0" dirty="0" smtClean="0">
                <a:solidFill>
                  <a:srgbClr val="000000"/>
                </a:solidFill>
                <a:cs typeface="Times New Roman" pitchFamily="18" charset="0"/>
              </a:rPr>
              <a:t> etc. ; 	</a:t>
            </a:r>
          </a:p>
          <a:p>
            <a:pPr marL="457200" indent="-457200" algn="l">
              <a:spcAft>
                <a:spcPts val="600"/>
              </a:spcAft>
            </a:pPr>
            <a:r>
              <a:rPr lang="pt-PT" sz="1800" b="0" dirty="0" smtClean="0">
                <a:solidFill>
                  <a:srgbClr val="000000"/>
                </a:solidFill>
                <a:cs typeface="Times New Roman" pitchFamily="18" charset="0"/>
              </a:rPr>
              <a:t>       </a:t>
            </a:r>
            <a:r>
              <a:rPr lang="pt-PT" sz="1800" b="0" dirty="0" err="1" smtClean="0">
                <a:solidFill>
                  <a:srgbClr val="000000"/>
                </a:solidFill>
                <a:cs typeface="Times New Roman" pitchFamily="18" charset="0"/>
              </a:rPr>
              <a:t>phrases</a:t>
            </a:r>
            <a:r>
              <a:rPr lang="pt-PT" sz="1800" b="0" dirty="0" smtClean="0">
                <a:solidFill>
                  <a:srgbClr val="000000"/>
                </a:solidFill>
                <a:cs typeface="Times New Roman" pitchFamily="18" charset="0"/>
              </a:rPr>
              <a:t> (</a:t>
            </a:r>
            <a:r>
              <a:rPr lang="pt-PT" sz="1800" b="0" dirty="0" err="1" smtClean="0">
                <a:solidFill>
                  <a:srgbClr val="000000"/>
                </a:solidFill>
                <a:cs typeface="Times New Roman" pitchFamily="18" charset="0"/>
              </a:rPr>
              <a:t>camera</a:t>
            </a:r>
            <a:r>
              <a:rPr lang="pt-PT" sz="1800" b="0" dirty="0" smtClean="0">
                <a:solidFill>
                  <a:srgbClr val="000000"/>
                </a:solidFill>
                <a:cs typeface="Times New Roman" pitchFamily="18" charset="0"/>
              </a:rPr>
              <a:t> </a:t>
            </a:r>
            <a:r>
              <a:rPr lang="pt-PT" sz="1800" b="0" dirty="0" err="1" smtClean="0">
                <a:solidFill>
                  <a:srgbClr val="000000"/>
                </a:solidFill>
                <a:cs typeface="Times New Roman" pitchFamily="18" charset="0"/>
              </a:rPr>
              <a:t>is</a:t>
            </a:r>
            <a:r>
              <a:rPr lang="pt-PT" sz="1800" b="0" dirty="0" smtClean="0">
                <a:solidFill>
                  <a:srgbClr val="000000"/>
                </a:solidFill>
                <a:cs typeface="Times New Roman" pitchFamily="18" charset="0"/>
              </a:rPr>
              <a:t> </a:t>
            </a:r>
            <a:r>
              <a:rPr lang="pt-PT" sz="1800" b="0" dirty="0" err="1" smtClean="0">
                <a:solidFill>
                  <a:srgbClr val="000000"/>
                </a:solidFill>
                <a:cs typeface="Times New Roman" pitchFamily="18" charset="0"/>
              </a:rPr>
              <a:t>too</a:t>
            </a:r>
            <a:r>
              <a:rPr lang="pt-PT" sz="1800" b="0" dirty="0" smtClean="0">
                <a:solidFill>
                  <a:srgbClr val="000000"/>
                </a:solidFill>
                <a:cs typeface="Times New Roman" pitchFamily="18" charset="0"/>
              </a:rPr>
              <a:t> </a:t>
            </a:r>
            <a:r>
              <a:rPr lang="pt-PT" sz="1800" b="0" dirty="0" err="1" smtClean="0">
                <a:solidFill>
                  <a:srgbClr val="000000"/>
                </a:solidFill>
                <a:cs typeface="Times New Roman" pitchFamily="18" charset="0"/>
              </a:rPr>
              <a:t>heavy</a:t>
            </a:r>
            <a:r>
              <a:rPr lang="pt-PT" sz="1800" b="0" dirty="0" smtClean="0">
                <a:solidFill>
                  <a:srgbClr val="000000"/>
                </a:solidFill>
                <a:cs typeface="Times New Roman" pitchFamily="18" charset="0"/>
              </a:rPr>
              <a:t> etc.)</a:t>
            </a:r>
          </a:p>
          <a:p>
            <a:pPr marL="457200" indent="-457200" algn="l">
              <a:spcAft>
                <a:spcPts val="0"/>
              </a:spcAft>
            </a:pPr>
            <a:r>
              <a:rPr lang="pt-PT" sz="1800" b="0" dirty="0" err="1" smtClean="0">
                <a:solidFill>
                  <a:srgbClr val="000000"/>
                </a:solidFill>
                <a:cs typeface="Times New Roman" pitchFamily="18" charset="0"/>
              </a:rPr>
              <a:t>Sentinent</a:t>
            </a:r>
            <a:r>
              <a:rPr lang="pt-PT" sz="1800" b="0" dirty="0" smtClean="0">
                <a:solidFill>
                  <a:srgbClr val="000000"/>
                </a:solidFill>
                <a:cs typeface="Times New Roman" pitchFamily="18" charset="0"/>
              </a:rPr>
              <a:t> </a:t>
            </a:r>
            <a:r>
              <a:rPr lang="pt-PT" sz="1800" b="0" dirty="0" err="1" smtClean="0">
                <a:solidFill>
                  <a:srgbClr val="000000"/>
                </a:solidFill>
                <a:cs typeface="Times New Roman" pitchFamily="18" charset="0"/>
              </a:rPr>
              <a:t>Lexicon</a:t>
            </a:r>
            <a:endParaRPr lang="pt-PT" sz="1800" b="0" dirty="0" smtClean="0">
              <a:solidFill>
                <a:srgbClr val="000000"/>
              </a:solidFill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Marcador de Posição do Número do Diapositivo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2DBED745-68A5-4E28-A4A9-8E1DBE3BC735}" type="slidenum">
              <a:rPr lang="en-GB" smtClean="0"/>
              <a:pPr/>
              <a:t>3</a:t>
            </a:fld>
            <a:endParaRPr lang="en-GB" smtClean="0"/>
          </a:p>
        </p:txBody>
      </p:sp>
      <p:sp>
        <p:nvSpPr>
          <p:cNvPr id="1741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1. What is Document Classification</a:t>
            </a:r>
            <a:endParaRPr lang="en-US" smtClean="0"/>
          </a:p>
        </p:txBody>
      </p:sp>
      <p:sp>
        <p:nvSpPr>
          <p:cNvPr id="17412" name="Text Box 3"/>
          <p:cNvSpPr txBox="1">
            <a:spLocks noChangeArrowheads="1"/>
          </p:cNvSpPr>
          <p:nvPr/>
        </p:nvSpPr>
        <p:spPr bwMode="auto">
          <a:xfrm>
            <a:off x="179388" y="1484313"/>
            <a:ext cx="8763000" cy="141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 algn="l">
              <a:spcAft>
                <a:spcPct val="10000"/>
              </a:spcAft>
            </a:pPr>
            <a:r>
              <a:rPr lang="en-US" sz="2000" b="0">
                <a:solidFill>
                  <a:srgbClr val="000000"/>
                </a:solidFill>
                <a:cs typeface="Times New Roman" pitchFamily="18" charset="0"/>
              </a:rPr>
              <a:t>Document classification / categorization enables </a:t>
            </a:r>
          </a:p>
          <a:p>
            <a:pPr marL="457200" indent="-457200" algn="l">
              <a:spcAft>
                <a:spcPct val="10000"/>
              </a:spcAft>
            </a:pPr>
            <a:r>
              <a:rPr lang="en-US" sz="2000" b="0">
                <a:solidFill>
                  <a:srgbClr val="000000"/>
                </a:solidFill>
                <a:cs typeface="Times New Roman" pitchFamily="18" charset="0"/>
              </a:rPr>
              <a:t>    to classify a given document into one of </a:t>
            </a:r>
            <a:r>
              <a:rPr lang="en-US" sz="2000" b="0">
                <a:solidFill>
                  <a:srgbClr val="13038B"/>
                </a:solidFill>
                <a:cs typeface="Times New Roman" pitchFamily="18" charset="0"/>
              </a:rPr>
              <a:t>pre-defined classes / categories</a:t>
            </a:r>
            <a:r>
              <a:rPr lang="en-US" sz="2000" b="0">
                <a:solidFill>
                  <a:srgbClr val="000000"/>
                </a:solidFill>
                <a:cs typeface="Times New Roman" pitchFamily="18" charset="0"/>
              </a:rPr>
              <a:t>.</a:t>
            </a:r>
          </a:p>
          <a:p>
            <a:pPr marL="457200" indent="-457200" algn="l">
              <a:spcAft>
                <a:spcPct val="10000"/>
              </a:spcAft>
            </a:pPr>
            <a:r>
              <a:rPr lang="en-US" sz="2000" b="0">
                <a:solidFill>
                  <a:srgbClr val="000000"/>
                </a:solidFill>
                <a:cs typeface="Times New Roman" pitchFamily="18" charset="0"/>
              </a:rPr>
              <a:t>First, the document is transformed into a </a:t>
            </a:r>
            <a:r>
              <a:rPr lang="en-US" sz="2000" b="0">
                <a:solidFill>
                  <a:srgbClr val="13038B"/>
                </a:solidFill>
                <a:cs typeface="Times New Roman" pitchFamily="18" charset="0"/>
              </a:rPr>
              <a:t>feature vector</a:t>
            </a:r>
            <a:r>
              <a:rPr lang="en-US" sz="2000" b="0">
                <a:solidFill>
                  <a:srgbClr val="000000"/>
                </a:solidFill>
                <a:cs typeface="Times New Roman" pitchFamily="18" charset="0"/>
              </a:rPr>
              <a:t>.</a:t>
            </a:r>
          </a:p>
          <a:p>
            <a:pPr marL="457200" indent="-457200" algn="l">
              <a:spcAft>
                <a:spcPct val="10000"/>
              </a:spcAft>
            </a:pPr>
            <a:r>
              <a:rPr lang="en-US" sz="2000" b="0">
                <a:solidFill>
                  <a:srgbClr val="000000"/>
                </a:solidFill>
                <a:cs typeface="Times New Roman" pitchFamily="18" charset="0"/>
              </a:rPr>
              <a:t>Then classification is done with the help of a (trained) </a:t>
            </a:r>
            <a:r>
              <a:rPr lang="en-US" sz="2000" b="0">
                <a:solidFill>
                  <a:srgbClr val="13038B"/>
                </a:solidFill>
                <a:cs typeface="Times New Roman" pitchFamily="18" charset="0"/>
              </a:rPr>
              <a:t>classifier</a:t>
            </a:r>
            <a:r>
              <a:rPr lang="en-US" sz="2000" b="0">
                <a:solidFill>
                  <a:srgbClr val="000000"/>
                </a:solidFill>
                <a:cs typeface="Times New Roman" pitchFamily="18" charset="0"/>
              </a:rPr>
              <a:t>.</a:t>
            </a:r>
          </a:p>
        </p:txBody>
      </p:sp>
      <p:sp>
        <p:nvSpPr>
          <p:cNvPr id="17413" name="Line 4"/>
          <p:cNvSpPr>
            <a:spLocks noChangeShapeType="1"/>
          </p:cNvSpPr>
          <p:nvPr/>
        </p:nvSpPr>
        <p:spPr bwMode="auto">
          <a:xfrm>
            <a:off x="395288" y="2636838"/>
            <a:ext cx="8353425" cy="3455987"/>
          </a:xfrm>
          <a:prstGeom prst="line">
            <a:avLst/>
          </a:prstGeom>
          <a:noFill/>
          <a:ln w="9525">
            <a:noFill/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pt-PT"/>
          </a:p>
        </p:txBody>
      </p:sp>
      <p:sp>
        <p:nvSpPr>
          <p:cNvPr id="17414" name="Oval 6"/>
          <p:cNvSpPr>
            <a:spLocks noChangeArrowheads="1"/>
          </p:cNvSpPr>
          <p:nvPr/>
        </p:nvSpPr>
        <p:spPr bwMode="auto">
          <a:xfrm>
            <a:off x="2555875" y="4078288"/>
            <a:ext cx="2808288" cy="936625"/>
          </a:xfrm>
          <a:prstGeom prst="ellipse">
            <a:avLst/>
          </a:prstGeom>
          <a:solidFill>
            <a:srgbClr val="CCECFF"/>
          </a:solidFill>
          <a:ln w="3175">
            <a:solidFill>
              <a:schemeClr val="tx1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endParaRPr lang="pt-PT"/>
          </a:p>
        </p:txBody>
      </p:sp>
      <p:sp>
        <p:nvSpPr>
          <p:cNvPr id="17415" name="Text Box 7"/>
          <p:cNvSpPr txBox="1">
            <a:spLocks noChangeArrowheads="1"/>
          </p:cNvSpPr>
          <p:nvPr/>
        </p:nvSpPr>
        <p:spPr bwMode="auto">
          <a:xfrm>
            <a:off x="323850" y="4365625"/>
            <a:ext cx="1873250" cy="369888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t-PT" sz="1800" b="0"/>
              <a:t>New Document</a:t>
            </a:r>
            <a:endParaRPr lang="en-US" sz="1800" b="0"/>
          </a:p>
        </p:txBody>
      </p:sp>
      <p:sp>
        <p:nvSpPr>
          <p:cNvPr id="17416" name="Text Box 8"/>
          <p:cNvSpPr txBox="1">
            <a:spLocks noChangeArrowheads="1"/>
          </p:cNvSpPr>
          <p:nvPr/>
        </p:nvSpPr>
        <p:spPr bwMode="auto">
          <a:xfrm>
            <a:off x="2484438" y="4221163"/>
            <a:ext cx="2878137" cy="641350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PT" sz="1800" b="0"/>
              <a:t>Construct a feature vector</a:t>
            </a:r>
          </a:p>
          <a:p>
            <a:r>
              <a:rPr lang="pt-PT" sz="1800" b="0"/>
              <a:t>Apply a classifier</a:t>
            </a:r>
            <a:endParaRPr lang="en-US" sz="1800" b="0"/>
          </a:p>
        </p:txBody>
      </p:sp>
      <p:sp>
        <p:nvSpPr>
          <p:cNvPr id="17417" name="Text Box 9"/>
          <p:cNvSpPr txBox="1">
            <a:spLocks noChangeArrowheads="1"/>
          </p:cNvSpPr>
          <p:nvPr/>
        </p:nvSpPr>
        <p:spPr bwMode="auto">
          <a:xfrm>
            <a:off x="5867400" y="3213100"/>
            <a:ext cx="1657350" cy="369888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t-PT" sz="1800" b="0"/>
              <a:t>Agriculture</a:t>
            </a:r>
            <a:endParaRPr lang="en-US" sz="1800" b="0"/>
          </a:p>
        </p:txBody>
      </p:sp>
      <p:sp>
        <p:nvSpPr>
          <p:cNvPr id="17418" name="Text Box 10"/>
          <p:cNvSpPr txBox="1">
            <a:spLocks noChangeArrowheads="1"/>
          </p:cNvSpPr>
          <p:nvPr/>
        </p:nvSpPr>
        <p:spPr bwMode="auto">
          <a:xfrm>
            <a:off x="5867400" y="3933825"/>
            <a:ext cx="1728788" cy="369888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t-PT" sz="1800" b="0"/>
              <a:t>Finance</a:t>
            </a:r>
            <a:endParaRPr lang="en-US" sz="1800" b="0"/>
          </a:p>
        </p:txBody>
      </p:sp>
      <p:sp>
        <p:nvSpPr>
          <p:cNvPr id="17419" name="Text Box 11"/>
          <p:cNvSpPr txBox="1">
            <a:spLocks noChangeArrowheads="1"/>
          </p:cNvSpPr>
          <p:nvPr/>
        </p:nvSpPr>
        <p:spPr bwMode="auto">
          <a:xfrm>
            <a:off x="5940425" y="4725988"/>
            <a:ext cx="1655763" cy="369887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t-PT" sz="1800" b="0"/>
              <a:t>Legislation</a:t>
            </a:r>
            <a:endParaRPr lang="en-US" sz="1800" b="0"/>
          </a:p>
        </p:txBody>
      </p:sp>
      <p:sp>
        <p:nvSpPr>
          <p:cNvPr id="17420" name="Text Box 12"/>
          <p:cNvSpPr txBox="1">
            <a:spLocks noChangeArrowheads="1"/>
          </p:cNvSpPr>
          <p:nvPr/>
        </p:nvSpPr>
        <p:spPr bwMode="auto">
          <a:xfrm>
            <a:off x="5940425" y="5445125"/>
            <a:ext cx="1655763" cy="369888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t-PT" sz="1800" b="0"/>
              <a:t>etc.</a:t>
            </a:r>
            <a:endParaRPr lang="en-US" sz="1800" b="0"/>
          </a:p>
        </p:txBody>
      </p:sp>
      <p:sp>
        <p:nvSpPr>
          <p:cNvPr id="17421" name="Line 13"/>
          <p:cNvSpPr>
            <a:spLocks noChangeShapeType="1"/>
          </p:cNvSpPr>
          <p:nvPr/>
        </p:nvSpPr>
        <p:spPr bwMode="auto">
          <a:xfrm>
            <a:off x="2195513" y="4581525"/>
            <a:ext cx="360362" cy="15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pt-PT"/>
          </a:p>
        </p:txBody>
      </p:sp>
      <p:sp>
        <p:nvSpPr>
          <p:cNvPr id="17422" name="Line 14"/>
          <p:cNvSpPr>
            <a:spLocks noChangeShapeType="1"/>
          </p:cNvSpPr>
          <p:nvPr/>
        </p:nvSpPr>
        <p:spPr bwMode="auto">
          <a:xfrm flipV="1">
            <a:off x="5364163" y="3429000"/>
            <a:ext cx="503237" cy="10810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pt-PT"/>
          </a:p>
        </p:txBody>
      </p:sp>
      <p:sp>
        <p:nvSpPr>
          <p:cNvPr id="17423" name="Line 15"/>
          <p:cNvSpPr>
            <a:spLocks noChangeShapeType="1"/>
          </p:cNvSpPr>
          <p:nvPr/>
        </p:nvSpPr>
        <p:spPr bwMode="auto">
          <a:xfrm flipV="1">
            <a:off x="5364163" y="4149725"/>
            <a:ext cx="503237" cy="3603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pt-PT"/>
          </a:p>
        </p:txBody>
      </p:sp>
      <p:sp>
        <p:nvSpPr>
          <p:cNvPr id="17424" name="Line 16"/>
          <p:cNvSpPr>
            <a:spLocks noChangeShapeType="1"/>
          </p:cNvSpPr>
          <p:nvPr/>
        </p:nvSpPr>
        <p:spPr bwMode="auto">
          <a:xfrm>
            <a:off x="5364163" y="4510088"/>
            <a:ext cx="576262" cy="3603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pt-PT"/>
          </a:p>
        </p:txBody>
      </p:sp>
      <p:sp>
        <p:nvSpPr>
          <p:cNvPr id="17425" name="Line 17"/>
          <p:cNvSpPr>
            <a:spLocks noChangeShapeType="1"/>
          </p:cNvSpPr>
          <p:nvPr/>
        </p:nvSpPr>
        <p:spPr bwMode="auto">
          <a:xfrm>
            <a:off x="5364163" y="4510088"/>
            <a:ext cx="576262" cy="10795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pt-PT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Marcador de Posição do Número do Diapositivo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2669235F-34A8-47C4-929A-6DCE9A55ACCC}" type="slidenum">
              <a:rPr lang="en-GB" smtClean="0"/>
              <a:pPr/>
              <a:t>4</a:t>
            </a:fld>
            <a:endParaRPr lang="en-GB" smtClean="0"/>
          </a:p>
        </p:txBody>
      </p:sp>
      <p:sp>
        <p:nvSpPr>
          <p:cNvPr id="18435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76200"/>
            <a:ext cx="8743950" cy="1143000"/>
          </a:xfrm>
        </p:spPr>
        <p:txBody>
          <a:bodyPr/>
          <a:lstStyle/>
          <a:p>
            <a:r>
              <a:rPr lang="pt-PT" smtClean="0"/>
              <a:t>2. Representation of Documents</a:t>
            </a:r>
            <a:endParaRPr lang="en-US" smtClean="0"/>
          </a:p>
        </p:txBody>
      </p:sp>
      <p:sp>
        <p:nvSpPr>
          <p:cNvPr id="18436" name="Text Box 3"/>
          <p:cNvSpPr txBox="1">
            <a:spLocks noChangeArrowheads="1"/>
          </p:cNvSpPr>
          <p:nvPr/>
        </p:nvSpPr>
        <p:spPr bwMode="auto">
          <a:xfrm>
            <a:off x="152400" y="1600200"/>
            <a:ext cx="8763000" cy="477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 algn="l">
              <a:spcAft>
                <a:spcPct val="10000"/>
              </a:spcAft>
            </a:pPr>
            <a:r>
              <a:rPr lang="en-US" sz="2000" b="0">
                <a:solidFill>
                  <a:srgbClr val="000000"/>
                </a:solidFill>
                <a:cs typeface="Times New Roman" pitchFamily="18" charset="0"/>
              </a:rPr>
              <a:t>As was shown earlier (Introduction to Text Mining, Representation of Docs),</a:t>
            </a:r>
          </a:p>
          <a:p>
            <a:pPr marL="457200" indent="-457200" algn="l">
              <a:spcAft>
                <a:spcPct val="30000"/>
              </a:spcAft>
            </a:pPr>
            <a:r>
              <a:rPr lang="en-US" sz="2000" b="0">
                <a:solidFill>
                  <a:srgbClr val="000000"/>
                </a:solidFill>
                <a:cs typeface="Times New Roman" pitchFamily="18" charset="0"/>
              </a:rPr>
              <a:t>    documents can be represented in many different ways.</a:t>
            </a:r>
          </a:p>
          <a:p>
            <a:pPr marL="457200" indent="-457200" algn="l">
              <a:spcAft>
                <a:spcPct val="10000"/>
              </a:spcAft>
            </a:pPr>
            <a:r>
              <a:rPr lang="en-US" sz="2000" b="0">
                <a:solidFill>
                  <a:srgbClr val="000000"/>
                </a:solidFill>
                <a:cs typeface="Times New Roman" pitchFamily="18" charset="0"/>
              </a:rPr>
              <a:t>Let us consider one simple possibility here,</a:t>
            </a:r>
          </a:p>
          <a:p>
            <a:pPr marL="457200" indent="-457200" algn="l">
              <a:spcAft>
                <a:spcPct val="10000"/>
              </a:spcAft>
            </a:pPr>
            <a:r>
              <a:rPr lang="en-US" sz="2000" b="0">
                <a:solidFill>
                  <a:srgbClr val="000000"/>
                </a:solidFill>
                <a:cs typeface="Times New Roman" pitchFamily="18" charset="0"/>
              </a:rPr>
              <a:t>   where each document is represented by a </a:t>
            </a:r>
            <a:r>
              <a:rPr lang="en-US" sz="2000" b="0">
                <a:solidFill>
                  <a:srgbClr val="13038B"/>
                </a:solidFill>
                <a:cs typeface="Times New Roman" pitchFamily="18" charset="0"/>
              </a:rPr>
              <a:t>feature vector</a:t>
            </a:r>
            <a:r>
              <a:rPr lang="en-US" sz="2000" b="0">
                <a:solidFill>
                  <a:srgbClr val="000000"/>
                </a:solidFill>
                <a:cs typeface="Times New Roman" pitchFamily="18" charset="0"/>
              </a:rPr>
              <a:t>, </a:t>
            </a:r>
          </a:p>
          <a:p>
            <a:pPr marL="457200" indent="-457200" algn="l">
              <a:spcAft>
                <a:spcPct val="50000"/>
              </a:spcAft>
            </a:pPr>
            <a:r>
              <a:rPr lang="en-US" sz="2000" b="0">
                <a:solidFill>
                  <a:srgbClr val="000000"/>
                </a:solidFill>
                <a:cs typeface="Times New Roman" pitchFamily="18" charset="0"/>
              </a:rPr>
              <a:t>   capturing information about the occurrence of individual words.</a:t>
            </a:r>
          </a:p>
          <a:p>
            <a:pPr marL="457200" indent="-457200" algn="l">
              <a:spcAft>
                <a:spcPct val="10000"/>
              </a:spcAft>
            </a:pPr>
            <a:r>
              <a:rPr lang="en-US" sz="2000" b="0">
                <a:solidFill>
                  <a:srgbClr val="000000"/>
                </a:solidFill>
                <a:cs typeface="Times New Roman" pitchFamily="18" charset="0"/>
              </a:rPr>
              <a:t>The simplest possibility is to </a:t>
            </a:r>
            <a:r>
              <a:rPr lang="en-US" sz="2000" b="0">
                <a:solidFill>
                  <a:srgbClr val="13038B"/>
                </a:solidFill>
                <a:cs typeface="Times New Roman" pitchFamily="18" charset="0"/>
              </a:rPr>
              <a:t>create a table</a:t>
            </a:r>
            <a:r>
              <a:rPr lang="en-US" sz="2000" b="0">
                <a:solidFill>
                  <a:srgbClr val="000000"/>
                </a:solidFill>
                <a:cs typeface="Times New Roman" pitchFamily="18" charset="0"/>
              </a:rPr>
              <a:t>, where</a:t>
            </a:r>
          </a:p>
          <a:p>
            <a:pPr marL="457200" indent="-457200" algn="l">
              <a:spcAft>
                <a:spcPct val="10000"/>
              </a:spcAft>
            </a:pPr>
            <a:r>
              <a:rPr lang="en-US" sz="2000" b="0">
                <a:solidFill>
                  <a:srgbClr val="000000"/>
                </a:solidFill>
                <a:cs typeface="Times New Roman" pitchFamily="18" charset="0"/>
              </a:rPr>
              <a:t> 	the columns identify different features, </a:t>
            </a:r>
          </a:p>
          <a:p>
            <a:pPr marL="457200" indent="-457200" algn="l">
              <a:spcAft>
                <a:spcPct val="10000"/>
              </a:spcAft>
            </a:pPr>
            <a:r>
              <a:rPr lang="en-US" sz="2000" b="0">
                <a:solidFill>
                  <a:srgbClr val="000000"/>
                </a:solidFill>
                <a:cs typeface="Times New Roman" pitchFamily="18" charset="0"/>
              </a:rPr>
              <a:t>	each document is represented by a line (vector) of values and</a:t>
            </a:r>
          </a:p>
          <a:p>
            <a:pPr marL="457200" indent="-457200" algn="l">
              <a:spcAft>
                <a:spcPct val="50000"/>
              </a:spcAft>
            </a:pPr>
            <a:r>
              <a:rPr lang="en-US" sz="2000" b="0">
                <a:solidFill>
                  <a:srgbClr val="000000"/>
                </a:solidFill>
                <a:cs typeface="Times New Roman" pitchFamily="18" charset="0"/>
              </a:rPr>
              <a:t>      the value in </a:t>
            </a:r>
            <a:r>
              <a:rPr lang="en-US" sz="2000" b="0">
                <a:solidFill>
                  <a:srgbClr val="13038B"/>
                </a:solidFill>
                <a:cs typeface="Times New Roman" pitchFamily="18" charset="0"/>
              </a:rPr>
              <a:t>slot i,j</a:t>
            </a:r>
            <a:r>
              <a:rPr lang="en-US" sz="2000" b="0">
                <a:solidFill>
                  <a:srgbClr val="000000"/>
                </a:solidFill>
                <a:cs typeface="Times New Roman" pitchFamily="18" charset="0"/>
              </a:rPr>
              <a:t> captures information about </a:t>
            </a:r>
            <a:r>
              <a:rPr lang="en-US" sz="2000" b="0">
                <a:solidFill>
                  <a:srgbClr val="13038B"/>
                </a:solidFill>
                <a:cs typeface="Times New Roman" pitchFamily="18" charset="0"/>
              </a:rPr>
              <a:t>feature j</a:t>
            </a:r>
            <a:r>
              <a:rPr lang="en-US" sz="2000" b="0">
                <a:solidFill>
                  <a:srgbClr val="000000"/>
                </a:solidFill>
                <a:cs typeface="Times New Roman" pitchFamily="18" charset="0"/>
              </a:rPr>
              <a:t> in </a:t>
            </a:r>
            <a:r>
              <a:rPr lang="en-US" sz="2000" b="0">
                <a:solidFill>
                  <a:srgbClr val="13038B"/>
                </a:solidFill>
                <a:cs typeface="Times New Roman" pitchFamily="18" charset="0"/>
              </a:rPr>
              <a:t>document i</a:t>
            </a:r>
            <a:r>
              <a:rPr lang="en-US" sz="2000" b="0">
                <a:solidFill>
                  <a:srgbClr val="000000"/>
                </a:solidFill>
                <a:cs typeface="Times New Roman" pitchFamily="18" charset="0"/>
              </a:rPr>
              <a:t>. </a:t>
            </a:r>
          </a:p>
          <a:p>
            <a:pPr marL="457200" indent="-457200" algn="l">
              <a:spcAft>
                <a:spcPct val="10000"/>
              </a:spcAft>
            </a:pPr>
            <a:r>
              <a:rPr lang="en-US" sz="2000" b="0">
                <a:solidFill>
                  <a:srgbClr val="000000"/>
                </a:solidFill>
                <a:cs typeface="Times New Roman" pitchFamily="18" charset="0"/>
              </a:rPr>
              <a:t>These values can be either:</a:t>
            </a:r>
          </a:p>
          <a:p>
            <a:pPr marL="457200" indent="-457200" algn="l">
              <a:spcAft>
                <a:spcPct val="10000"/>
              </a:spcAft>
            </a:pPr>
            <a:r>
              <a:rPr lang="en-US" sz="2000" b="0">
                <a:solidFill>
                  <a:srgbClr val="000000"/>
                </a:solidFill>
                <a:cs typeface="Times New Roman" pitchFamily="18" charset="0"/>
              </a:rPr>
              <a:t>    - </a:t>
            </a:r>
            <a:r>
              <a:rPr lang="en-US" sz="2000" b="0">
                <a:solidFill>
                  <a:srgbClr val="13038B"/>
                </a:solidFill>
                <a:cs typeface="Times New Roman" pitchFamily="18" charset="0"/>
              </a:rPr>
              <a:t>Binary</a:t>
            </a:r>
            <a:r>
              <a:rPr lang="en-US" sz="2000" b="0">
                <a:solidFill>
                  <a:srgbClr val="000000"/>
                </a:solidFill>
                <a:cs typeface="Times New Roman" pitchFamily="18" charset="0"/>
              </a:rPr>
              <a:t> (e.g. 0/1), representing the presence/absence of a word,</a:t>
            </a:r>
          </a:p>
          <a:p>
            <a:pPr marL="457200" indent="-457200" algn="l">
              <a:spcAft>
                <a:spcPct val="10000"/>
              </a:spcAft>
            </a:pPr>
            <a:r>
              <a:rPr lang="en-US" sz="2000" b="0">
                <a:solidFill>
                  <a:srgbClr val="000000"/>
                </a:solidFill>
                <a:cs typeface="Times New Roman" pitchFamily="18" charset="0"/>
              </a:rPr>
              <a:t>    - </a:t>
            </a:r>
            <a:r>
              <a:rPr lang="en-US" sz="2000" b="0">
                <a:solidFill>
                  <a:srgbClr val="13038B"/>
                </a:solidFill>
                <a:cs typeface="Times New Roman" pitchFamily="18" charset="0"/>
              </a:rPr>
              <a:t>Word frequencies</a:t>
            </a:r>
            <a:r>
              <a:rPr lang="en-US" sz="2000" b="0">
                <a:solidFill>
                  <a:srgbClr val="000000"/>
                </a:solidFill>
                <a:cs typeface="Times New Roman" pitchFamily="18" charset="0"/>
              </a:rPr>
              <a:t>, indicating how many times a word occurred,</a:t>
            </a:r>
          </a:p>
          <a:p>
            <a:pPr marL="457200" indent="-457200" algn="l">
              <a:spcAft>
                <a:spcPct val="10000"/>
              </a:spcAft>
            </a:pPr>
            <a:r>
              <a:rPr lang="en-US" sz="2000" b="0">
                <a:solidFill>
                  <a:srgbClr val="000000"/>
                </a:solidFill>
                <a:cs typeface="Times New Roman" pitchFamily="18" charset="0"/>
              </a:rPr>
              <a:t>    - </a:t>
            </a:r>
            <a:r>
              <a:rPr lang="en-US" sz="2000" b="0">
                <a:solidFill>
                  <a:srgbClr val="13038B"/>
                </a:solidFill>
                <a:cs typeface="Times New Roman" pitchFamily="18" charset="0"/>
              </a:rPr>
              <a:t>TF-IDF coding,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Marcador de Posição do Número do Diapositivo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46DE020F-10DA-48FA-B2F0-ACE5A4EF3B28}" type="slidenum">
              <a:rPr lang="en-GB" smtClean="0"/>
              <a:pPr/>
              <a:t>5</a:t>
            </a:fld>
            <a:endParaRPr lang="en-GB" smtClean="0"/>
          </a:p>
        </p:txBody>
      </p:sp>
      <p:sp>
        <p:nvSpPr>
          <p:cNvPr id="19459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76200"/>
            <a:ext cx="8888413" cy="1143000"/>
          </a:xfrm>
        </p:spPr>
        <p:txBody>
          <a:bodyPr/>
          <a:lstStyle/>
          <a:p>
            <a:r>
              <a:rPr lang="pt-PT" sz="2800" smtClean="0"/>
              <a:t>Constructing a Feature Vector: Basic Idea</a:t>
            </a:r>
            <a:endParaRPr lang="en-US" sz="2800" smtClean="0"/>
          </a:p>
        </p:txBody>
      </p:sp>
      <p:sp>
        <p:nvSpPr>
          <p:cNvPr id="19460" name="Text Box 3"/>
          <p:cNvSpPr txBox="1">
            <a:spLocks noChangeArrowheads="1"/>
          </p:cNvSpPr>
          <p:nvPr/>
        </p:nvSpPr>
        <p:spPr bwMode="auto">
          <a:xfrm>
            <a:off x="0" y="1484313"/>
            <a:ext cx="8763000" cy="2116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 algn="l">
              <a:spcAft>
                <a:spcPct val="30000"/>
              </a:spcAft>
            </a:pPr>
            <a:r>
              <a:rPr lang="en-US" sz="2000" b="0">
                <a:solidFill>
                  <a:srgbClr val="000000"/>
                </a:solidFill>
                <a:cs typeface="Times New Roman" pitchFamily="18" charset="0"/>
              </a:rPr>
              <a:t>Consider the following documents (each including just one sentence):</a:t>
            </a:r>
          </a:p>
          <a:p>
            <a:pPr marL="457200" indent="-457200" algn="l">
              <a:spcAft>
                <a:spcPct val="30000"/>
              </a:spcAft>
            </a:pPr>
            <a:r>
              <a:rPr lang="en-US" sz="1600" b="0">
                <a:solidFill>
                  <a:srgbClr val="000000"/>
                </a:solidFill>
                <a:cs typeface="Times New Roman" pitchFamily="18" charset="0"/>
              </a:rPr>
              <a:t>     (from The harsh arithmetic behind the banking crisis, The Times, 2 Oct.’08)</a:t>
            </a:r>
          </a:p>
          <a:p>
            <a:pPr marL="457200" indent="-457200" algn="l">
              <a:spcAft>
                <a:spcPct val="10000"/>
              </a:spcAft>
            </a:pPr>
            <a:r>
              <a:rPr lang="en-US" sz="2000" b="0">
                <a:solidFill>
                  <a:srgbClr val="13038B"/>
                </a:solidFill>
                <a:cs typeface="Times New Roman" pitchFamily="18" charset="0"/>
              </a:rPr>
              <a:t>D1:</a:t>
            </a:r>
            <a:r>
              <a:rPr lang="en-US" sz="2000" b="0">
                <a:solidFill>
                  <a:srgbClr val="000000"/>
                </a:solidFill>
                <a:cs typeface="Times New Roman" pitchFamily="18" charset="0"/>
              </a:rPr>
              <a:t> </a:t>
            </a:r>
            <a:r>
              <a:rPr lang="en-US" sz="2000" b="0" i="1">
                <a:solidFill>
                  <a:srgbClr val="13038B"/>
                </a:solidFill>
                <a:cs typeface="Times New Roman" pitchFamily="18" charset="0"/>
              </a:rPr>
              <a:t>British banks have operated</a:t>
            </a:r>
            <a:r>
              <a:rPr lang="en-US" sz="2000" b="0" i="1">
                <a:solidFill>
                  <a:srgbClr val="000000"/>
                </a:solidFill>
                <a:cs typeface="Times New Roman" pitchFamily="18" charset="0"/>
              </a:rPr>
              <a:t> with capital-to-asset ratios of about 5%.</a:t>
            </a:r>
          </a:p>
          <a:p>
            <a:pPr marL="457200" indent="-457200" algn="l">
              <a:spcAft>
                <a:spcPct val="10000"/>
              </a:spcAft>
            </a:pPr>
            <a:r>
              <a:rPr lang="en-US" sz="2000" b="0">
                <a:solidFill>
                  <a:srgbClr val="000000"/>
                </a:solidFill>
                <a:cs typeface="Times New Roman" pitchFamily="18" charset="0"/>
              </a:rPr>
              <a:t>D2</a:t>
            </a:r>
            <a:r>
              <a:rPr lang="en-US" sz="2000" b="0" i="1">
                <a:solidFill>
                  <a:srgbClr val="000000"/>
                </a:solidFill>
                <a:cs typeface="Times New Roman" pitchFamily="18" charset="0"/>
              </a:rPr>
              <a:t>: Banks have learned how to ensure that their borrowing customers </a:t>
            </a:r>
          </a:p>
          <a:p>
            <a:pPr marL="457200" indent="-457200" algn="l">
              <a:spcAft>
                <a:spcPct val="10000"/>
              </a:spcAft>
            </a:pPr>
            <a:r>
              <a:rPr lang="en-US" sz="2000" b="0" i="1">
                <a:solidFill>
                  <a:srgbClr val="000000"/>
                </a:solidFill>
                <a:cs typeface="Times New Roman" pitchFamily="18" charset="0"/>
              </a:rPr>
              <a:t>	pay back loans.</a:t>
            </a:r>
          </a:p>
          <a:p>
            <a:pPr marL="457200" indent="-457200" algn="l">
              <a:spcAft>
                <a:spcPct val="10000"/>
              </a:spcAft>
            </a:pPr>
            <a:r>
              <a:rPr lang="en-US" sz="2000" b="0">
                <a:solidFill>
                  <a:srgbClr val="000000"/>
                </a:solidFill>
                <a:cs typeface="Times New Roman" pitchFamily="18" charset="0"/>
              </a:rPr>
              <a:t>D3</a:t>
            </a:r>
            <a:r>
              <a:rPr lang="en-US" sz="2000" b="0" i="1">
                <a:solidFill>
                  <a:srgbClr val="000000"/>
                </a:solidFill>
                <a:cs typeface="Times New Roman" pitchFamily="18" charset="0"/>
              </a:rPr>
              <a:t>: The hash arithmetic behind the banking crisis.</a:t>
            </a:r>
            <a:endParaRPr lang="en-US" sz="2000" b="0">
              <a:solidFill>
                <a:srgbClr val="000000"/>
              </a:solidFill>
              <a:cs typeface="Times New Roman" pitchFamily="18" charset="0"/>
            </a:endParaRPr>
          </a:p>
        </p:txBody>
      </p:sp>
      <p:graphicFrame>
        <p:nvGraphicFramePr>
          <p:cNvPr id="715912" name="Group 136"/>
          <p:cNvGraphicFramePr>
            <a:graphicFrameLocks noGrp="1"/>
          </p:cNvGraphicFramePr>
          <p:nvPr>
            <p:ph idx="1"/>
          </p:nvPr>
        </p:nvGraphicFramePr>
        <p:xfrm>
          <a:off x="395288" y="3789363"/>
          <a:ext cx="8555037" cy="1512889"/>
        </p:xfrm>
        <a:graphic>
          <a:graphicData uri="http://schemas.openxmlformats.org/drawingml/2006/table">
            <a:tbl>
              <a:tblPr/>
              <a:tblGrid>
                <a:gridCol w="823912"/>
                <a:gridCol w="746125"/>
                <a:gridCol w="695325"/>
                <a:gridCol w="587375"/>
                <a:gridCol w="931863"/>
                <a:gridCol w="331787"/>
                <a:gridCol w="765175"/>
                <a:gridCol w="814388"/>
                <a:gridCol w="538162"/>
                <a:gridCol w="381000"/>
                <a:gridCol w="862013"/>
                <a:gridCol w="696912"/>
                <a:gridCol w="381000"/>
              </a:tblGrid>
              <a:tr h="4318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pt-PT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3038B"/>
                          </a:solidFill>
                          <a:effectLst/>
                          <a:latin typeface="Arial" pitchFamily="34" charset="0"/>
                        </a:rPr>
                        <a:t>Feature</a:t>
                      </a: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13038B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pt-PT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3038B"/>
                          </a:solidFill>
                          <a:effectLst/>
                          <a:latin typeface="Arial" pitchFamily="34" charset="0"/>
                        </a:rPr>
                        <a:t>British</a:t>
                      </a: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13038B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pt-PT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3038B"/>
                          </a:solidFill>
                          <a:effectLst/>
                          <a:latin typeface="Arial" pitchFamily="34" charset="0"/>
                        </a:rPr>
                        <a:t>banks</a:t>
                      </a: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13038B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pt-PT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3038B"/>
                          </a:solidFill>
                          <a:effectLst/>
                          <a:latin typeface="Arial" pitchFamily="34" charset="0"/>
                        </a:rPr>
                        <a:t>have</a:t>
                      </a: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13038B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pt-PT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3038B"/>
                          </a:solidFill>
                          <a:effectLst/>
                          <a:latin typeface="Arial" pitchFamily="34" charset="0"/>
                        </a:rPr>
                        <a:t>operated</a:t>
                      </a: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13038B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pt-PT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3038B"/>
                          </a:solidFill>
                          <a:effectLst/>
                          <a:latin typeface="Arial" pitchFamily="34" charset="0"/>
                        </a:rPr>
                        <a:t>...</a:t>
                      </a: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13038B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pt-PT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3038B"/>
                          </a:solidFill>
                          <a:effectLst/>
                          <a:latin typeface="Arial" pitchFamily="34" charset="0"/>
                        </a:rPr>
                        <a:t>Banks </a:t>
                      </a: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13038B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pt-PT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3038B"/>
                          </a:solidFill>
                          <a:effectLst/>
                          <a:latin typeface="Arial" pitchFamily="34" charset="0"/>
                        </a:rPr>
                        <a:t>learned</a:t>
                      </a: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13038B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pt-PT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3038B"/>
                          </a:solidFill>
                          <a:effectLst/>
                          <a:latin typeface="Arial" pitchFamily="34" charset="0"/>
                        </a:rPr>
                        <a:t>how</a:t>
                      </a: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13038B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pt-PT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3038B"/>
                          </a:solidFill>
                          <a:effectLst/>
                          <a:latin typeface="Arial" pitchFamily="34" charset="0"/>
                        </a:rPr>
                        <a:t>... </a:t>
                      </a: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13038B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pt-PT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3038B"/>
                          </a:solidFill>
                          <a:effectLst/>
                          <a:latin typeface="Arial" pitchFamily="34" charset="0"/>
                        </a:rPr>
                        <a:t>banking</a:t>
                      </a: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13038B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pt-PT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3038B"/>
                          </a:solidFill>
                          <a:effectLst/>
                          <a:latin typeface="Arial" pitchFamily="34" charset="0"/>
                        </a:rPr>
                        <a:t>crisis </a:t>
                      </a: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13038B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pt-PT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3038B"/>
                          </a:solidFill>
                          <a:effectLst/>
                          <a:latin typeface="Arial" pitchFamily="34" charset="0"/>
                        </a:rPr>
                        <a:t>... </a:t>
                      </a: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13038B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036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pt-PT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3038B"/>
                          </a:solidFill>
                          <a:effectLst/>
                          <a:latin typeface="Arial" pitchFamily="34" charset="0"/>
                        </a:rPr>
                        <a:t>D1</a:t>
                      </a: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13038B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pt-PT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</a:t>
                      </a: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pt-PT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</a:t>
                      </a: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pt-PT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</a:t>
                      </a: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pt-PT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</a:t>
                      </a: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pt-PT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pt-PT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0</a:t>
                      </a: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pt-PT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0</a:t>
                      </a: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pt-PT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0</a:t>
                      </a: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pt-PT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pt-PT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0</a:t>
                      </a: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pt-PT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0</a:t>
                      </a: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pt-PT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036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pt-PT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D2</a:t>
                      </a: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pt-PT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0</a:t>
                      </a: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pt-PT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0</a:t>
                      </a: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pt-PT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</a:t>
                      </a: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pt-PT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0</a:t>
                      </a: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pt-PT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pt-PT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</a:t>
                      </a: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pt-PT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</a:t>
                      </a: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pt-PT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</a:t>
                      </a: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pt-PT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pt-PT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0</a:t>
                      </a: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pt-PT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0</a:t>
                      </a: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pt-PT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036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pt-PT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D3</a:t>
                      </a: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pt-PT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0</a:t>
                      </a: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pt-PT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0</a:t>
                      </a: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pt-PT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0</a:t>
                      </a: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pt-PT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0</a:t>
                      </a: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pt-PT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pt-PT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0</a:t>
                      </a: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pt-PT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0</a:t>
                      </a: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pt-PT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0</a:t>
                      </a: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pt-PT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pt-PT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</a:t>
                      </a: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pt-PT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</a:t>
                      </a: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pt-PT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9533" name="Text Box 66"/>
          <p:cNvSpPr txBox="1">
            <a:spLocks noChangeArrowheads="1"/>
          </p:cNvSpPr>
          <p:nvPr/>
        </p:nvSpPr>
        <p:spPr bwMode="auto">
          <a:xfrm>
            <a:off x="179388" y="5394325"/>
            <a:ext cx="8785225" cy="146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 algn="l">
              <a:spcAft>
                <a:spcPct val="10000"/>
              </a:spcAft>
            </a:pPr>
            <a:r>
              <a:rPr lang="en-US" sz="2000" b="0">
                <a:solidFill>
                  <a:srgbClr val="000000"/>
                </a:solidFill>
                <a:cs typeface="Times New Roman" pitchFamily="18" charset="0"/>
              </a:rPr>
              <a:t>To construct such a table, we add a </a:t>
            </a:r>
            <a:r>
              <a:rPr lang="en-US" sz="2000" b="0">
                <a:solidFill>
                  <a:srgbClr val="13038B"/>
                </a:solidFill>
                <a:cs typeface="Times New Roman" pitchFamily="18" charset="0"/>
              </a:rPr>
              <a:t>column for each new word</a:t>
            </a:r>
            <a:r>
              <a:rPr lang="en-US" sz="2000" b="0">
                <a:solidFill>
                  <a:srgbClr val="000000"/>
                </a:solidFill>
                <a:cs typeface="Times New Roman" pitchFamily="18" charset="0"/>
              </a:rPr>
              <a:t> encountered.</a:t>
            </a:r>
          </a:p>
          <a:p>
            <a:pPr marL="457200" indent="-457200" algn="l">
              <a:spcAft>
                <a:spcPct val="30000"/>
              </a:spcAft>
            </a:pPr>
            <a:r>
              <a:rPr lang="en-US" sz="2000" b="0">
                <a:solidFill>
                  <a:srgbClr val="000000"/>
                </a:solidFill>
                <a:cs typeface="Times New Roman" pitchFamily="18" charset="0"/>
              </a:rPr>
              <a:t>   (we have re-used “</a:t>
            </a:r>
            <a:r>
              <a:rPr lang="en-US" sz="2000" b="0" i="1">
                <a:solidFill>
                  <a:srgbClr val="000000"/>
                </a:solidFill>
                <a:cs typeface="Times New Roman" pitchFamily="18" charset="0"/>
              </a:rPr>
              <a:t>have</a:t>
            </a:r>
            <a:r>
              <a:rPr lang="en-US" sz="2000" b="0">
                <a:solidFill>
                  <a:srgbClr val="000000"/>
                </a:solidFill>
                <a:cs typeface="Times New Roman" pitchFamily="18" charset="0"/>
              </a:rPr>
              <a:t>” of D1, after encountering “</a:t>
            </a:r>
            <a:r>
              <a:rPr lang="en-US" sz="2000" b="0" i="1">
                <a:solidFill>
                  <a:srgbClr val="000000"/>
                </a:solidFill>
                <a:cs typeface="Times New Roman" pitchFamily="18" charset="0"/>
              </a:rPr>
              <a:t>have</a:t>
            </a:r>
            <a:r>
              <a:rPr lang="en-US" sz="2000" b="0">
                <a:solidFill>
                  <a:srgbClr val="000000"/>
                </a:solidFill>
                <a:cs typeface="Times New Roman" pitchFamily="18" charset="0"/>
              </a:rPr>
              <a:t>” in D2)</a:t>
            </a:r>
          </a:p>
          <a:p>
            <a:pPr marL="457200" indent="-457200" algn="l">
              <a:spcAft>
                <a:spcPct val="10000"/>
              </a:spcAft>
            </a:pPr>
            <a:r>
              <a:rPr lang="en-US" sz="2000" b="0">
                <a:solidFill>
                  <a:srgbClr val="000000"/>
                </a:solidFill>
                <a:cs typeface="Times New Roman" pitchFamily="18" charset="0"/>
              </a:rPr>
              <a:t>The </a:t>
            </a:r>
            <a:r>
              <a:rPr lang="en-US" sz="2000" b="0">
                <a:solidFill>
                  <a:srgbClr val="13038B"/>
                </a:solidFill>
                <a:cs typeface="Times New Roman" pitchFamily="18" charset="0"/>
              </a:rPr>
              <a:t>order of words</a:t>
            </a:r>
            <a:r>
              <a:rPr lang="en-US" sz="2000" b="0">
                <a:solidFill>
                  <a:srgbClr val="000000"/>
                </a:solidFill>
                <a:cs typeface="Times New Roman" pitchFamily="18" charset="0"/>
              </a:rPr>
              <a:t> is </a:t>
            </a:r>
            <a:r>
              <a:rPr lang="en-US" sz="2000" b="0">
                <a:solidFill>
                  <a:srgbClr val="13038B"/>
                </a:solidFill>
                <a:cs typeface="Times New Roman" pitchFamily="18" charset="0"/>
              </a:rPr>
              <a:t>ignored</a:t>
            </a:r>
            <a:r>
              <a:rPr lang="en-US" sz="2000" b="0">
                <a:solidFill>
                  <a:srgbClr val="000000"/>
                </a:solidFill>
                <a:cs typeface="Times New Roman" pitchFamily="18" charset="0"/>
              </a:rPr>
              <a:t>. This representation is called </a:t>
            </a:r>
            <a:r>
              <a:rPr lang="en-US" sz="2000" b="0">
                <a:solidFill>
                  <a:srgbClr val="13038B"/>
                </a:solidFill>
                <a:cs typeface="Times New Roman" pitchFamily="18" charset="0"/>
              </a:rPr>
              <a:t>bag-of-words</a:t>
            </a:r>
            <a:r>
              <a:rPr lang="en-US" sz="2000" b="0">
                <a:solidFill>
                  <a:srgbClr val="000000"/>
                </a:solidFill>
                <a:cs typeface="Times New Roman" pitchFamily="18" charset="0"/>
              </a:rPr>
              <a:t>.</a:t>
            </a:r>
          </a:p>
          <a:p>
            <a:pPr marL="457200" indent="-457200" algn="l">
              <a:spcAft>
                <a:spcPct val="30000"/>
              </a:spcAft>
            </a:pPr>
            <a:r>
              <a:rPr lang="en-US" sz="2000" b="0">
                <a:solidFill>
                  <a:srgbClr val="000000"/>
                </a:solidFill>
                <a:cs typeface="Times New Roman" pitchFamily="18" charset="0"/>
              </a:rPr>
              <a:t>The columns can be reordered, without loss of information.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Marcador de Posição do Número do Diapositivo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8D16A68F-87BC-49EA-ABCF-E92DCBBFCDE1}" type="slidenum">
              <a:rPr lang="en-GB" smtClean="0"/>
              <a:pPr/>
              <a:t>6</a:t>
            </a:fld>
            <a:endParaRPr lang="en-GB" smtClean="0"/>
          </a:p>
        </p:txBody>
      </p:sp>
      <p:sp>
        <p:nvSpPr>
          <p:cNvPr id="2048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Improving the Features</a:t>
            </a:r>
            <a:endParaRPr lang="en-US" smtClean="0"/>
          </a:p>
        </p:txBody>
      </p:sp>
      <p:sp>
        <p:nvSpPr>
          <p:cNvPr id="20484" name="Text Box 50"/>
          <p:cNvSpPr txBox="1">
            <a:spLocks noChangeArrowheads="1"/>
          </p:cNvSpPr>
          <p:nvPr/>
        </p:nvSpPr>
        <p:spPr bwMode="auto">
          <a:xfrm>
            <a:off x="179388" y="1557338"/>
            <a:ext cx="8785225" cy="322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 algn="l">
              <a:spcAft>
                <a:spcPct val="10000"/>
              </a:spcAft>
            </a:pPr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Separating the contiguous text into words (tokens)</a:t>
            </a:r>
          </a:p>
          <a:p>
            <a:pPr marL="457200" indent="-457200" algn="l">
              <a:spcAft>
                <a:spcPct val="10000"/>
              </a:spcAft>
            </a:pPr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    </a:t>
            </a:r>
            <a:r>
              <a:rPr lang="en-US" sz="2000" b="0">
                <a:solidFill>
                  <a:srgbClr val="000000"/>
                </a:solidFill>
                <a:cs typeface="Times New Roman" pitchFamily="18" charset="0"/>
              </a:rPr>
              <a:t>Spaces (“ “) and punctuation marks (“.”) are used to identify “words”.</a:t>
            </a:r>
          </a:p>
          <a:p>
            <a:pPr marL="457200" indent="-457200" algn="l">
              <a:spcAft>
                <a:spcPct val="10000"/>
              </a:spcAft>
            </a:pPr>
            <a:endParaRPr lang="en-US" sz="2000" b="0">
              <a:solidFill>
                <a:srgbClr val="000000"/>
              </a:solidFill>
              <a:cs typeface="Times New Roman" pitchFamily="18" charset="0"/>
            </a:endParaRPr>
          </a:p>
          <a:p>
            <a:pPr marL="457200" indent="-457200" algn="l">
              <a:spcAft>
                <a:spcPct val="10000"/>
              </a:spcAft>
            </a:pPr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Convering the words to lower case</a:t>
            </a:r>
          </a:p>
          <a:p>
            <a:pPr marL="457200" indent="-457200" algn="l">
              <a:spcAft>
                <a:spcPct val="10000"/>
              </a:spcAft>
            </a:pPr>
            <a:r>
              <a:rPr lang="en-US" sz="2000" b="0">
                <a:solidFill>
                  <a:srgbClr val="000000"/>
                </a:solidFill>
                <a:cs typeface="Times New Roman" pitchFamily="18" charset="0"/>
              </a:rPr>
              <a:t>   In our previous example we had two distinct features “</a:t>
            </a:r>
            <a:r>
              <a:rPr lang="en-US" sz="2000" b="0" i="1">
                <a:solidFill>
                  <a:srgbClr val="000000"/>
                </a:solidFill>
                <a:cs typeface="Times New Roman" pitchFamily="18" charset="0"/>
              </a:rPr>
              <a:t>banks</a:t>
            </a:r>
            <a:r>
              <a:rPr lang="en-US" sz="2000" b="0">
                <a:solidFill>
                  <a:srgbClr val="000000"/>
                </a:solidFill>
                <a:cs typeface="Times New Roman" pitchFamily="18" charset="0"/>
              </a:rPr>
              <a:t>” and “</a:t>
            </a:r>
            <a:r>
              <a:rPr lang="en-US" sz="2000" b="0" i="1">
                <a:solidFill>
                  <a:srgbClr val="000000"/>
                </a:solidFill>
                <a:cs typeface="Times New Roman" pitchFamily="18" charset="0"/>
              </a:rPr>
              <a:t>Banks</a:t>
            </a:r>
            <a:r>
              <a:rPr lang="en-US" sz="2000" b="0">
                <a:solidFill>
                  <a:srgbClr val="000000"/>
                </a:solidFill>
                <a:cs typeface="Times New Roman" pitchFamily="18" charset="0"/>
              </a:rPr>
              <a:t>”. </a:t>
            </a:r>
          </a:p>
          <a:p>
            <a:pPr marL="457200" indent="-457200" algn="l">
              <a:spcAft>
                <a:spcPct val="10000"/>
              </a:spcAft>
            </a:pPr>
            <a:r>
              <a:rPr lang="en-US" sz="2000" b="0">
                <a:solidFill>
                  <a:srgbClr val="000000"/>
                </a:solidFill>
                <a:cs typeface="Times New Roman" pitchFamily="18" charset="0"/>
              </a:rPr>
              <a:t>   This is undesirable, as both words represent the same concept.</a:t>
            </a:r>
          </a:p>
          <a:p>
            <a:pPr marL="457200" indent="-457200" algn="l">
              <a:spcAft>
                <a:spcPct val="10000"/>
              </a:spcAft>
            </a:pPr>
            <a:r>
              <a:rPr lang="en-US" sz="2000" b="0">
                <a:solidFill>
                  <a:srgbClr val="000000"/>
                </a:solidFill>
                <a:cs typeface="Times New Roman" pitchFamily="18" charset="0"/>
              </a:rPr>
              <a:t>   If this were not corrected, </a:t>
            </a:r>
          </a:p>
          <a:p>
            <a:pPr marL="457200" indent="-457200" algn="l">
              <a:spcAft>
                <a:spcPct val="10000"/>
              </a:spcAft>
            </a:pPr>
            <a:r>
              <a:rPr lang="en-US" sz="2000" b="0">
                <a:solidFill>
                  <a:srgbClr val="000000"/>
                </a:solidFill>
                <a:cs typeface="Times New Roman" pitchFamily="18" charset="0"/>
              </a:rPr>
              <a:t>       the process of classification would deliver worse results. </a:t>
            </a:r>
          </a:p>
          <a:p>
            <a:pPr marL="457200" indent="-457200" algn="l">
              <a:spcAft>
                <a:spcPct val="50000"/>
              </a:spcAft>
            </a:pPr>
            <a:r>
              <a:rPr lang="en-US" sz="2000" b="0">
                <a:solidFill>
                  <a:srgbClr val="000000"/>
                </a:solidFill>
                <a:cs typeface="Times New Roman" pitchFamily="18" charset="0"/>
              </a:rPr>
              <a:t>   This can be corrected by converting all words to lower case.</a:t>
            </a:r>
            <a:endParaRPr lang="en-US" sz="2000">
              <a:solidFill>
                <a:srgbClr val="000000"/>
              </a:solidFill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Marcador de Posição do Número do Diapositivo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84549D07-8BC2-49D7-9EB1-FC8B156F3ABE}" type="slidenum">
              <a:rPr lang="en-GB" smtClean="0"/>
              <a:pPr/>
              <a:t>7</a:t>
            </a:fld>
            <a:endParaRPr lang="en-GB" smtClean="0"/>
          </a:p>
        </p:txBody>
      </p:sp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Improving the Features</a:t>
            </a:r>
            <a:endParaRPr lang="en-US" smtClean="0"/>
          </a:p>
        </p:txBody>
      </p:sp>
      <p:sp>
        <p:nvSpPr>
          <p:cNvPr id="21508" name="Text Box 3"/>
          <p:cNvSpPr txBox="1">
            <a:spLocks noChangeArrowheads="1"/>
          </p:cNvSpPr>
          <p:nvPr/>
        </p:nvSpPr>
        <p:spPr bwMode="auto">
          <a:xfrm>
            <a:off x="179388" y="1557338"/>
            <a:ext cx="8785225" cy="2592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 algn="l">
              <a:spcAft>
                <a:spcPct val="30000"/>
              </a:spcAft>
            </a:pPr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Stemming</a:t>
            </a:r>
            <a:r>
              <a:rPr lang="en-US" sz="2000" b="0">
                <a:solidFill>
                  <a:srgbClr val="000000"/>
                </a:solidFill>
                <a:cs typeface="Times New Roman" pitchFamily="18" charset="0"/>
              </a:rPr>
              <a:t> </a:t>
            </a:r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/ Use of representative words</a:t>
            </a:r>
          </a:p>
          <a:p>
            <a:pPr marL="457200" indent="-457200" algn="l">
              <a:spcAft>
                <a:spcPct val="10000"/>
              </a:spcAft>
            </a:pPr>
            <a:r>
              <a:rPr lang="en-US" sz="2000" b="0">
                <a:solidFill>
                  <a:srgbClr val="000000"/>
                </a:solidFill>
                <a:cs typeface="Times New Roman" pitchFamily="18" charset="0"/>
              </a:rPr>
              <a:t>    We note that </a:t>
            </a:r>
            <a:r>
              <a:rPr lang="en-US" sz="2000" b="0" i="1">
                <a:solidFill>
                  <a:srgbClr val="000000"/>
                </a:solidFill>
                <a:cs typeface="Times New Roman" pitchFamily="18" charset="0"/>
              </a:rPr>
              <a:t>operated</a:t>
            </a:r>
            <a:r>
              <a:rPr lang="en-US" sz="2000" b="0">
                <a:solidFill>
                  <a:srgbClr val="000000"/>
                </a:solidFill>
                <a:cs typeface="Times New Roman" pitchFamily="18" charset="0"/>
              </a:rPr>
              <a:t> / </a:t>
            </a:r>
            <a:r>
              <a:rPr lang="en-US" sz="2000" b="0" i="1">
                <a:solidFill>
                  <a:srgbClr val="000000"/>
                </a:solidFill>
                <a:cs typeface="Times New Roman" pitchFamily="18" charset="0"/>
              </a:rPr>
              <a:t>operate</a:t>
            </a:r>
            <a:r>
              <a:rPr lang="en-US" sz="2000" b="0">
                <a:solidFill>
                  <a:srgbClr val="000000"/>
                </a:solidFill>
                <a:cs typeface="Times New Roman" pitchFamily="18" charset="0"/>
              </a:rPr>
              <a:t> / </a:t>
            </a:r>
            <a:r>
              <a:rPr lang="en-US" sz="2000" b="0" i="1">
                <a:solidFill>
                  <a:srgbClr val="000000"/>
                </a:solidFill>
                <a:cs typeface="Times New Roman" pitchFamily="18" charset="0"/>
              </a:rPr>
              <a:t>operates</a:t>
            </a:r>
            <a:r>
              <a:rPr lang="en-US" sz="2000" b="0">
                <a:solidFill>
                  <a:srgbClr val="000000"/>
                </a:solidFill>
                <a:cs typeface="Times New Roman" pitchFamily="18" charset="0"/>
              </a:rPr>
              <a:t> and banks / banking </a:t>
            </a:r>
          </a:p>
          <a:p>
            <a:pPr marL="457200" indent="-457200" algn="l">
              <a:spcAft>
                <a:spcPct val="30000"/>
              </a:spcAft>
            </a:pPr>
            <a:r>
              <a:rPr lang="en-US" sz="2000" b="0">
                <a:solidFill>
                  <a:srgbClr val="000000"/>
                </a:solidFill>
                <a:cs typeface="Times New Roman" pitchFamily="18" charset="0"/>
              </a:rPr>
              <a:t>        would also be considered distinct. </a:t>
            </a:r>
          </a:p>
          <a:p>
            <a:pPr marL="457200" indent="-457200" algn="l">
              <a:spcAft>
                <a:spcPct val="30000"/>
              </a:spcAft>
            </a:pPr>
            <a:r>
              <a:rPr lang="en-US" sz="2000" b="0">
                <a:solidFill>
                  <a:srgbClr val="000000"/>
                </a:solidFill>
                <a:cs typeface="Times New Roman" pitchFamily="18" charset="0"/>
              </a:rPr>
              <a:t>   This is again undesirable, for similar reasons as explained earlier. </a:t>
            </a:r>
          </a:p>
          <a:p>
            <a:pPr marL="457200" indent="-457200" algn="l">
              <a:spcAft>
                <a:spcPct val="10000"/>
              </a:spcAft>
            </a:pPr>
            <a:r>
              <a:rPr lang="en-US" sz="2000" b="0">
                <a:solidFill>
                  <a:srgbClr val="000000"/>
                </a:solidFill>
                <a:cs typeface="Times New Roman" pitchFamily="18" charset="0"/>
              </a:rPr>
              <a:t>   This can be corrected by stripping the suffixes “ed”, “ing” etc.,</a:t>
            </a:r>
          </a:p>
          <a:p>
            <a:pPr marL="457200" indent="-457200" algn="l">
              <a:spcAft>
                <a:spcPct val="10000"/>
              </a:spcAft>
            </a:pPr>
            <a:r>
              <a:rPr lang="en-US" sz="2000" b="0">
                <a:solidFill>
                  <a:srgbClr val="000000"/>
                </a:solidFill>
                <a:cs typeface="Times New Roman" pitchFamily="18" charset="0"/>
              </a:rPr>
              <a:t>       called </a:t>
            </a:r>
            <a:r>
              <a:rPr lang="en-US" sz="2000" b="0" i="1">
                <a:solidFill>
                  <a:srgbClr val="13038B"/>
                </a:solidFill>
                <a:cs typeface="Times New Roman" pitchFamily="18" charset="0"/>
              </a:rPr>
              <a:t>stemming</a:t>
            </a:r>
            <a:r>
              <a:rPr lang="en-US" sz="2000" b="0">
                <a:solidFill>
                  <a:srgbClr val="000000"/>
                </a:solidFill>
                <a:cs typeface="Times New Roman" pitchFamily="18" charset="0"/>
              </a:rPr>
              <a:t> or </a:t>
            </a:r>
            <a:r>
              <a:rPr lang="en-US" sz="2000" b="0" i="1">
                <a:solidFill>
                  <a:srgbClr val="13038B"/>
                </a:solidFill>
                <a:cs typeface="Times New Roman" pitchFamily="18" charset="0"/>
              </a:rPr>
              <a:t>lemmatization,</a:t>
            </a:r>
          </a:p>
          <a:p>
            <a:pPr marL="457200" indent="-457200" algn="l">
              <a:spcAft>
                <a:spcPct val="30000"/>
              </a:spcAft>
            </a:pPr>
            <a:r>
              <a:rPr lang="en-US" sz="2000" b="0">
                <a:solidFill>
                  <a:srgbClr val="000000"/>
                </a:solidFill>
                <a:cs typeface="Times New Roman" pitchFamily="18" charset="0"/>
              </a:rPr>
              <a:t>       or by </a:t>
            </a:r>
            <a:r>
              <a:rPr lang="en-US" sz="2000" b="0">
                <a:solidFill>
                  <a:srgbClr val="13038B"/>
                </a:solidFill>
                <a:cs typeface="Times New Roman" pitchFamily="18" charset="0"/>
              </a:rPr>
              <a:t>selecting a representative form</a:t>
            </a:r>
            <a:r>
              <a:rPr lang="en-US" sz="2000" b="0">
                <a:solidFill>
                  <a:srgbClr val="000000"/>
                </a:solidFill>
                <a:cs typeface="Times New Roman" pitchFamily="18" charset="0"/>
              </a:rPr>
              <a:t> for each word (e.g. the infinitive). 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Marcador de Posição do Número do Diapositivo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C497E6F9-941C-4709-BE82-0A409C1DEF9A}" type="slidenum">
              <a:rPr lang="en-GB" smtClean="0"/>
              <a:pPr/>
              <a:t>8</a:t>
            </a:fld>
            <a:endParaRPr lang="en-GB" smtClean="0"/>
          </a:p>
        </p:txBody>
      </p:sp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76200"/>
            <a:ext cx="8743950" cy="1143000"/>
          </a:xfrm>
        </p:spPr>
        <p:txBody>
          <a:bodyPr/>
          <a:lstStyle/>
          <a:p>
            <a:r>
              <a:rPr lang="pt-PT" sz="2800" smtClean="0"/>
              <a:t>Problem of High Dimensionality: </a:t>
            </a:r>
            <a:br>
              <a:rPr lang="pt-PT" sz="2800" smtClean="0"/>
            </a:br>
            <a:r>
              <a:rPr lang="pt-PT" sz="2800" smtClean="0"/>
              <a:t>   Feature Reduction Techniques</a:t>
            </a:r>
            <a:endParaRPr lang="en-US" sz="2800" smtClean="0"/>
          </a:p>
        </p:txBody>
      </p:sp>
      <p:sp>
        <p:nvSpPr>
          <p:cNvPr id="22532" name="Text Box 3"/>
          <p:cNvSpPr txBox="1">
            <a:spLocks noChangeArrowheads="1"/>
          </p:cNvSpPr>
          <p:nvPr/>
        </p:nvSpPr>
        <p:spPr bwMode="auto">
          <a:xfrm>
            <a:off x="152400" y="1600200"/>
            <a:ext cx="8763000" cy="3871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 algn="l">
              <a:spcAft>
                <a:spcPct val="10000"/>
              </a:spcAft>
            </a:pPr>
            <a:r>
              <a:rPr lang="en-US" sz="2000" b="0">
                <a:solidFill>
                  <a:srgbClr val="000000"/>
                </a:solidFill>
                <a:cs typeface="Times New Roman" pitchFamily="18" charset="0"/>
              </a:rPr>
              <a:t>Structured representations of natural languange documents</a:t>
            </a:r>
          </a:p>
          <a:p>
            <a:pPr marL="457200" indent="-457200" algn="l">
              <a:spcAft>
                <a:spcPct val="30000"/>
              </a:spcAft>
            </a:pPr>
            <a:r>
              <a:rPr lang="en-US" sz="2000" b="0">
                <a:solidFill>
                  <a:srgbClr val="000000"/>
                </a:solidFill>
                <a:cs typeface="Times New Roman" pitchFamily="18" charset="0"/>
              </a:rPr>
              <a:t>   leads usually to </a:t>
            </a:r>
            <a:r>
              <a:rPr lang="en-US" sz="2000" b="0">
                <a:solidFill>
                  <a:srgbClr val="0000FF"/>
                </a:solidFill>
                <a:cs typeface="Times New Roman" pitchFamily="18" charset="0"/>
              </a:rPr>
              <a:t>very large number of features</a:t>
            </a:r>
            <a:r>
              <a:rPr lang="en-US" sz="2000" b="0">
                <a:solidFill>
                  <a:srgbClr val="000000"/>
                </a:solidFill>
                <a:cs typeface="Times New Roman" pitchFamily="18" charset="0"/>
              </a:rPr>
              <a:t>.</a:t>
            </a:r>
          </a:p>
          <a:p>
            <a:pPr marL="457200" indent="-457200" algn="l">
              <a:spcAft>
                <a:spcPct val="10000"/>
              </a:spcAft>
            </a:pPr>
            <a:r>
              <a:rPr lang="en-US" sz="2000" b="0">
                <a:solidFill>
                  <a:srgbClr val="000000"/>
                </a:solidFill>
                <a:cs typeface="Times New Roman" pitchFamily="18" charset="0"/>
              </a:rPr>
              <a:t>For instance, one small collection of Reuters of 15,000 documents</a:t>
            </a:r>
          </a:p>
          <a:p>
            <a:pPr marL="457200" indent="-457200" algn="l">
              <a:spcAft>
                <a:spcPct val="50000"/>
              </a:spcAft>
            </a:pPr>
            <a:r>
              <a:rPr lang="en-US" sz="2000" b="0">
                <a:solidFill>
                  <a:srgbClr val="000000"/>
                </a:solidFill>
                <a:cs typeface="Times New Roman" pitchFamily="18" charset="0"/>
              </a:rPr>
              <a:t>   contains 25,000 non-trivial features (word stems).</a:t>
            </a:r>
          </a:p>
          <a:p>
            <a:pPr marL="457200" indent="-457200" algn="l">
              <a:spcAft>
                <a:spcPct val="10000"/>
              </a:spcAft>
            </a:pPr>
            <a:r>
              <a:rPr lang="en-US" sz="2000" b="0">
                <a:solidFill>
                  <a:srgbClr val="000000"/>
                </a:solidFill>
                <a:cs typeface="Times New Roman" pitchFamily="18" charset="0"/>
              </a:rPr>
              <a:t>Some algorithms do not deal very well with large numbers of features and</a:t>
            </a:r>
          </a:p>
          <a:p>
            <a:pPr marL="457200" indent="-457200" algn="l">
              <a:spcAft>
                <a:spcPct val="30000"/>
              </a:spcAft>
            </a:pPr>
            <a:r>
              <a:rPr lang="en-US" sz="2000" b="0">
                <a:solidFill>
                  <a:srgbClr val="000000"/>
                </a:solidFill>
                <a:cs typeface="Times New Roman" pitchFamily="18" charset="0"/>
              </a:rPr>
              <a:t>   hence it is necessary to employ </a:t>
            </a:r>
            <a:r>
              <a:rPr lang="en-US" sz="2000" b="0">
                <a:solidFill>
                  <a:srgbClr val="0000FF"/>
                </a:solidFill>
                <a:cs typeface="Times New Roman" pitchFamily="18" charset="0"/>
              </a:rPr>
              <a:t>feature reduction techniques</a:t>
            </a:r>
            <a:r>
              <a:rPr lang="en-US" sz="2000" b="0">
                <a:solidFill>
                  <a:srgbClr val="000000"/>
                </a:solidFill>
                <a:cs typeface="Times New Roman" pitchFamily="18" charset="0"/>
              </a:rPr>
              <a:t>, such as:</a:t>
            </a:r>
          </a:p>
          <a:p>
            <a:pPr marL="457200" indent="-457200" algn="l"/>
            <a:r>
              <a:rPr lang="en-US" sz="2000" b="0">
                <a:solidFill>
                  <a:srgbClr val="000000"/>
                </a:solidFill>
                <a:cs typeface="Times New Roman" pitchFamily="18" charset="0"/>
              </a:rPr>
              <a:t>   - Elimination of common words (stop words) </a:t>
            </a:r>
          </a:p>
          <a:p>
            <a:pPr marL="457200" indent="-457200" algn="l">
              <a:spcAft>
                <a:spcPct val="50000"/>
              </a:spcAft>
            </a:pPr>
            <a:r>
              <a:rPr lang="en-US" sz="2000" b="0">
                <a:solidFill>
                  <a:srgbClr val="000000"/>
                </a:solidFill>
                <a:cs typeface="Times New Roman" pitchFamily="18" charset="0"/>
              </a:rPr>
              <a:t>      (words that appear in many documents, e.g., </a:t>
            </a:r>
            <a:r>
              <a:rPr lang="en-US" sz="2000" b="0" i="1">
                <a:solidFill>
                  <a:srgbClr val="000000"/>
                </a:solidFill>
                <a:cs typeface="Times New Roman" pitchFamily="18" charset="0"/>
              </a:rPr>
              <a:t>have</a:t>
            </a:r>
            <a:r>
              <a:rPr lang="en-US" sz="2000" b="0">
                <a:solidFill>
                  <a:srgbClr val="000000"/>
                </a:solidFill>
                <a:cs typeface="Times New Roman" pitchFamily="18" charset="0"/>
              </a:rPr>
              <a:t>, </a:t>
            </a:r>
            <a:r>
              <a:rPr lang="en-US" sz="2000" b="0" i="1">
                <a:solidFill>
                  <a:srgbClr val="000000"/>
                </a:solidFill>
                <a:cs typeface="Times New Roman" pitchFamily="18" charset="0"/>
              </a:rPr>
              <a:t>the</a:t>
            </a:r>
            <a:r>
              <a:rPr lang="en-US" sz="2000" b="0">
                <a:solidFill>
                  <a:srgbClr val="000000"/>
                </a:solidFill>
                <a:cs typeface="Times New Roman" pitchFamily="18" charset="0"/>
              </a:rPr>
              <a:t> etc.),</a:t>
            </a:r>
          </a:p>
          <a:p>
            <a:pPr marL="457200" indent="-457200" algn="l">
              <a:spcAft>
                <a:spcPct val="50000"/>
              </a:spcAft>
            </a:pPr>
            <a:r>
              <a:rPr lang="en-US" sz="2000" b="0">
                <a:solidFill>
                  <a:srgbClr val="000000"/>
                </a:solidFill>
                <a:cs typeface="Times New Roman" pitchFamily="18" charset="0"/>
              </a:rPr>
              <a:t>   - Selection of the most informative features (using e.g. information gain)</a:t>
            </a:r>
          </a:p>
          <a:p>
            <a:pPr marL="457200" indent="-457200" algn="l">
              <a:spcAft>
                <a:spcPct val="10000"/>
              </a:spcAft>
            </a:pPr>
            <a:endParaRPr lang="en-US" sz="2000" b="0">
              <a:solidFill>
                <a:srgbClr val="000000"/>
              </a:solidFill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Marcador de Posição do Número do Diapositivo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0313F91E-CD12-41C9-ABDF-2EB10956208F}" type="slidenum">
              <a:rPr lang="en-GB" smtClean="0"/>
              <a:pPr/>
              <a:t>9</a:t>
            </a:fld>
            <a:endParaRPr lang="en-GB" smtClean="0"/>
          </a:p>
        </p:txBody>
      </p:sp>
      <p:sp>
        <p:nvSpPr>
          <p:cNvPr id="23555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76200"/>
            <a:ext cx="8743950" cy="1143000"/>
          </a:xfrm>
        </p:spPr>
        <p:txBody>
          <a:bodyPr/>
          <a:lstStyle/>
          <a:p>
            <a:r>
              <a:rPr lang="pt-PT" sz="2800" smtClean="0"/>
              <a:t>Problem of Feature Sparcity</a:t>
            </a:r>
            <a:endParaRPr lang="en-US" sz="2800" smtClean="0"/>
          </a:p>
        </p:txBody>
      </p:sp>
      <p:sp>
        <p:nvSpPr>
          <p:cNvPr id="23556" name="Text Box 3"/>
          <p:cNvSpPr txBox="1">
            <a:spLocks noChangeArrowheads="1"/>
          </p:cNvSpPr>
          <p:nvPr/>
        </p:nvSpPr>
        <p:spPr bwMode="auto">
          <a:xfrm>
            <a:off x="152400" y="1600200"/>
            <a:ext cx="8763000" cy="218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 algn="l">
              <a:spcAft>
                <a:spcPct val="10000"/>
              </a:spcAft>
            </a:pPr>
            <a:r>
              <a:rPr lang="en-US" sz="2000" b="0">
                <a:solidFill>
                  <a:srgbClr val="000000"/>
                </a:solidFill>
                <a:cs typeface="Times New Roman" pitchFamily="18" charset="0"/>
              </a:rPr>
              <a:t>Another problem is </a:t>
            </a:r>
            <a:r>
              <a:rPr lang="en-US" sz="2000" b="0">
                <a:solidFill>
                  <a:srgbClr val="0000FF"/>
                </a:solidFill>
                <a:cs typeface="Times New Roman" pitchFamily="18" charset="0"/>
              </a:rPr>
              <a:t>feature sparcity</a:t>
            </a:r>
            <a:r>
              <a:rPr lang="en-US" sz="2000" b="0">
                <a:solidFill>
                  <a:srgbClr val="000000"/>
                </a:solidFill>
                <a:cs typeface="Times New Roman" pitchFamily="18" charset="0"/>
              </a:rPr>
              <a:t>:</a:t>
            </a:r>
          </a:p>
          <a:p>
            <a:pPr marL="457200" indent="-457200" algn="l">
              <a:spcAft>
                <a:spcPct val="40000"/>
              </a:spcAft>
            </a:pPr>
            <a:r>
              <a:rPr lang="en-US" sz="2000" b="0">
                <a:solidFill>
                  <a:srgbClr val="000000"/>
                </a:solidFill>
                <a:cs typeface="Times New Roman" pitchFamily="18" charset="0"/>
              </a:rPr>
              <a:t>    Each document conctains only a small number of all potential features.</a:t>
            </a:r>
          </a:p>
          <a:p>
            <a:pPr marL="457200" indent="-457200" algn="l">
              <a:spcAft>
                <a:spcPct val="10000"/>
              </a:spcAft>
            </a:pPr>
            <a:r>
              <a:rPr lang="en-US" sz="2000" b="0">
                <a:solidFill>
                  <a:srgbClr val="000000"/>
                </a:solidFill>
                <a:cs typeface="Times New Roman" pitchFamily="18" charset="0"/>
              </a:rPr>
              <a:t>This requires that </a:t>
            </a:r>
            <a:r>
              <a:rPr lang="en-US" sz="2000" b="0">
                <a:solidFill>
                  <a:srgbClr val="0000FF"/>
                </a:solidFill>
                <a:cs typeface="Times New Roman" pitchFamily="18" charset="0"/>
              </a:rPr>
              <a:t>special representations</a:t>
            </a:r>
            <a:r>
              <a:rPr lang="en-US" sz="2000" b="0">
                <a:solidFill>
                  <a:srgbClr val="000000"/>
                </a:solidFill>
                <a:cs typeface="Times New Roman" pitchFamily="18" charset="0"/>
              </a:rPr>
              <a:t> be used. </a:t>
            </a:r>
          </a:p>
          <a:p>
            <a:pPr marL="457200" indent="-457200" algn="l">
              <a:spcAft>
                <a:spcPct val="10000"/>
              </a:spcAft>
            </a:pPr>
            <a:r>
              <a:rPr lang="en-US" sz="2000" b="0">
                <a:solidFill>
                  <a:srgbClr val="000000"/>
                </a:solidFill>
                <a:cs typeface="Times New Roman" pitchFamily="18" charset="0"/>
              </a:rPr>
              <a:t>   - avoid using sparsely populated matrices,</a:t>
            </a:r>
          </a:p>
          <a:p>
            <a:pPr marL="457200" indent="-457200" algn="l">
              <a:spcAft>
                <a:spcPct val="10000"/>
              </a:spcAft>
            </a:pPr>
            <a:r>
              <a:rPr lang="en-US" sz="2000" b="0">
                <a:solidFill>
                  <a:srgbClr val="000000"/>
                </a:solidFill>
                <a:cs typeface="Times New Roman" pitchFamily="18" charset="0"/>
              </a:rPr>
              <a:t>   - replace each word by a number (index in a unique word list) </a:t>
            </a:r>
          </a:p>
          <a:p>
            <a:pPr marL="457200" indent="-457200" algn="l">
              <a:spcAft>
                <a:spcPct val="10000"/>
              </a:spcAft>
            </a:pPr>
            <a:r>
              <a:rPr lang="en-US" sz="2000" b="0">
                <a:solidFill>
                  <a:srgbClr val="000000"/>
                </a:solidFill>
                <a:cs typeface="Times New Roman" pitchFamily="18" charset="0"/>
              </a:rPr>
              <a:t>   - store </a:t>
            </a:r>
            <a:r>
              <a:rPr lang="en-US" sz="2000" b="0">
                <a:solidFill>
                  <a:srgbClr val="0000FF"/>
                </a:solidFill>
                <a:cs typeface="Times New Roman" pitchFamily="18" charset="0"/>
              </a:rPr>
              <a:t>information</a:t>
            </a:r>
            <a:r>
              <a:rPr lang="en-US" sz="2000" b="0">
                <a:solidFill>
                  <a:srgbClr val="000000"/>
                </a:solidFill>
                <a:cs typeface="Times New Roman" pitchFamily="18" charset="0"/>
              </a:rPr>
              <a:t> about </a:t>
            </a:r>
            <a:r>
              <a:rPr lang="en-US" sz="2000" b="0">
                <a:solidFill>
                  <a:srgbClr val="0000FF"/>
                </a:solidFill>
                <a:cs typeface="Times New Roman" pitchFamily="18" charset="0"/>
              </a:rPr>
              <a:t>where each word</a:t>
            </a:r>
            <a:r>
              <a:rPr lang="en-US" sz="2000" b="0">
                <a:solidFill>
                  <a:srgbClr val="000000"/>
                </a:solidFill>
                <a:cs typeface="Times New Roman" pitchFamily="18" charset="0"/>
              </a:rPr>
              <a:t> is used.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Accenture Intermediate-Full Brand">
  <a:themeElements>
    <a:clrScheme name="Accenture Intermediate-Full Brand 2">
      <a:dk1>
        <a:srgbClr val="000000"/>
      </a:dk1>
      <a:lt1>
        <a:srgbClr val="FFFFFF"/>
      </a:lt1>
      <a:dk2>
        <a:srgbClr val="F8F8F8"/>
      </a:dk2>
      <a:lt2>
        <a:srgbClr val="C0C0C0"/>
      </a:lt2>
      <a:accent1>
        <a:srgbClr val="006699"/>
      </a:accent1>
      <a:accent2>
        <a:srgbClr val="FF6600"/>
      </a:accent2>
      <a:accent3>
        <a:srgbClr val="FFFFFF"/>
      </a:accent3>
      <a:accent4>
        <a:srgbClr val="000000"/>
      </a:accent4>
      <a:accent5>
        <a:srgbClr val="AAB8CA"/>
      </a:accent5>
      <a:accent6>
        <a:srgbClr val="E75C00"/>
      </a:accent6>
      <a:hlink>
        <a:srgbClr val="663399"/>
      </a:hlink>
      <a:folHlink>
        <a:srgbClr val="FF0000"/>
      </a:folHlink>
    </a:clrScheme>
    <a:fontScheme name="Accenture Intermediate-Full Brand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Accenture Intermediate-Full Brand 1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969696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D4D4D4"/>
        </a:accent6>
        <a:hlink>
          <a:srgbClr val="5F5F5F"/>
        </a:hlink>
        <a:folHlink>
          <a:srgbClr val="CBCBC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ccenture Intermediate-Full Brand 2">
        <a:dk1>
          <a:srgbClr val="000000"/>
        </a:dk1>
        <a:lt1>
          <a:srgbClr val="FFFFFF"/>
        </a:lt1>
        <a:dk2>
          <a:srgbClr val="F8F8F8"/>
        </a:dk2>
        <a:lt2>
          <a:srgbClr val="C0C0C0"/>
        </a:lt2>
        <a:accent1>
          <a:srgbClr val="006699"/>
        </a:accent1>
        <a:accent2>
          <a:srgbClr val="FF6600"/>
        </a:accent2>
        <a:accent3>
          <a:srgbClr val="FFFFFF"/>
        </a:accent3>
        <a:accent4>
          <a:srgbClr val="000000"/>
        </a:accent4>
        <a:accent5>
          <a:srgbClr val="AAB8CA"/>
        </a:accent5>
        <a:accent6>
          <a:srgbClr val="E75C00"/>
        </a:accent6>
        <a:hlink>
          <a:srgbClr val="663399"/>
        </a:hlink>
        <a:folHlink>
          <a:srgbClr val="FF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ccenture Intermediate-Full Brand 3">
        <a:dk1>
          <a:srgbClr val="000000"/>
        </a:dk1>
        <a:lt1>
          <a:srgbClr val="FFFFFF"/>
        </a:lt1>
        <a:dk2>
          <a:srgbClr val="F8F8F8"/>
        </a:dk2>
        <a:lt2>
          <a:srgbClr val="C0C0C0"/>
        </a:lt2>
        <a:accent1>
          <a:srgbClr val="336633"/>
        </a:accent1>
        <a:accent2>
          <a:srgbClr val="336666"/>
        </a:accent2>
        <a:accent3>
          <a:srgbClr val="FFFFFF"/>
        </a:accent3>
        <a:accent4>
          <a:srgbClr val="000000"/>
        </a:accent4>
        <a:accent5>
          <a:srgbClr val="ADB8AD"/>
        </a:accent5>
        <a:accent6>
          <a:srgbClr val="2D5C5C"/>
        </a:accent6>
        <a:hlink>
          <a:srgbClr val="990033"/>
        </a:hlink>
        <a:folHlink>
          <a:srgbClr val="6666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ccenture Intermediate-Full Brand 4">
        <a:dk1>
          <a:srgbClr val="000000"/>
        </a:dk1>
        <a:lt1>
          <a:srgbClr val="FFFFFF"/>
        </a:lt1>
        <a:dk2>
          <a:srgbClr val="F8F8F8"/>
        </a:dk2>
        <a:lt2>
          <a:srgbClr val="C0C0C0"/>
        </a:lt2>
        <a:accent1>
          <a:srgbClr val="CCCC33"/>
        </a:accent1>
        <a:accent2>
          <a:srgbClr val="66CC00"/>
        </a:accent2>
        <a:accent3>
          <a:srgbClr val="FFFFFF"/>
        </a:accent3>
        <a:accent4>
          <a:srgbClr val="000000"/>
        </a:accent4>
        <a:accent5>
          <a:srgbClr val="E2E2AD"/>
        </a:accent5>
        <a:accent6>
          <a:srgbClr val="5CB900"/>
        </a:accent6>
        <a:hlink>
          <a:srgbClr val="0099CC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o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o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Designs\Accenture Intermediate-Full Brand.pot</Template>
  <TotalTime>15304</TotalTime>
  <Words>1498</Words>
  <Application>Microsoft Office PowerPoint</Application>
  <PresentationFormat>Apresentação no Ecrã (4:3)</PresentationFormat>
  <Paragraphs>299</Paragraphs>
  <Slides>22</Slides>
  <Notes>22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incorporados</vt:lpstr>
      </vt:variant>
      <vt:variant>
        <vt:i4>1</vt:i4>
      </vt:variant>
      <vt:variant>
        <vt:lpstr>Títulos dos diapositivos</vt:lpstr>
      </vt:variant>
      <vt:variant>
        <vt:i4>22</vt:i4>
      </vt:variant>
    </vt:vector>
  </HeadingPairs>
  <TitlesOfParts>
    <vt:vector size="24" baseType="lpstr">
      <vt:lpstr>Accenture Intermediate-Full Brand</vt:lpstr>
      <vt:lpstr>Bitmap Image</vt:lpstr>
      <vt:lpstr>Classification of Documents</vt:lpstr>
      <vt:lpstr>Overview</vt:lpstr>
      <vt:lpstr>1. What is Document Classification</vt:lpstr>
      <vt:lpstr>2. Representation of Documents</vt:lpstr>
      <vt:lpstr>Constructing a Feature Vector: Basic Idea</vt:lpstr>
      <vt:lpstr>Improving the Features</vt:lpstr>
      <vt:lpstr>Improving the Features</vt:lpstr>
      <vt:lpstr>Problem of High Dimensionality:     Feature Reduction Techniques</vt:lpstr>
      <vt:lpstr>Problem of Feature Sparcity</vt:lpstr>
      <vt:lpstr>Classification Strategies</vt:lpstr>
      <vt:lpstr>3. ML Algorithms used Text Classification</vt:lpstr>
      <vt:lpstr>4. Some Text Classification Datasets</vt:lpstr>
      <vt:lpstr>20Newsgroups</vt:lpstr>
      <vt:lpstr>20Newsgroups</vt:lpstr>
      <vt:lpstr>20Newsgroups - Example document</vt:lpstr>
      <vt:lpstr>Ohsumed</vt:lpstr>
      <vt:lpstr>Ohsumed</vt:lpstr>
      <vt:lpstr>Ohsumed - example document</vt:lpstr>
      <vt:lpstr>5. Some comparative results</vt:lpstr>
      <vt:lpstr>Some comparative results</vt:lpstr>
      <vt:lpstr>6. Sentiment Analysis </vt:lpstr>
      <vt:lpstr>Features in Sentiment Analysis</vt:lpstr>
    </vt:vector>
  </TitlesOfParts>
  <Company>Andersen Consulting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CRM PoV Slides</dc:title>
  <dc:creator>CRM Line of Business</dc:creator>
  <cp:lastModifiedBy>pbrazdil</cp:lastModifiedBy>
  <cp:revision>905</cp:revision>
  <cp:lastPrinted>2001-03-12T14:21:06Z</cp:lastPrinted>
  <dcterms:created xsi:type="dcterms:W3CDTF">1999-10-04T21:58:47Z</dcterms:created>
  <dcterms:modified xsi:type="dcterms:W3CDTF">2011-10-10T15:21:25Z</dcterms:modified>
</cp:coreProperties>
</file>