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42"/>
  </p:notesMasterIdLst>
  <p:sldIdLst>
    <p:sldId id="258" r:id="rId2"/>
    <p:sldId id="279" r:id="rId3"/>
    <p:sldId id="280" r:id="rId4"/>
    <p:sldId id="264" r:id="rId5"/>
    <p:sldId id="303" r:id="rId6"/>
    <p:sldId id="334" r:id="rId7"/>
    <p:sldId id="336" r:id="rId8"/>
    <p:sldId id="335" r:id="rId9"/>
    <p:sldId id="337" r:id="rId10"/>
    <p:sldId id="340" r:id="rId11"/>
    <p:sldId id="342" r:id="rId12"/>
    <p:sldId id="325" r:id="rId13"/>
    <p:sldId id="308" r:id="rId14"/>
    <p:sldId id="309" r:id="rId15"/>
    <p:sldId id="310" r:id="rId16"/>
    <p:sldId id="313" r:id="rId17"/>
    <p:sldId id="314" r:id="rId18"/>
    <p:sldId id="343" r:id="rId19"/>
    <p:sldId id="312" r:id="rId20"/>
    <p:sldId id="311" r:id="rId21"/>
    <p:sldId id="338" r:id="rId22"/>
    <p:sldId id="339" r:id="rId23"/>
    <p:sldId id="344" r:id="rId24"/>
    <p:sldId id="306" r:id="rId25"/>
    <p:sldId id="305" r:id="rId26"/>
    <p:sldId id="316" r:id="rId27"/>
    <p:sldId id="345" r:id="rId28"/>
    <p:sldId id="317" r:id="rId29"/>
    <p:sldId id="321" r:id="rId30"/>
    <p:sldId id="328" r:id="rId31"/>
    <p:sldId id="323" r:id="rId32"/>
    <p:sldId id="329" r:id="rId33"/>
    <p:sldId id="320" r:id="rId34"/>
    <p:sldId id="326" r:id="rId35"/>
    <p:sldId id="346" r:id="rId36"/>
    <p:sldId id="331" r:id="rId37"/>
    <p:sldId id="332" r:id="rId38"/>
    <p:sldId id="333" r:id="rId39"/>
    <p:sldId id="348" r:id="rId40"/>
    <p:sldId id="301" r:id="rId41"/>
  </p:sldIdLst>
  <p:sldSz cx="12204700" cy="6858000"/>
  <p:notesSz cx="6858000" cy="9144000"/>
  <p:embeddedFontLst>
    <p:embeddedFont>
      <p:font typeface="Roboto Th" pitchFamily="2" charset="0"/>
      <p:regular r:id="rId43"/>
      <p: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Georgia" pitchFamily="18" charset="0"/>
      <p:regular r:id="rId49"/>
      <p:bold r:id="rId50"/>
      <p:italic r:id="rId51"/>
      <p:boldItalic r:id="rId52"/>
    </p:embeddedFont>
    <p:embeddedFont>
      <p:font typeface="Roboto" pitchFamily="2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C0E3"/>
    <a:srgbClr val="F8FCF8"/>
    <a:srgbClr val="3E3E3E"/>
    <a:srgbClr val="F3F0F0"/>
    <a:srgbClr val="129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 autoAdjust="0"/>
    <p:restoredTop sz="94660"/>
  </p:normalViewPr>
  <p:slideViewPr>
    <p:cSldViewPr snapToGrid="0" snapToObjects="1" showGuides="1">
      <p:cViewPr varScale="1">
        <p:scale>
          <a:sx n="120" d="100"/>
          <a:sy n="120" d="100"/>
        </p:scale>
        <p:origin x="-96" y="-186"/>
      </p:cViewPr>
      <p:guideLst>
        <p:guide orient="horz" pos="2160"/>
        <p:guide pos="38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DA3F-248A-DE40-9366-C7DDE57FC2B6}" type="datetimeFigureOut">
              <a:rPr lang="en-US" smtClean="0"/>
              <a:t>3/2/2014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12A58-1493-234B-9F1A-A978DAE52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26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28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29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30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31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32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34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36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37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38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39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endParaRPr/>
          </a:p>
        </p:txBody>
      </p:sp>
      <p:sp>
        <p:nvSpPr>
          <p:cNvPr id="3" name="Notes Placeholder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lvl="0"/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lvl="0">
              <a:defRPr/>
            </a:lvl1pPr>
          </a:lstStyle>
          <a:p>
            <a:fld id="{8B38DBA3-52F9-4AF4-A6A4-FA4D7DB2F99C}" type="slidenum"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4" y="2130428"/>
            <a:ext cx="1037399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0705" y="3886200"/>
            <a:ext cx="854329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March 2,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3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4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10590" y="274641"/>
            <a:ext cx="366564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647" y="274641"/>
            <a:ext cx="1079353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6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SAH - bily text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1"/>
          </p:nvPr>
        </p:nvSpPr>
        <p:spPr>
          <a:xfrm>
            <a:off x="358775" y="1798637"/>
            <a:ext cx="11371262" cy="468471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>
              <a:defRPr baseline="0">
                <a:solidFill>
                  <a:schemeClr val="bg1"/>
                </a:solidFill>
                <a:latin typeface="Roboto" pitchFamily="2" charset="0"/>
              </a:defRPr>
            </a:lvl1pPr>
            <a:lvl2pPr>
              <a:defRPr baseline="0">
                <a:solidFill>
                  <a:schemeClr val="bg1"/>
                </a:solidFill>
                <a:latin typeface="Roboto" pitchFamily="2" charset="0"/>
              </a:defRPr>
            </a:lvl2pPr>
            <a:lvl3pPr>
              <a:defRPr baseline="0">
                <a:solidFill>
                  <a:schemeClr val="bg1"/>
                </a:solidFill>
                <a:latin typeface="Roboto" pitchFamily="2" charset="0"/>
              </a:defRPr>
            </a:lvl3pPr>
            <a:lvl4pPr>
              <a:defRPr baseline="0">
                <a:solidFill>
                  <a:schemeClr val="bg1"/>
                </a:solidFill>
                <a:latin typeface="Roboto" pitchFamily="2" charset="0"/>
              </a:defRPr>
            </a:lvl4pPr>
          </a:lstStyle>
          <a:p>
            <a:pPr marL="450850" lvl="0" indent="0">
              <a:buSzPct val="100000"/>
              <a:buFont typeface="Arial"/>
              <a:buChar char="•"/>
            </a:pPr>
            <a:r>
              <a:rPr sz="4200" dirty="0">
                <a:solidFill>
                  <a:srgbClr val="000000"/>
                </a:solidFill>
                <a:latin typeface="Arial"/>
              </a:rPr>
              <a:t>Click to edit Master text styles</a:t>
            </a:r>
          </a:p>
          <a:p>
            <a:pPr lvl="1">
              <a:buFont typeface="Arial"/>
              <a:buChar char="•"/>
            </a:pPr>
            <a:r>
              <a:rPr sz="3800" dirty="0">
                <a:solidFill>
                  <a:srgbClr val="000000"/>
                </a:solidFill>
                <a:latin typeface="Arial"/>
              </a:rPr>
              <a:t>Second level</a:t>
            </a:r>
          </a:p>
          <a:p>
            <a:pPr marL="1484312" lvl="2" indent="1089025">
              <a:buFont typeface="Arial"/>
              <a:buChar char="•"/>
            </a:pPr>
            <a:r>
              <a:rPr sz="3400" dirty="0">
                <a:solidFill>
                  <a:srgbClr val="000000"/>
                </a:solidFill>
                <a:latin typeface="Arial"/>
              </a:rPr>
              <a:t>Third level</a:t>
            </a:r>
          </a:p>
          <a:p>
            <a:pPr marL="2006600" lvl="3" indent="1633537">
              <a:buFont typeface="Arial"/>
              <a:buChar char="•"/>
            </a:pPr>
            <a:r>
              <a:rPr sz="3000" dirty="0">
                <a:solidFill>
                  <a:srgbClr val="000000"/>
                </a:solidFill>
                <a:latin typeface="Arial"/>
              </a:rPr>
              <a:t>Fourth level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358775" y="358775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>
            <a:lvl1pPr>
              <a:defRPr b="1" i="1" baseline="0">
                <a:solidFill>
                  <a:srgbClr val="37C0E3"/>
                </a:solidFill>
                <a:latin typeface="Roboto" pitchFamily="2" charset="0"/>
              </a:defRPr>
            </a:lvl1pPr>
          </a:lstStyle>
          <a:p>
            <a:pPr marL="0" lvl="0" indent="0" algn="l">
              <a:lnSpc>
                <a:spcPts val="3900"/>
              </a:lnSpc>
              <a:buNone/>
            </a:pPr>
            <a:r>
              <a:rPr sz="4800" b="0" i="1" u="none" strike="noStrike" baseline="0" dirty="0">
                <a:solidFill>
                  <a:srgbClr val="FF0000"/>
                </a:solidFill>
                <a:latin typeface="Georgia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VOD">
    <p:bg>
      <p:bgPr>
        <a:solidFill>
          <a:srgbClr val="129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1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87" y="4406903"/>
            <a:ext cx="1037399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87" y="2906713"/>
            <a:ext cx="1037399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646" y="1600203"/>
            <a:ext cx="722959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6648" y="1600203"/>
            <a:ext cx="722959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6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5" y="274638"/>
            <a:ext cx="1098423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235" y="1535113"/>
            <a:ext cx="539252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235" y="2174875"/>
            <a:ext cx="539252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820" y="1535113"/>
            <a:ext cx="53946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820" y="2174875"/>
            <a:ext cx="53946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3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0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7" y="273050"/>
            <a:ext cx="40152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699" y="273053"/>
            <a:ext cx="68227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237" y="1435103"/>
            <a:ext cx="40152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207" y="4800600"/>
            <a:ext cx="73228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2207" y="612775"/>
            <a:ext cx="73228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2207" y="5367338"/>
            <a:ext cx="73228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235" y="274638"/>
            <a:ext cx="109842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235" y="1600203"/>
            <a:ext cx="1098423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235" y="6356353"/>
            <a:ext cx="2847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March 2,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9939" y="6356353"/>
            <a:ext cx="3864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6702" y="6356353"/>
            <a:ext cx="2847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8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j.mp/androidassetstudi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android-design-kit" TargetMode="External"/><Relationship Id="rId3" Type="http://schemas.openxmlformats.org/officeDocument/2006/relationships/hyperlink" Target="https://sites.google.com/site/androidknowledgebasecamp/home" TargetMode="External"/><Relationship Id="rId7" Type="http://schemas.openxmlformats.org/officeDocument/2006/relationships/hyperlink" Target="http://www.androiduipatterns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holoeverywhere.com/" TargetMode="External"/><Relationship Id="rId5" Type="http://schemas.openxmlformats.org/officeDocument/2006/relationships/hyperlink" Target="http://androidniceties.tumblr.com/" TargetMode="External"/><Relationship Id="rId4" Type="http://schemas.openxmlformats.org/officeDocument/2006/relationships/hyperlink" Target="http://bit.ly/android-cheat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beautiful-design-app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hyperlink" Target="http://getpocket.com/blog/2013/10/tiny-impacts-the-case-of-the-accidental-archive/" TargetMode="Externa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828675" y="3387726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lvl="0" algn="l"/>
            <a:r>
              <a:rPr lang="en-US" sz="7200" dirty="0" smtClean="0">
                <a:solidFill>
                  <a:srgbClr val="F3F0F0"/>
                </a:solidFill>
              </a:rPr>
              <a:t>Android</a:t>
            </a:r>
            <a:r>
              <a:rPr lang="cs-CZ" sz="7200" dirty="0" smtClean="0">
                <a:solidFill>
                  <a:srgbClr val="F3F0F0"/>
                </a:solidFill>
              </a:rPr>
              <a:t> design</a:t>
            </a:r>
            <a:br>
              <a:rPr lang="cs-CZ" sz="7200" dirty="0" smtClean="0">
                <a:solidFill>
                  <a:srgbClr val="F3F0F0"/>
                </a:solidFill>
              </a:rPr>
            </a:br>
            <a:r>
              <a:rPr lang="cs-CZ" sz="2400" b="1" dirty="0" smtClean="0">
                <a:solidFill>
                  <a:srgbClr val="F3F0F0"/>
                </a:solidFill>
                <a:latin typeface="+mn-lt"/>
              </a:rPr>
              <a:t>Jonáš Ševčík</a:t>
            </a:r>
            <a:endParaRPr lang="en-US" sz="2400" b="1" dirty="0">
              <a:solidFill>
                <a:srgbClr val="F3F0F0"/>
              </a:solidFill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6166644"/>
            <a:ext cx="11393714" cy="633412"/>
          </a:xfrm>
        </p:spPr>
        <p:txBody>
          <a:bodyPr>
            <a:normAutofit/>
          </a:bodyPr>
          <a:lstStyle/>
          <a:p>
            <a:pPr marL="68580" indent="0" algn="r">
              <a:buNone/>
            </a:pPr>
            <a:r>
              <a:rPr lang="cs-CZ" sz="1200" dirty="0" smtClean="0">
                <a:solidFill>
                  <a:srgbClr val="F3F0F0"/>
                </a:solidFill>
              </a:rPr>
              <a:t>Na motivy přednášky </a:t>
            </a:r>
            <a:r>
              <a:rPr lang="en-US" sz="1200" dirty="0" err="1" smtClean="0">
                <a:solidFill>
                  <a:srgbClr val="F3F0F0"/>
                </a:solidFill>
              </a:rPr>
              <a:t>Vladislav</a:t>
            </a:r>
            <a:r>
              <a:rPr lang="cs-CZ" sz="1200" dirty="0" smtClean="0">
                <a:solidFill>
                  <a:srgbClr val="F3F0F0"/>
                </a:solidFill>
              </a:rPr>
              <a:t>a</a:t>
            </a:r>
            <a:r>
              <a:rPr lang="en-US" sz="1200" dirty="0" smtClean="0">
                <a:solidFill>
                  <a:srgbClr val="F3F0F0"/>
                </a:solidFill>
              </a:rPr>
              <a:t> </a:t>
            </a:r>
            <a:r>
              <a:rPr lang="en-US" sz="1200" dirty="0" err="1" smtClean="0">
                <a:solidFill>
                  <a:srgbClr val="F3F0F0"/>
                </a:solidFill>
              </a:rPr>
              <a:t>Skoumal</a:t>
            </a:r>
            <a:r>
              <a:rPr lang="cs-CZ" sz="1200" dirty="0" smtClean="0">
                <a:solidFill>
                  <a:srgbClr val="F3F0F0"/>
                </a:solidFill>
              </a:rPr>
              <a:t>a</a:t>
            </a:r>
            <a:endParaRPr lang="en-US" sz="1200" dirty="0">
              <a:solidFill>
                <a:srgbClr val="F3F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„</a:t>
            </a:r>
            <a:r>
              <a:rPr lang="en-US" sz="2400" dirty="0" err="1" smtClean="0"/>
              <a:t>Roztahovac</a:t>
            </a:r>
            <a:r>
              <a:rPr lang="cs-CZ" sz="2400" dirty="0" smtClean="0"/>
              <a:t>í tlačítka s kulatými rohy“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Roztahující se oblast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Prostor pro obsah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/>
              <a:t>Optical</a:t>
            </a:r>
            <a:r>
              <a:rPr lang="cs-CZ" sz="2400" dirty="0" smtClean="0"/>
              <a:t> </a:t>
            </a:r>
            <a:r>
              <a:rPr lang="cs-CZ" sz="2400" dirty="0" err="1" smtClean="0"/>
              <a:t>bounds</a:t>
            </a:r>
            <a:r>
              <a:rPr lang="cs-CZ" sz="2400" dirty="0" smtClean="0"/>
              <a:t> 4.3+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en-US" sz="4800" b="0" dirty="0"/>
              <a:t>Nine-patch</a:t>
            </a:r>
            <a:endParaRPr sz="4800" b="0" i="1" u="none" strike="noStrike" baseline="0" dirty="0">
              <a:latin typeface="Georgia"/>
            </a:endParaRPr>
          </a:p>
        </p:txBody>
      </p:sp>
      <p:sp>
        <p:nvSpPr>
          <p:cNvPr id="4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5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7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4" name="Picture 2" descr="http://developer.android.com/images/ninepatch_ra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28" y="887718"/>
            <a:ext cx="5431836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1454150"/>
            <a:ext cx="9752013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58775" y="2891181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/>
            <a:r>
              <a:rPr lang="en-US" sz="6000" dirty="0" err="1" smtClean="0">
                <a:solidFill>
                  <a:srgbClr val="F3F0F0"/>
                </a:solidFill>
              </a:rPr>
              <a:t>Za</a:t>
            </a:r>
            <a:r>
              <a:rPr lang="cs-CZ" sz="6000" dirty="0" err="1" smtClean="0">
                <a:solidFill>
                  <a:srgbClr val="F3F0F0"/>
                </a:solidFill>
              </a:rPr>
              <a:t>čínáme</a:t>
            </a:r>
            <a:r>
              <a:rPr lang="cs-CZ" sz="6000" dirty="0" smtClean="0">
                <a:solidFill>
                  <a:srgbClr val="F3F0F0"/>
                </a:solidFill>
              </a:rPr>
              <a:t> designovat</a:t>
            </a:r>
            <a:r>
              <a:rPr lang="en-US" sz="6000" dirty="0" smtClean="0">
                <a:solidFill>
                  <a:srgbClr val="F3F0F0"/>
                </a:solidFill>
              </a:rPr>
              <a:t> pro Android</a:t>
            </a:r>
            <a:endParaRPr lang="cs-CZ" sz="6000" dirty="0">
              <a:solidFill>
                <a:srgbClr val="F3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Nespoléhat na znalosti z webu, </a:t>
            </a:r>
            <a:r>
              <a:rPr lang="cs-CZ" sz="2400" dirty="0" err="1" smtClean="0">
                <a:solidFill>
                  <a:srgbClr val="3E3E3E"/>
                </a:solidFill>
              </a:rPr>
              <a:t>iOS</a:t>
            </a:r>
            <a:r>
              <a:rPr lang="cs-CZ" sz="2400" dirty="0" smtClean="0">
                <a:solidFill>
                  <a:srgbClr val="3E3E3E"/>
                </a:solidFill>
              </a:rPr>
              <a:t>, desktopu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3E3E3E"/>
                </a:solidFill>
              </a:rPr>
              <a:t>Nekop</a:t>
            </a:r>
            <a:r>
              <a:rPr lang="cs-CZ" sz="2400" dirty="0" err="1" smtClean="0">
                <a:solidFill>
                  <a:srgbClr val="3E3E3E"/>
                </a:solidFill>
              </a:rPr>
              <a:t>írovat</a:t>
            </a:r>
            <a:r>
              <a:rPr lang="cs-CZ" sz="2400" dirty="0" smtClean="0">
                <a:solidFill>
                  <a:srgbClr val="3E3E3E"/>
                </a:solidFill>
              </a:rPr>
              <a:t> </a:t>
            </a:r>
            <a:r>
              <a:rPr lang="cs-CZ" sz="2400" dirty="0" err="1" smtClean="0">
                <a:solidFill>
                  <a:srgbClr val="3E3E3E"/>
                </a:solidFill>
              </a:rPr>
              <a:t>iOS</a:t>
            </a:r>
            <a:r>
              <a:rPr lang="cs-CZ" sz="2400" dirty="0" smtClean="0">
                <a:solidFill>
                  <a:srgbClr val="3E3E3E"/>
                </a:solidFill>
              </a:rPr>
              <a:t> rozhraní na Android!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I v mantinelech Android Design </a:t>
            </a:r>
            <a:r>
              <a:rPr lang="cs-CZ" sz="2400" dirty="0" err="1" smtClean="0">
                <a:solidFill>
                  <a:srgbClr val="3E3E3E"/>
                </a:solidFill>
              </a:rPr>
              <a:t>guidelines</a:t>
            </a:r>
            <a:r>
              <a:rPr lang="cs-CZ" sz="2400" dirty="0" smtClean="0">
                <a:solidFill>
                  <a:srgbClr val="3E3E3E"/>
                </a:solidFill>
              </a:rPr>
              <a:t> jde uplatnit kreativita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>
                <a:solidFill>
                  <a:srgbClr val="3E3E3E"/>
                </a:solidFill>
              </a:rPr>
              <a:t>F</a:t>
            </a:r>
            <a:r>
              <a:rPr lang="cs-CZ" sz="2400" dirty="0" smtClean="0">
                <a:solidFill>
                  <a:srgbClr val="3E3E3E"/>
                </a:solidFill>
              </a:rPr>
              <a:t>ragmentace přinese více uživatelů, než starostí (snad)</a:t>
            </a:r>
            <a:endParaRPr lang="en-US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/>
            <a:endParaRPr lang="en-US" sz="2400" dirty="0" smtClean="0">
              <a:solidFill>
                <a:srgbClr val="3E3E3E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3E3E3E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cs-CZ" sz="4800" b="0" i="1" u="none" strike="noStrike" dirty="0" smtClean="0">
                <a:latin typeface="+mn-lt"/>
              </a:rPr>
              <a:t>Pár rad do života</a:t>
            </a:r>
            <a:endParaRPr sz="4800" b="0" i="1" u="none" strike="noStrike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04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Displeje</a:t>
            </a:r>
          </a:p>
          <a:p>
            <a:pPr marL="922337" lvl="1" indent="-342900">
              <a:lnSpc>
                <a:spcPct val="150000"/>
              </a:lnSpc>
            </a:pPr>
            <a:r>
              <a:rPr lang="cs-CZ" sz="2000" dirty="0" smtClean="0">
                <a:solidFill>
                  <a:srgbClr val="3E3E3E"/>
                </a:solidFill>
              </a:rPr>
              <a:t>Velikost</a:t>
            </a:r>
            <a:endParaRPr lang="cs-CZ" sz="2000" dirty="0">
              <a:solidFill>
                <a:srgbClr val="3E3E3E"/>
              </a:solidFill>
            </a:endParaRPr>
          </a:p>
          <a:p>
            <a:pPr marL="922337" lvl="1" indent="-342900">
              <a:lnSpc>
                <a:spcPct val="150000"/>
              </a:lnSpc>
            </a:pPr>
            <a:r>
              <a:rPr lang="cs-CZ" sz="2000" dirty="0" smtClean="0">
                <a:solidFill>
                  <a:srgbClr val="3E3E3E"/>
                </a:solidFill>
              </a:rPr>
              <a:t>Orientace</a:t>
            </a:r>
          </a:p>
          <a:p>
            <a:pPr marL="922337" lvl="1" indent="-342900">
              <a:lnSpc>
                <a:spcPct val="150000"/>
              </a:lnSpc>
            </a:pPr>
            <a:r>
              <a:rPr lang="cs-CZ" sz="2000" dirty="0" smtClean="0">
                <a:solidFill>
                  <a:srgbClr val="3E3E3E"/>
                </a:solidFill>
              </a:rPr>
              <a:t>Hustota </a:t>
            </a:r>
            <a:r>
              <a:rPr lang="cs-CZ" sz="2000" dirty="0" err="1" smtClean="0">
                <a:solidFill>
                  <a:srgbClr val="3E3E3E"/>
                </a:solidFill>
              </a:rPr>
              <a:t>px</a:t>
            </a:r>
            <a:r>
              <a:rPr lang="cs-CZ" sz="2000" dirty="0" smtClean="0">
                <a:solidFill>
                  <a:srgbClr val="3E3E3E"/>
                </a:solidFill>
              </a:rPr>
              <a:t> na palec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Verze systému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cs-CZ" sz="4800" b="0" i="1" u="none" strike="noStrike" dirty="0" smtClean="0">
                <a:latin typeface="+mn-lt"/>
              </a:rPr>
              <a:t>Fragmentace</a:t>
            </a:r>
            <a:endParaRPr sz="4800" b="0" i="1" u="none" strike="noStrike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8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728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Fyzická velikost</a:t>
            </a:r>
          </a:p>
          <a:p>
            <a:pPr marL="342900" indent="-342900">
              <a:lnSpc>
                <a:spcPct val="150000"/>
              </a:lnSpc>
            </a:pPr>
            <a:endParaRPr lang="cs-CZ" sz="2400" dirty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Hustota </a:t>
            </a:r>
            <a:r>
              <a:rPr lang="cs-CZ" sz="2400" dirty="0" err="1" smtClean="0">
                <a:solidFill>
                  <a:srgbClr val="3E3E3E"/>
                </a:solidFill>
              </a:rPr>
              <a:t>px</a:t>
            </a:r>
            <a:r>
              <a:rPr lang="cs-CZ" sz="2400" dirty="0" smtClean="0">
                <a:solidFill>
                  <a:srgbClr val="3E3E3E"/>
                </a:solidFill>
              </a:rPr>
              <a:t> na palec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smtClean="0"/>
              <a:t>Fragmentace - Displeje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00" y="2505264"/>
            <a:ext cx="7551960" cy="100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00" y="5073395"/>
            <a:ext cx="7161108" cy="99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8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342900" y="1794082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err="1" smtClean="0">
                <a:solidFill>
                  <a:srgbClr val="3E3E3E"/>
                </a:solidFill>
              </a:rPr>
              <a:t>Density</a:t>
            </a:r>
            <a:r>
              <a:rPr lang="cs-CZ" sz="2400" dirty="0" smtClean="0">
                <a:solidFill>
                  <a:srgbClr val="3E3E3E"/>
                </a:solidFill>
              </a:rPr>
              <a:t> independent pixel = 1dip = 1dp = 1px při 160 DPI</a:t>
            </a:r>
            <a:r>
              <a:rPr lang="en-US" sz="2400" dirty="0">
                <a:solidFill>
                  <a:srgbClr val="3E3E3E"/>
                </a:solidFill>
              </a:rPr>
              <a:t> </a:t>
            </a:r>
            <a:r>
              <a:rPr lang="en-US" sz="2400" dirty="0" smtClean="0">
                <a:solidFill>
                  <a:srgbClr val="3E3E3E"/>
                </a:solidFill>
              </a:rPr>
              <a:t>≅ 0.2 mm</a:t>
            </a: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Fragmentace </a:t>
            </a:r>
            <a:r>
              <a:rPr lang="cs-CZ" sz="4800" b="0" dirty="0" smtClean="0"/>
              <a:t>– </a:t>
            </a:r>
            <a:r>
              <a:rPr lang="cs-CZ" sz="4800" b="0" dirty="0" err="1" smtClean="0"/>
              <a:t>Density</a:t>
            </a:r>
            <a:r>
              <a:rPr lang="cs-CZ" sz="4800" b="0" dirty="0" smtClean="0"/>
              <a:t> independent</a:t>
            </a:r>
            <a:endParaRPr lang="cs-CZ" sz="4800" b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622009"/>
              </p:ext>
            </p:extLst>
          </p:nvPr>
        </p:nvGraphicFramePr>
        <p:xfrm>
          <a:off x="446010" y="2588075"/>
          <a:ext cx="11288790" cy="3740156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{0E3FDE45-AF77-4B5C-9715-49D594BDF05E}</a:tableStyleId>
              </a:tblPr>
              <a:tblGrid>
                <a:gridCol w="1422624"/>
                <a:gridCol w="1127561"/>
                <a:gridCol w="1230068"/>
                <a:gridCol w="7508537"/>
              </a:tblGrid>
              <a:tr h="633992">
                <a:tc>
                  <a:txBody>
                    <a:bodyPr/>
                    <a:lstStyle/>
                    <a:p>
                      <a:r>
                        <a:rPr lang="cs-CZ" sz="2100" b="0" i="0" u="none" strike="noStrike" kern="120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Název</a:t>
                      </a:r>
                      <a:endParaRPr lang="cs-CZ" sz="2100" b="0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7C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1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DPI</a:t>
                      </a:r>
                      <a:endParaRPr lang="cs-CZ" sz="2100" b="0" i="0" u="none" strike="noStrike" kern="1200" baseline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7C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100" b="0" i="0" u="none" strike="noStrike" kern="1200" baseline="0" dirty="0" err="1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px</a:t>
                      </a:r>
                      <a:r>
                        <a:rPr lang="cs-CZ" sz="21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cs-CZ" sz="2100" b="0" i="0" u="none" strike="noStrike" kern="1200" baseline="0" dirty="0" err="1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dip</a:t>
                      </a:r>
                      <a:endParaRPr lang="cs-CZ" sz="2100" b="0" i="0" u="none" strike="noStrike" kern="1200" baseline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7C0E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100" b="0" i="0" u="none" strike="noStrike" kern="1200" baseline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7C0E3"/>
                    </a:solidFill>
                  </a:tcPr>
                </a:tc>
              </a:tr>
              <a:tr h="517694">
                <a:tc>
                  <a:txBody>
                    <a:bodyPr/>
                    <a:lstStyle/>
                    <a:p>
                      <a:r>
                        <a:rPr lang="cs-CZ" dirty="0" err="1" smtClean="0">
                          <a:latin typeface="+mn-lt"/>
                        </a:rPr>
                        <a:t>ldpi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120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0.75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Wildfire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694">
                <a:tc>
                  <a:txBody>
                    <a:bodyPr/>
                    <a:lstStyle/>
                    <a:p>
                      <a:r>
                        <a:rPr lang="cs-CZ" sz="2100" u="none" strike="noStrike" baseline="0" dirty="0" err="1" smtClean="0">
                          <a:effectLst/>
                          <a:latin typeface="+mn-lt"/>
                        </a:rPr>
                        <a:t>mdpi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160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1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G1,</a:t>
                      </a:r>
                      <a:r>
                        <a:rPr lang="en-US" baseline="0" dirty="0" smtClean="0">
                          <a:latin typeface="+mn-lt"/>
                        </a:rPr>
                        <a:t> </a:t>
                      </a:r>
                      <a:r>
                        <a:rPr lang="en-US" b="1" baseline="0" dirty="0" smtClean="0">
                          <a:latin typeface="+mn-lt"/>
                        </a:rPr>
                        <a:t>non-retina iPhone</a:t>
                      </a:r>
                      <a:endParaRPr lang="cs-CZ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7694">
                <a:tc>
                  <a:txBody>
                    <a:bodyPr/>
                    <a:lstStyle/>
                    <a:p>
                      <a:r>
                        <a:rPr lang="cs-CZ" dirty="0" err="1" smtClean="0">
                          <a:latin typeface="+mn-lt"/>
                        </a:rPr>
                        <a:t>hdpi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240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1.5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Desire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694">
                <a:tc>
                  <a:txBody>
                    <a:bodyPr/>
                    <a:lstStyle/>
                    <a:p>
                      <a:r>
                        <a:rPr lang="cs-CZ" dirty="0" err="1" smtClean="0">
                          <a:latin typeface="+mn-lt"/>
                        </a:rPr>
                        <a:t>xhdpi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320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2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Samsung Galaxy S3,</a:t>
                      </a:r>
                      <a:r>
                        <a:rPr lang="en-US" baseline="0" dirty="0" smtClean="0">
                          <a:latin typeface="+mn-lt"/>
                        </a:rPr>
                        <a:t> </a:t>
                      </a:r>
                      <a:r>
                        <a:rPr lang="en-US" b="1" baseline="0" dirty="0" smtClean="0">
                          <a:latin typeface="+mn-lt"/>
                        </a:rPr>
                        <a:t>retina iPhone</a:t>
                      </a:r>
                      <a:r>
                        <a:rPr lang="en-US" baseline="0" dirty="0" smtClean="0">
                          <a:latin typeface="+mn-lt"/>
                        </a:rPr>
                        <a:t>, print quality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7694">
                <a:tc>
                  <a:txBody>
                    <a:bodyPr/>
                    <a:lstStyle/>
                    <a:p>
                      <a:r>
                        <a:rPr lang="cs-CZ" dirty="0" err="1" smtClean="0">
                          <a:latin typeface="+mn-lt"/>
                        </a:rPr>
                        <a:t>xxhdpi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480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3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HTC</a:t>
                      </a:r>
                      <a:r>
                        <a:rPr lang="en-US" baseline="0" dirty="0" smtClean="0">
                          <a:latin typeface="+mn-lt"/>
                        </a:rPr>
                        <a:t> One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694">
                <a:tc>
                  <a:txBody>
                    <a:bodyPr/>
                    <a:lstStyle/>
                    <a:p>
                      <a:r>
                        <a:rPr lang="cs-CZ" dirty="0" err="1" smtClean="0">
                          <a:latin typeface="+mn-lt"/>
                        </a:rPr>
                        <a:t>xxxhdpi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640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4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- - -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9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Fragmentace </a:t>
            </a:r>
            <a:r>
              <a:rPr lang="cs-CZ" sz="4800" b="0" dirty="0" smtClean="0"/>
              <a:t>– </a:t>
            </a:r>
            <a:r>
              <a:rPr lang="cs-CZ" sz="4800" b="0" dirty="0" err="1" smtClean="0"/>
              <a:t>Density</a:t>
            </a:r>
            <a:r>
              <a:rPr lang="cs-CZ" sz="4800" b="0" dirty="0" smtClean="0"/>
              <a:t> independent</a:t>
            </a:r>
            <a:endParaRPr lang="cs-CZ" sz="4800" b="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4" y="1890469"/>
            <a:ext cx="2844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14" y="1890469"/>
            <a:ext cx="28956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14" y="1890469"/>
            <a:ext cx="28829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14" y="1890469"/>
            <a:ext cx="2870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4179" y="3113693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m</a:t>
            </a:r>
            <a:r>
              <a:rPr lang="en-US" sz="3200" dirty="0" err="1" smtClean="0">
                <a:solidFill>
                  <a:schemeClr val="bg1"/>
                </a:solidFill>
              </a:rPr>
              <a:t>dpi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0484" y="3124957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hdpi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0767" y="3113692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xhdpi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98351" y="3113691"/>
            <a:ext cx="1284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xxhdpi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2473883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Telefon – 320 x 480 DP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7“ tablet – kratší strana &gt; 600 DP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10“ tablet – kratší strana &gt; 720 DP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Fragmentace </a:t>
            </a:r>
            <a:r>
              <a:rPr lang="cs-CZ" sz="4800" b="0" dirty="0" smtClean="0"/>
              <a:t>– </a:t>
            </a:r>
            <a:r>
              <a:rPr lang="cs-CZ" sz="4800" b="0" dirty="0" err="1" smtClean="0"/>
              <a:t>Density</a:t>
            </a:r>
            <a:r>
              <a:rPr lang="cs-CZ" sz="4800" b="0" dirty="0" smtClean="0"/>
              <a:t> independent</a:t>
            </a:r>
            <a:endParaRPr lang="cs-CZ" sz="4800" b="0" dirty="0"/>
          </a:p>
        </p:txBody>
      </p:sp>
      <p:pic>
        <p:nvPicPr>
          <p:cNvPr id="4098" name="Picture 2" descr="http://developer.android.com/design/media/metrics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04" y="2285197"/>
            <a:ext cx="43719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2473883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0">
              <a:lnSpc>
                <a:spcPct val="150000"/>
              </a:lnSpc>
              <a:buNone/>
            </a:pPr>
            <a:r>
              <a:rPr lang="cs-CZ" sz="2400" dirty="0" smtClean="0">
                <a:solidFill>
                  <a:srgbClr val="3E3E3E"/>
                </a:solidFill>
              </a:rPr>
              <a:t>Designovat v </a:t>
            </a:r>
            <a:r>
              <a:rPr lang="cs-CZ" sz="2400" dirty="0" err="1" smtClean="0">
                <a:solidFill>
                  <a:srgbClr val="3E3E3E"/>
                </a:solidFill>
              </a:rPr>
              <a:t>xxhdpi</a:t>
            </a:r>
            <a:r>
              <a:rPr lang="cs-CZ" sz="2400" dirty="0" smtClean="0">
                <a:solidFill>
                  <a:srgbClr val="3E3E3E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Telefon – </a:t>
            </a:r>
            <a:r>
              <a:rPr lang="cs-CZ" sz="2400" b="1" dirty="0" smtClean="0">
                <a:solidFill>
                  <a:srgbClr val="3E3E3E"/>
                </a:solidFill>
              </a:rPr>
              <a:t>960 x 1440 </a:t>
            </a:r>
            <a:r>
              <a:rPr lang="cs-CZ" sz="2400" b="1" dirty="0" err="1" smtClean="0">
                <a:solidFill>
                  <a:srgbClr val="3E3E3E"/>
                </a:solidFill>
              </a:rPr>
              <a:t>px</a:t>
            </a:r>
            <a:endParaRPr lang="cs-CZ" sz="2400" b="1" dirty="0" smtClean="0">
              <a:solidFill>
                <a:srgbClr val="3E3E3E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7“ tablet – </a:t>
            </a:r>
            <a:r>
              <a:rPr lang="cs-CZ" sz="2400" b="1" dirty="0" smtClean="0">
                <a:solidFill>
                  <a:srgbClr val="3E3E3E"/>
                </a:solidFill>
              </a:rPr>
              <a:t>1800 x 2700 </a:t>
            </a:r>
            <a:r>
              <a:rPr lang="cs-CZ" sz="2400" b="1" dirty="0" err="1" smtClean="0">
                <a:solidFill>
                  <a:srgbClr val="3E3E3E"/>
                </a:solidFill>
              </a:rPr>
              <a:t>px</a:t>
            </a:r>
            <a:endParaRPr lang="cs-CZ" sz="2400" b="1" dirty="0" smtClean="0">
              <a:solidFill>
                <a:srgbClr val="3E3E3E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10“ tablet – </a:t>
            </a:r>
            <a:r>
              <a:rPr lang="cs-CZ" sz="2400" b="1" dirty="0" smtClean="0">
                <a:solidFill>
                  <a:srgbClr val="3E3E3E"/>
                </a:solidFill>
              </a:rPr>
              <a:t>2160 x 3240 </a:t>
            </a:r>
            <a:r>
              <a:rPr lang="cs-CZ" sz="2400" b="1" dirty="0" err="1" smtClean="0">
                <a:solidFill>
                  <a:srgbClr val="3E3E3E"/>
                </a:solidFill>
              </a:rPr>
              <a:t>px</a:t>
            </a:r>
            <a:endParaRPr lang="cs-CZ" sz="2400" b="1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Fragmentace </a:t>
            </a:r>
            <a:r>
              <a:rPr lang="cs-CZ" sz="4800" b="0" dirty="0" smtClean="0"/>
              <a:t>– </a:t>
            </a:r>
            <a:r>
              <a:rPr lang="cs-CZ" sz="4800" b="0" dirty="0" err="1" smtClean="0"/>
              <a:t>Density</a:t>
            </a:r>
            <a:r>
              <a:rPr lang="cs-CZ" sz="4800" b="0" dirty="0" smtClean="0"/>
              <a:t> independent</a:t>
            </a:r>
            <a:endParaRPr lang="cs-CZ" sz="4800" b="0" dirty="0"/>
          </a:p>
        </p:txBody>
      </p:sp>
      <p:pic>
        <p:nvPicPr>
          <p:cNvPr id="4098" name="Picture 2" descr="http://developer.android.com/design/media/metrics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04" y="2285197"/>
            <a:ext cx="43719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2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320226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en-US" sz="2400" dirty="0" err="1" smtClean="0">
                <a:solidFill>
                  <a:srgbClr val="3E3E3E"/>
                </a:solidFill>
              </a:rPr>
              <a:t>Nikdy</a:t>
            </a:r>
            <a:r>
              <a:rPr lang="en-US" sz="2400" dirty="0" smtClean="0">
                <a:solidFill>
                  <a:srgbClr val="3E3E3E"/>
                </a:solidFill>
              </a:rPr>
              <a:t> </a:t>
            </a:r>
            <a:r>
              <a:rPr lang="en-US" sz="2400" dirty="0" err="1" smtClean="0">
                <a:solidFill>
                  <a:srgbClr val="3E3E3E"/>
                </a:solidFill>
              </a:rPr>
              <a:t>nezamyk</a:t>
            </a:r>
            <a:r>
              <a:rPr lang="cs-CZ" sz="2400" dirty="0" err="1" smtClean="0">
                <a:solidFill>
                  <a:srgbClr val="3E3E3E"/>
                </a:solidFill>
              </a:rPr>
              <a:t>at</a:t>
            </a:r>
            <a:r>
              <a:rPr lang="en-US" sz="2400" dirty="0" smtClean="0">
                <a:solidFill>
                  <a:srgbClr val="3E3E3E"/>
                </a:solidFill>
              </a:rPr>
              <a:t> </a:t>
            </a:r>
            <a:r>
              <a:rPr lang="en-US" sz="2400" dirty="0" err="1" smtClean="0">
                <a:solidFill>
                  <a:srgbClr val="3E3E3E"/>
                </a:solidFill>
              </a:rPr>
              <a:t>orientaci</a:t>
            </a:r>
            <a:r>
              <a:rPr lang="en-US" sz="2400" dirty="0" smtClean="0">
                <a:solidFill>
                  <a:srgbClr val="3E3E3E"/>
                </a:solidFill>
              </a:rPr>
              <a:t> </a:t>
            </a:r>
            <a:r>
              <a:rPr lang="en-US" sz="2400" dirty="0" err="1" smtClean="0">
                <a:solidFill>
                  <a:srgbClr val="3E3E3E"/>
                </a:solidFill>
              </a:rPr>
              <a:t>displeje</a:t>
            </a: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HW klávesnice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>
                <a:solidFill>
                  <a:srgbClr val="3E3E3E"/>
                </a:solidFill>
              </a:rPr>
              <a:t>Landscape</a:t>
            </a:r>
            <a:r>
              <a:rPr lang="cs-CZ" sz="2400" dirty="0" smtClean="0">
                <a:solidFill>
                  <a:srgbClr val="3E3E3E"/>
                </a:solidFill>
              </a:rPr>
              <a:t> layout </a:t>
            </a: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Fragmentace </a:t>
            </a:r>
            <a:r>
              <a:rPr lang="cs-CZ" sz="4800" b="0" dirty="0" smtClean="0"/>
              <a:t>– Orientace displeje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97" y="1712794"/>
            <a:ext cx="2396694" cy="426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" b="97237" l="9211" r="92481">
                        <a14:foregroundMark x1="50376" y1="26943" x2="50376" y2="26943"/>
                        <a14:foregroundMark x1="59774" y1="34024" x2="59774" y2="34024"/>
                        <a14:foregroundMark x1="59398" y1="39206" x2="59398" y2="39206"/>
                        <a14:foregroundMark x1="41541" y1="44560" x2="41541" y2="44560"/>
                        <a14:foregroundMark x1="85526" y1="22971" x2="85526" y2="22971"/>
                        <a14:foregroundMark x1="67481" y1="43178" x2="67481" y2="43178"/>
                        <a14:foregroundMark x1="36466" y1="31088" x2="36466" y2="31088"/>
                        <a14:foregroundMark x1="35714" y1="26425" x2="35714" y2="26425"/>
                        <a14:foregroundMark x1="35714" y1="20035" x2="35714" y2="20035"/>
                        <a14:foregroundMark x1="46617" y1="15889" x2="46617" y2="15889"/>
                        <a14:foregroundMark x1="85150" y1="28670" x2="85150" y2="28670"/>
                        <a14:foregroundMark x1="84774" y1="15889" x2="84774" y2="15889"/>
                        <a14:foregroundMark x1="30827" y1="42142" x2="30827" y2="42142"/>
                        <a14:backgroundMark x1="20677" y1="11572" x2="20677" y2="11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400" y="1709696"/>
            <a:ext cx="3957771" cy="430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7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1"/>
          </p:nvPr>
        </p:nvSpPr>
        <p:spPr>
          <a:xfrm>
            <a:off x="1001486" y="2013157"/>
            <a:ext cx="10261600" cy="319747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fontScale="77500" lnSpcReduction="20000"/>
          </a:bodyPr>
          <a:lstStyle/>
          <a:p>
            <a:pPr marL="0" algn="just">
              <a:lnSpc>
                <a:spcPct val="150000"/>
              </a:lnSpc>
              <a:buNone/>
            </a:pPr>
            <a:r>
              <a:rPr lang="cs-CZ" sz="4600" i="1" dirty="0" smtClean="0">
                <a:latin typeface="+mj-lt"/>
              </a:rPr>
              <a:t>Většina lidí dělá chybu, když si myslí, že design je to, jak to vypadá. To není design. Není to jen, jak to vypadá a působí. Design je to, jak to funguje.</a:t>
            </a:r>
            <a:endParaRPr lang="cs-CZ" sz="4600" dirty="0"/>
          </a:p>
          <a:p>
            <a:pPr marL="0" algn="r">
              <a:lnSpc>
                <a:spcPct val="150000"/>
              </a:lnSpc>
              <a:buNone/>
            </a:pPr>
            <a:r>
              <a:rPr lang="cs-CZ" sz="2600" dirty="0" err="1" smtClean="0"/>
              <a:t>Steve</a:t>
            </a:r>
            <a:r>
              <a:rPr lang="cs-CZ" sz="2600" dirty="0" smtClean="0"/>
              <a:t> </a:t>
            </a:r>
            <a:r>
              <a:rPr lang="cs-CZ" sz="2600" dirty="0" err="1" smtClean="0"/>
              <a:t>Jobs</a:t>
            </a:r>
            <a:endParaRPr sz="2600" dirty="0">
              <a:latin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Fragmentace - </a:t>
            </a:r>
            <a:r>
              <a:rPr lang="cs-CZ" sz="4800" b="0" dirty="0" smtClean="0"/>
              <a:t>Verze systému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1836057"/>
            <a:ext cx="9599613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Papírový prototyp, </a:t>
            </a:r>
            <a:r>
              <a:rPr lang="cs-CZ" sz="2400" dirty="0" err="1" smtClean="0">
                <a:solidFill>
                  <a:srgbClr val="3E3E3E"/>
                </a:solidFill>
              </a:rPr>
              <a:t>wireframes</a:t>
            </a:r>
            <a:r>
              <a:rPr lang="cs-CZ" sz="2400" dirty="0" smtClean="0">
                <a:solidFill>
                  <a:srgbClr val="3E3E3E"/>
                </a:solidFill>
              </a:rPr>
              <a:t>, …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Postavíte si aplikaci nanečisto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Rychlé vytvoření i zanášení změn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Zákazník a uživatelé hned vidí výsledky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Možno testovat na uživatelích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>
                <a:solidFill>
                  <a:srgbClr val="3E3E3E"/>
                </a:solidFill>
              </a:rPr>
              <a:t>Balsamiq</a:t>
            </a:r>
            <a:r>
              <a:rPr lang="cs-CZ" sz="2400" dirty="0" smtClean="0">
                <a:solidFill>
                  <a:srgbClr val="3E3E3E"/>
                </a:solidFill>
              </a:rPr>
              <a:t>, </a:t>
            </a:r>
            <a:r>
              <a:rPr lang="cs-CZ" sz="2400" dirty="0" err="1" smtClean="0">
                <a:solidFill>
                  <a:srgbClr val="3E3E3E"/>
                </a:solidFill>
              </a:rPr>
              <a:t>Axure</a:t>
            </a:r>
            <a:r>
              <a:rPr lang="cs-CZ" sz="2400" dirty="0" smtClean="0">
                <a:solidFill>
                  <a:srgbClr val="3E3E3E"/>
                </a:solidFill>
              </a:rPr>
              <a:t>, Fluid UI, …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err="1" smtClean="0"/>
              <a:t>Prototypování</a:t>
            </a:r>
            <a:endParaRPr lang="cs-CZ" sz="4800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62" y="576485"/>
            <a:ext cx="2911765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Připravíme scénáře – pijí kolu? Pivo? -&gt; relevance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Pozveme testery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Sledujeme s čím v aplikaci zápasí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Odstraníme největší problémy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Testovat lze náčrtky, </a:t>
            </a:r>
            <a:r>
              <a:rPr lang="cs-CZ" sz="2400" dirty="0" err="1" smtClean="0">
                <a:solidFill>
                  <a:srgbClr val="3E3E3E"/>
                </a:solidFill>
              </a:rPr>
              <a:t>wireframes</a:t>
            </a:r>
            <a:r>
              <a:rPr lang="cs-CZ" sz="2400" dirty="0" smtClean="0">
                <a:solidFill>
                  <a:srgbClr val="3E3E3E"/>
                </a:solidFill>
              </a:rPr>
              <a:t>, grafiku, finální aplikaci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smtClean="0"/>
              <a:t>Testováno na lidech</a:t>
            </a:r>
            <a:endParaRPr lang="cs-CZ" sz="4800" b="0" dirty="0"/>
          </a:p>
        </p:txBody>
      </p:sp>
    </p:spTree>
    <p:extLst>
      <p:ext uri="{BB962C8B-B14F-4D97-AF65-F5344CB8AC3E}">
        <p14:creationId xmlns:p14="http://schemas.microsoft.com/office/powerpoint/2010/main" val="6877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58775" y="2891181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/>
            <a:r>
              <a:rPr lang="cs-CZ" sz="6000" dirty="0" smtClean="0">
                <a:solidFill>
                  <a:srgbClr val="F8FCF8"/>
                </a:solidFill>
              </a:rPr>
              <a:t>Jak (si) začít s </a:t>
            </a:r>
            <a:r>
              <a:rPr lang="cs-CZ" sz="6000" dirty="0" err="1" smtClean="0">
                <a:solidFill>
                  <a:srgbClr val="F8FCF8"/>
                </a:solidFill>
              </a:rPr>
              <a:t>Holo</a:t>
            </a:r>
            <a:endParaRPr lang="cs-CZ" sz="6000" dirty="0">
              <a:solidFill>
                <a:srgbClr val="F8FC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eveloper.android.com/design/media/metrics_for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74" y="1532916"/>
            <a:ext cx="6384004" cy="450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/>
            <a:r>
              <a:rPr lang="cs-CZ" sz="2400" dirty="0" smtClean="0">
                <a:solidFill>
                  <a:srgbClr val="3E3E3E"/>
                </a:solidFill>
              </a:rPr>
              <a:t>Android </a:t>
            </a:r>
            <a:r>
              <a:rPr lang="cs-CZ" sz="2400" dirty="0">
                <a:solidFill>
                  <a:srgbClr val="3E3E3E"/>
                </a:solidFill>
              </a:rPr>
              <a:t>D</a:t>
            </a:r>
            <a:r>
              <a:rPr lang="cs-CZ" sz="2400" dirty="0" smtClean="0">
                <a:solidFill>
                  <a:srgbClr val="3E3E3E"/>
                </a:solidFill>
              </a:rPr>
              <a:t>esign </a:t>
            </a:r>
            <a:r>
              <a:rPr lang="cs-CZ" sz="2400" dirty="0" err="1" smtClean="0">
                <a:solidFill>
                  <a:srgbClr val="3E3E3E"/>
                </a:solidFill>
              </a:rPr>
              <a:t>guidelines</a:t>
            </a:r>
            <a:endParaRPr lang="cs-CZ" sz="2400" dirty="0" smtClean="0">
              <a:solidFill>
                <a:srgbClr val="3E3E3E"/>
              </a:solidFill>
            </a:endParaRPr>
          </a:p>
          <a:p>
            <a:pPr marL="922337" lvl="1" indent="-342900"/>
            <a:r>
              <a:rPr lang="cs-CZ" sz="2000" dirty="0" smtClean="0">
                <a:solidFill>
                  <a:srgbClr val="3E3E3E"/>
                </a:solidFill>
              </a:rPr>
              <a:t>Styl</a:t>
            </a:r>
          </a:p>
          <a:p>
            <a:pPr marL="922337" lvl="1" indent="-342900"/>
            <a:r>
              <a:rPr lang="cs-CZ" sz="2000" dirty="0" smtClean="0">
                <a:solidFill>
                  <a:srgbClr val="3E3E3E"/>
                </a:solidFill>
              </a:rPr>
              <a:t>Základní stavební kameny</a:t>
            </a:r>
          </a:p>
          <a:p>
            <a:pPr marL="922337" lvl="1" indent="-342900"/>
            <a:r>
              <a:rPr lang="cs-CZ" sz="2000" dirty="0" err="1" smtClean="0">
                <a:solidFill>
                  <a:srgbClr val="3E3E3E"/>
                </a:solidFill>
              </a:rPr>
              <a:t>Stencils</a:t>
            </a:r>
            <a:endParaRPr lang="cs-CZ" sz="2000" dirty="0" smtClean="0">
              <a:solidFill>
                <a:srgbClr val="3E3E3E"/>
              </a:solidFill>
            </a:endParaRPr>
          </a:p>
          <a:p>
            <a:pPr marL="579437" lvl="1" indent="0">
              <a:buNone/>
            </a:pPr>
            <a:endParaRPr lang="cs-CZ" sz="2000" dirty="0" smtClean="0">
              <a:solidFill>
                <a:srgbClr val="3E3E3E"/>
              </a:solidFill>
            </a:endParaRPr>
          </a:p>
          <a:p>
            <a:pPr marL="342900" indent="-342900"/>
            <a:r>
              <a:rPr lang="cs-CZ" sz="2400" dirty="0">
                <a:solidFill>
                  <a:srgbClr val="3E3E3E"/>
                </a:solidFill>
              </a:rPr>
              <a:t>Android Design in </a:t>
            </a:r>
            <a:r>
              <a:rPr lang="cs-CZ" sz="2400" dirty="0" err="1" smtClean="0">
                <a:solidFill>
                  <a:srgbClr val="3E3E3E"/>
                </a:solidFill>
              </a:rPr>
              <a:t>Action</a:t>
            </a:r>
            <a:endParaRPr lang="cs-CZ" sz="2400" dirty="0" smtClean="0">
              <a:solidFill>
                <a:srgbClr val="3E3E3E"/>
              </a:solidFill>
            </a:endParaRPr>
          </a:p>
          <a:p>
            <a:pPr marL="922337" lvl="1" indent="-342900"/>
            <a:r>
              <a:rPr lang="cs-CZ" sz="2000" dirty="0" err="1" smtClean="0">
                <a:solidFill>
                  <a:srgbClr val="3E3E3E"/>
                </a:solidFill>
              </a:rPr>
              <a:t>Youtube</a:t>
            </a:r>
            <a:r>
              <a:rPr lang="cs-CZ" sz="2000" dirty="0" smtClean="0">
                <a:solidFill>
                  <a:srgbClr val="3E3E3E"/>
                </a:solidFill>
              </a:rPr>
              <a:t> kanál</a:t>
            </a:r>
          </a:p>
          <a:p>
            <a:pPr marL="922337" lvl="1" indent="-342900"/>
            <a:r>
              <a:rPr lang="cs-CZ" sz="2000" dirty="0" smtClean="0">
                <a:solidFill>
                  <a:srgbClr val="3E3E3E"/>
                </a:solidFill>
              </a:rPr>
              <a:t>Různorodá témata</a:t>
            </a: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cs-CZ" sz="4800" b="0" i="1" u="none" strike="noStrike" dirty="0" smtClean="0">
                <a:latin typeface="+mn-lt"/>
              </a:rPr>
              <a:t>Oficiální zdroje</a:t>
            </a:r>
            <a:endParaRPr sz="4800" b="0" i="1" u="none" strike="noStrike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40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numCol="2" anchor="t">
            <a:normAutofit lnSpcReduction="10000"/>
          </a:bodyPr>
          <a:lstStyle/>
          <a:p>
            <a:pPr marL="342900" indent="-342900"/>
            <a:r>
              <a:rPr lang="cs-CZ" sz="2400" u="sng" dirty="0">
                <a:solidFill>
                  <a:srgbClr val="3E3E3E"/>
                </a:solidFill>
                <a:hlinkClick r:id="rId3"/>
              </a:rPr>
              <a:t>http://</a:t>
            </a:r>
            <a:r>
              <a:rPr lang="cs-CZ" sz="2400" u="sng" dirty="0" smtClean="0">
                <a:solidFill>
                  <a:srgbClr val="3E3E3E"/>
                </a:solidFill>
                <a:hlinkClick r:id="rId3"/>
              </a:rPr>
              <a:t>j.mp/androidassetstudio</a:t>
            </a:r>
            <a:endParaRPr lang="cs-CZ" sz="2400" u="sng" dirty="0" smtClean="0">
              <a:solidFill>
                <a:srgbClr val="3E3E3E"/>
              </a:solidFill>
            </a:endParaRPr>
          </a:p>
          <a:p>
            <a:pPr marL="342900" indent="-342900"/>
            <a:endParaRPr lang="cs-CZ" sz="2400" u="sng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dirty="0">
                <a:solidFill>
                  <a:srgbClr val="3E3E3E"/>
                </a:solidFill>
              </a:rPr>
              <a:t>Launcher icons</a:t>
            </a:r>
            <a:endParaRPr lang="cs-CZ" sz="2400" dirty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dirty="0">
                <a:solidFill>
                  <a:srgbClr val="3E3E3E"/>
                </a:solidFill>
              </a:rPr>
              <a:t>Action bar and tab icons</a:t>
            </a:r>
            <a:endParaRPr lang="cs-CZ" sz="2400" dirty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dirty="0">
                <a:solidFill>
                  <a:srgbClr val="3E3E3E"/>
                </a:solidFill>
              </a:rPr>
              <a:t>Notification icons</a:t>
            </a:r>
            <a:endParaRPr lang="cs-CZ" sz="2400" dirty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dirty="0">
                <a:solidFill>
                  <a:srgbClr val="3E3E3E"/>
                </a:solidFill>
              </a:rPr>
              <a:t>Navigation drawer indicator</a:t>
            </a:r>
            <a:endParaRPr lang="cs-CZ" sz="2400" dirty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dirty="0">
                <a:solidFill>
                  <a:srgbClr val="3E3E3E"/>
                </a:solidFill>
              </a:rPr>
              <a:t>Generic </a:t>
            </a:r>
            <a:r>
              <a:rPr lang="en-US" sz="2400" dirty="0" smtClean="0">
                <a:solidFill>
                  <a:srgbClr val="3E3E3E"/>
                </a:solidFill>
              </a:rPr>
              <a:t>icons</a:t>
            </a:r>
          </a:p>
          <a:p>
            <a:pPr marL="342900" indent="-342900"/>
            <a:endParaRPr lang="en-US" sz="2400" dirty="0" smtClean="0">
              <a:solidFill>
                <a:srgbClr val="3E3E3E"/>
              </a:solidFill>
            </a:endParaRPr>
          </a:p>
          <a:p>
            <a:pPr marL="342900" indent="-342900"/>
            <a:endParaRPr lang="en-US" sz="2400" dirty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dirty="0" smtClean="0">
                <a:solidFill>
                  <a:srgbClr val="3E3E3E"/>
                </a:solidFill>
              </a:rPr>
              <a:t>Device </a:t>
            </a:r>
            <a:r>
              <a:rPr lang="en-US" sz="2400" dirty="0">
                <a:solidFill>
                  <a:srgbClr val="3E3E3E"/>
                </a:solidFill>
              </a:rPr>
              <a:t>frame </a:t>
            </a:r>
            <a:r>
              <a:rPr lang="en-US" sz="2400" dirty="0" smtClean="0">
                <a:solidFill>
                  <a:srgbClr val="3E3E3E"/>
                </a:solidFill>
              </a:rPr>
              <a:t>generator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dirty="0">
                <a:solidFill>
                  <a:srgbClr val="3E3E3E"/>
                </a:solidFill>
              </a:rPr>
              <a:t>Simple nine-patch generator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dirty="0" smtClean="0">
                <a:solidFill>
                  <a:srgbClr val="3E3E3E"/>
                </a:solidFill>
              </a:rPr>
              <a:t>Android </a:t>
            </a:r>
            <a:r>
              <a:rPr lang="en-US" sz="2400" dirty="0">
                <a:solidFill>
                  <a:srgbClr val="3E3E3E"/>
                </a:solidFill>
              </a:rPr>
              <a:t>Action Bar Style Generator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>
                <a:solidFill>
                  <a:srgbClr val="3E3E3E"/>
                </a:solidFill>
              </a:rPr>
              <a:t>Android </a:t>
            </a:r>
            <a:r>
              <a:rPr lang="cs-CZ" sz="2400" dirty="0" err="1">
                <a:solidFill>
                  <a:srgbClr val="3E3E3E"/>
                </a:solidFill>
              </a:rPr>
              <a:t>Holo</a:t>
            </a:r>
            <a:r>
              <a:rPr lang="cs-CZ" sz="2400" dirty="0">
                <a:solidFill>
                  <a:srgbClr val="3E3E3E"/>
                </a:solidFill>
              </a:rPr>
              <a:t> </a:t>
            </a:r>
            <a:r>
              <a:rPr lang="cs-CZ" sz="2400" dirty="0" err="1">
                <a:solidFill>
                  <a:srgbClr val="3E3E3E"/>
                </a:solidFill>
              </a:rPr>
              <a:t>Colors</a:t>
            </a:r>
            <a:r>
              <a:rPr lang="cs-CZ" sz="2400" dirty="0">
                <a:solidFill>
                  <a:srgbClr val="3E3E3E"/>
                </a:solidFill>
              </a:rPr>
              <a:t> </a:t>
            </a:r>
            <a:r>
              <a:rPr lang="cs-CZ" sz="2400" dirty="0" err="1">
                <a:solidFill>
                  <a:srgbClr val="3E3E3E"/>
                </a:solidFill>
              </a:rPr>
              <a:t>Generator</a:t>
            </a:r>
            <a:endParaRPr sz="2400" dirty="0">
              <a:solidFill>
                <a:srgbClr val="3E3E3E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Android </a:t>
            </a:r>
            <a:r>
              <a:rPr lang="cs-CZ" sz="4800" b="0" dirty="0" err="1"/>
              <a:t>Asset</a:t>
            </a:r>
            <a:r>
              <a:rPr lang="cs-CZ" sz="4800" b="0" dirty="0"/>
              <a:t> Studio</a:t>
            </a:r>
            <a:endParaRPr sz="4800" b="0" i="1" u="none" strike="noStrike" baseline="0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103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sz="2400" dirty="0" err="1" smtClean="0">
                <a:solidFill>
                  <a:srgbClr val="3E3E3E"/>
                </a:solidFill>
              </a:rPr>
              <a:t>Knowledge</a:t>
            </a:r>
            <a:r>
              <a:rPr lang="cs-CZ" sz="2400" dirty="0">
                <a:solidFill>
                  <a:srgbClr val="3E3E3E"/>
                </a:solidFill>
              </a:rPr>
              <a:t> base - </a:t>
            </a:r>
            <a:r>
              <a:rPr lang="cs-CZ" sz="2400" dirty="0">
                <a:solidFill>
                  <a:srgbClr val="3E3E3E"/>
                </a:solidFill>
                <a:hlinkClick r:id="rId3"/>
              </a:rPr>
              <a:t>https://</a:t>
            </a:r>
            <a:r>
              <a:rPr lang="cs-CZ" sz="2400" dirty="0" smtClean="0">
                <a:solidFill>
                  <a:srgbClr val="3E3E3E"/>
                </a:solidFill>
                <a:hlinkClick r:id="rId3"/>
              </a:rPr>
              <a:t>sites.google.com/site/androidknowledgebasecamp/home</a:t>
            </a: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>
                <a:solidFill>
                  <a:srgbClr val="3E3E3E"/>
                </a:solidFill>
              </a:rPr>
              <a:t>Cheat</a:t>
            </a:r>
            <a:r>
              <a:rPr lang="cs-CZ" sz="2400" dirty="0" smtClean="0">
                <a:solidFill>
                  <a:srgbClr val="3E3E3E"/>
                </a:solidFill>
              </a:rPr>
              <a:t> </a:t>
            </a:r>
            <a:r>
              <a:rPr lang="cs-CZ" sz="2400" dirty="0" err="1">
                <a:solidFill>
                  <a:srgbClr val="3E3E3E"/>
                </a:solidFill>
              </a:rPr>
              <a:t>sheet</a:t>
            </a:r>
            <a:r>
              <a:rPr lang="cs-CZ" sz="2400" dirty="0">
                <a:solidFill>
                  <a:srgbClr val="3E3E3E"/>
                </a:solidFill>
              </a:rPr>
              <a:t> </a:t>
            </a:r>
            <a:r>
              <a:rPr lang="cs-CZ" sz="2400" dirty="0" err="1">
                <a:solidFill>
                  <a:srgbClr val="3E3E3E"/>
                </a:solidFill>
              </a:rPr>
              <a:t>for</a:t>
            </a:r>
            <a:r>
              <a:rPr lang="cs-CZ" sz="2400" dirty="0">
                <a:solidFill>
                  <a:srgbClr val="3E3E3E"/>
                </a:solidFill>
              </a:rPr>
              <a:t> </a:t>
            </a:r>
            <a:r>
              <a:rPr lang="cs-CZ" sz="2400" dirty="0" err="1">
                <a:solidFill>
                  <a:srgbClr val="3E3E3E"/>
                </a:solidFill>
              </a:rPr>
              <a:t>graphic</a:t>
            </a:r>
            <a:r>
              <a:rPr lang="cs-CZ" sz="2400" dirty="0">
                <a:solidFill>
                  <a:srgbClr val="3E3E3E"/>
                </a:solidFill>
              </a:rPr>
              <a:t> </a:t>
            </a:r>
            <a:r>
              <a:rPr lang="cs-CZ" sz="2400" dirty="0" err="1">
                <a:solidFill>
                  <a:srgbClr val="3E3E3E"/>
                </a:solidFill>
              </a:rPr>
              <a:t>designers</a:t>
            </a:r>
            <a:r>
              <a:rPr lang="cs-CZ" sz="2400" dirty="0">
                <a:solidFill>
                  <a:srgbClr val="3E3E3E"/>
                </a:solidFill>
              </a:rPr>
              <a:t> - </a:t>
            </a:r>
            <a:r>
              <a:rPr lang="cs-CZ" sz="2400" dirty="0">
                <a:solidFill>
                  <a:srgbClr val="3E3E3E"/>
                </a:solidFill>
                <a:hlinkClick r:id="rId4"/>
              </a:rPr>
              <a:t>http://</a:t>
            </a:r>
            <a:r>
              <a:rPr lang="cs-CZ" sz="2400" dirty="0" smtClean="0">
                <a:solidFill>
                  <a:srgbClr val="3E3E3E"/>
                </a:solidFill>
                <a:hlinkClick r:id="rId4"/>
              </a:rPr>
              <a:t>bit.ly/android-cheats</a:t>
            </a: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Android </a:t>
            </a:r>
            <a:r>
              <a:rPr lang="cs-CZ" sz="2400" dirty="0" err="1" smtClean="0">
                <a:solidFill>
                  <a:srgbClr val="3E3E3E"/>
                </a:solidFill>
              </a:rPr>
              <a:t>Niceties</a:t>
            </a:r>
            <a:r>
              <a:rPr lang="cs-CZ" sz="2400" dirty="0" smtClean="0">
                <a:solidFill>
                  <a:srgbClr val="3E3E3E"/>
                </a:solidFill>
              </a:rPr>
              <a:t> - </a:t>
            </a:r>
            <a:r>
              <a:rPr lang="cs-CZ" sz="2400" u="sng" dirty="0" smtClean="0">
                <a:solidFill>
                  <a:srgbClr val="3E3E3E"/>
                </a:solidFill>
                <a:hlinkClick r:id="rId5"/>
              </a:rPr>
              <a:t>http</a:t>
            </a:r>
            <a:r>
              <a:rPr lang="cs-CZ" sz="2400" u="sng" dirty="0">
                <a:solidFill>
                  <a:srgbClr val="3E3E3E"/>
                </a:solidFill>
                <a:hlinkClick r:id="rId5"/>
              </a:rPr>
              <a:t>://androidniceties.tumblr.com</a:t>
            </a:r>
            <a:r>
              <a:rPr lang="cs-CZ" sz="2400" u="sng" dirty="0" smtClean="0">
                <a:solidFill>
                  <a:srgbClr val="3E3E3E"/>
                </a:solidFill>
                <a:hlinkClick r:id="rId5"/>
              </a:rPr>
              <a:t>/</a:t>
            </a:r>
            <a:endParaRPr lang="cs-CZ" sz="2400" u="sng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>
                <a:solidFill>
                  <a:srgbClr val="3E3E3E"/>
                </a:solidFill>
              </a:rPr>
              <a:t>Holo</a:t>
            </a:r>
            <a:r>
              <a:rPr lang="cs-CZ" sz="2400" dirty="0" smtClean="0">
                <a:solidFill>
                  <a:srgbClr val="3E3E3E"/>
                </a:solidFill>
              </a:rPr>
              <a:t> </a:t>
            </a:r>
            <a:r>
              <a:rPr lang="cs-CZ" sz="2400" dirty="0" err="1" smtClean="0">
                <a:solidFill>
                  <a:srgbClr val="3E3E3E"/>
                </a:solidFill>
              </a:rPr>
              <a:t>Everywhere</a:t>
            </a:r>
            <a:r>
              <a:rPr lang="cs-CZ" sz="2400" dirty="0" smtClean="0">
                <a:solidFill>
                  <a:srgbClr val="3E3E3E"/>
                </a:solidFill>
              </a:rPr>
              <a:t> </a:t>
            </a:r>
            <a:r>
              <a:rPr lang="cs-CZ" sz="2400" dirty="0">
                <a:solidFill>
                  <a:srgbClr val="3E3E3E"/>
                </a:solidFill>
              </a:rPr>
              <a:t>- </a:t>
            </a:r>
            <a:r>
              <a:rPr lang="cs-CZ" sz="2400" u="sng" dirty="0">
                <a:solidFill>
                  <a:srgbClr val="3E3E3E"/>
                </a:solidFill>
                <a:hlinkClick r:id="rId6"/>
              </a:rPr>
              <a:t>http://www.holoeverywhere.com</a:t>
            </a:r>
            <a:r>
              <a:rPr lang="cs-CZ" sz="2400" u="sng" dirty="0" smtClean="0">
                <a:solidFill>
                  <a:srgbClr val="3E3E3E"/>
                </a:solidFill>
                <a:hlinkClick r:id="rId6"/>
              </a:rPr>
              <a:t>/</a:t>
            </a:r>
            <a:endParaRPr lang="cs-CZ" sz="2400" u="sng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Android UI </a:t>
            </a:r>
            <a:r>
              <a:rPr lang="cs-CZ" sz="2400" dirty="0" err="1" smtClean="0">
                <a:solidFill>
                  <a:srgbClr val="3E3E3E"/>
                </a:solidFill>
              </a:rPr>
              <a:t>patterns</a:t>
            </a:r>
            <a:r>
              <a:rPr lang="cs-CZ" sz="2400" dirty="0" smtClean="0">
                <a:solidFill>
                  <a:srgbClr val="3E3E3E"/>
                </a:solidFill>
              </a:rPr>
              <a:t> - </a:t>
            </a:r>
            <a:r>
              <a:rPr lang="cs-CZ" sz="2400" dirty="0">
                <a:solidFill>
                  <a:srgbClr val="3E3E3E"/>
                </a:solidFill>
                <a:hlinkClick r:id="rId7"/>
              </a:rPr>
              <a:t>http://www.androiduipatterns.com</a:t>
            </a:r>
            <a:r>
              <a:rPr lang="cs-CZ" sz="2400" dirty="0" smtClean="0">
                <a:solidFill>
                  <a:srgbClr val="3E3E3E"/>
                </a:solidFill>
                <a:hlinkClick r:id="rId7"/>
              </a:rPr>
              <a:t>/</a:t>
            </a:r>
            <a:endParaRPr lang="cs-CZ" sz="2400" dirty="0" smtClean="0">
              <a:solidFill>
                <a:srgbClr val="3E3E3E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3E3E3E"/>
                </a:solidFill>
              </a:rPr>
              <a:t>Android UI Design </a:t>
            </a:r>
            <a:r>
              <a:rPr lang="cs-CZ" sz="2400" dirty="0" err="1" smtClean="0">
                <a:solidFill>
                  <a:srgbClr val="3E3E3E"/>
                </a:solidFill>
              </a:rPr>
              <a:t>Kit</a:t>
            </a:r>
            <a:r>
              <a:rPr lang="cs-CZ" sz="2400" dirty="0">
                <a:solidFill>
                  <a:srgbClr val="3E3E3E"/>
                </a:solidFill>
              </a:rPr>
              <a:t> 4.3 - </a:t>
            </a:r>
            <a:r>
              <a:rPr lang="cs-CZ" sz="2400" u="sng" dirty="0">
                <a:solidFill>
                  <a:srgbClr val="3E3E3E"/>
                </a:solidFill>
                <a:hlinkClick r:id="rId8"/>
              </a:rPr>
              <a:t>http://bit.ly/android-design-kit</a:t>
            </a:r>
            <a:endParaRPr lang="cs-CZ" sz="2400" u="sng" dirty="0">
              <a:solidFill>
                <a:srgbClr val="3E3E3E"/>
              </a:solidFill>
            </a:endParaRPr>
          </a:p>
          <a:p>
            <a:pPr marL="342900" indent="-342900"/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cs-CZ" sz="4800" b="0" dirty="0" smtClean="0">
                <a:latin typeface="+mn-lt"/>
              </a:rPr>
              <a:t>Komunit</a:t>
            </a:r>
            <a:r>
              <a:rPr lang="cs-CZ" sz="4800" b="0" u="none" strike="noStrike" dirty="0" smtClean="0">
                <a:latin typeface="+mn-lt"/>
              </a:rPr>
              <a:t>ní zdroje</a:t>
            </a:r>
            <a:endParaRPr sz="4800" b="0" u="none" strike="noStrike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14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58775" y="2891181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/>
            <a:r>
              <a:rPr lang="cs-CZ" sz="6000" dirty="0" smtClean="0">
                <a:solidFill>
                  <a:srgbClr val="F8FCF8"/>
                </a:solidFill>
              </a:rPr>
              <a:t>Následováníhodné příklady</a:t>
            </a:r>
            <a:endParaRPr lang="cs-CZ" sz="6000" dirty="0">
              <a:solidFill>
                <a:srgbClr val="F8FC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F8FCF8"/>
                </a:solidFill>
              </a:rPr>
              <a:t>Do detailu propracované UI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>
                <a:solidFill>
                  <a:srgbClr val="F8FCF8"/>
                </a:solidFill>
              </a:rPr>
              <a:t>Pojďme se na jednu podívat …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F8FCF8"/>
              </a:solidFill>
            </a:endParaRPr>
          </a:p>
          <a:p>
            <a:pPr marL="0">
              <a:lnSpc>
                <a:spcPct val="150000"/>
              </a:lnSpc>
              <a:buNone/>
            </a:pPr>
            <a:endParaRPr lang="cs-CZ" sz="2400" dirty="0">
              <a:solidFill>
                <a:srgbClr val="F8FCF8"/>
              </a:solidFill>
            </a:endParaRPr>
          </a:p>
          <a:p>
            <a:pPr marL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rgbClr val="F8FCF8"/>
                </a:solidFill>
                <a:hlinkClick r:id="rId3"/>
              </a:rPr>
              <a:t>http</a:t>
            </a:r>
            <a:r>
              <a:rPr lang="en-US" sz="2400" dirty="0">
                <a:solidFill>
                  <a:srgbClr val="F8FCF8"/>
                </a:solidFill>
                <a:hlinkClick r:id="rId3"/>
              </a:rPr>
              <a:t>://bit.ly/beautiful-design-apps</a:t>
            </a:r>
            <a:endParaRPr sz="2400" dirty="0">
              <a:solidFill>
                <a:srgbClr val="F8FCF8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/>
              <a:t>Výběr Android Design </a:t>
            </a:r>
            <a:r>
              <a:rPr lang="cs-CZ" sz="4800" b="0" dirty="0" smtClean="0"/>
              <a:t>Teamu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88" y="1756228"/>
            <a:ext cx="5729767" cy="37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err="1" smtClean="0"/>
              <a:t>Todolist</a:t>
            </a:r>
            <a:endParaRPr sz="4800" b="0" i="1" u="none" strike="noStrike" baseline="0" dirty="0">
              <a:latin typeface="Georgia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406400" lvl="0" indent="0" algn="l">
              <a:lnSpc>
                <a:spcPct val="100000"/>
              </a:lnSpc>
              <a:buChar char="•"/>
              <a:defRPr sz="4000" b="0" i="0" u="none" strike="noStrike" baseline="0">
                <a:solidFill>
                  <a:srgbClr val="FFFFFF"/>
                </a:solidFill>
                <a:latin typeface="Arial"/>
              </a:defRPr>
            </a:lvl1pPr>
            <a:lvl2pPr marL="985837" lvl="1" indent="544512" algn="l">
              <a:lnSpc>
                <a:spcPct val="100000"/>
              </a:lnSpc>
              <a:buChar char="–"/>
              <a:defRPr sz="3600" b="0" i="0" u="none" strike="noStrike" baseline="0">
                <a:solidFill>
                  <a:srgbClr val="FFFFFF"/>
                </a:solidFill>
                <a:latin typeface="Arial"/>
              </a:defRPr>
            </a:lvl2pPr>
            <a:lvl3pPr marL="1358900" lvl="2" indent="1089025" algn="l">
              <a:lnSpc>
                <a:spcPct val="100000"/>
              </a:lnSpc>
              <a:buChar char="•"/>
              <a:defRPr sz="3200" b="0" i="0" u="none" strike="noStrike" baseline="0">
                <a:solidFill>
                  <a:srgbClr val="FFFFFF"/>
                </a:solidFill>
                <a:latin typeface="Arial"/>
              </a:defRPr>
            </a:lvl3pPr>
            <a:lvl4pPr marL="1903412" lvl="3" indent="1633537" algn="l">
              <a:lnSpc>
                <a:spcPct val="100000"/>
              </a:lnSpc>
              <a:buChar char="–"/>
              <a:defRPr sz="2800" b="0" i="0" u="none" strike="noStrike" baseline="0">
                <a:solidFill>
                  <a:srgbClr val="FFFFFF"/>
                </a:solidFill>
                <a:latin typeface="Arial"/>
              </a:defRPr>
            </a:lvl4pPr>
            <a:lvl5pPr marL="2447925" lvl="4" indent="2178050" algn="l">
              <a:lnSpc>
                <a:spcPct val="100000"/>
              </a:lnSpc>
              <a:buFont typeface="Arial"/>
              <a:buChar char="»"/>
              <a:defRPr sz="2400" b="0" i="0" u="none" strike="noStrike" baseline="0">
                <a:solidFill>
                  <a:srgbClr val="FFFFFF"/>
                </a:solidFill>
                <a:latin typeface="Arial"/>
              </a:defRPr>
            </a:lvl5pPr>
            <a:lvl6pPr marL="2992437" lvl="5" indent="272097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6pPr>
            <a:lvl7pPr marL="3535362" lvl="6" indent="3263900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7pPr>
            <a:lvl8pPr marL="4079875" lvl="7" indent="3808412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8pPr>
            <a:lvl9pPr marL="4624387" lvl="8" indent="435292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9pPr>
          </a:lstStyle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Dodržuje Design guidelines</a:t>
            </a:r>
            <a:endParaRPr lang="en-US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r>
              <a:rPr lang="en-US" sz="2400" kern="0" dirty="0" err="1" smtClean="0">
                <a:solidFill>
                  <a:schemeClr val="bg1"/>
                </a:solidFill>
              </a:rPr>
              <a:t>Hezk</a:t>
            </a:r>
            <a:r>
              <a:rPr lang="cs-CZ" sz="2400" kern="0" dirty="0" smtClean="0">
                <a:solidFill>
                  <a:schemeClr val="bg1"/>
                </a:solidFill>
              </a:rPr>
              <a:t>é prázdné pohledy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Skrývá málo používané funkce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err="1" smtClean="0">
                <a:solidFill>
                  <a:schemeClr val="bg1"/>
                </a:solidFill>
              </a:rPr>
              <a:t>Navigation</a:t>
            </a:r>
            <a:r>
              <a:rPr lang="cs-CZ" sz="2400" kern="0" dirty="0" smtClean="0">
                <a:solidFill>
                  <a:schemeClr val="bg1"/>
                </a:solidFill>
              </a:rPr>
              <a:t> </a:t>
            </a:r>
            <a:r>
              <a:rPr lang="cs-CZ" sz="2400" kern="0" dirty="0" err="1" smtClean="0">
                <a:solidFill>
                  <a:schemeClr val="bg1"/>
                </a:solidFill>
              </a:rPr>
              <a:t>Drawer</a:t>
            </a:r>
            <a:endParaRPr lang="pl-PL" sz="2400" kern="0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 descr="C:\Users\Gingo\Documents\Dropbox\Camera Uploads\2013-10-08 21.28.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161" y="489125"/>
            <a:ext cx="3037500" cy="54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Gingo\Documents\Dropbox\Camera Uploads\2013-10-08 21.37.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161" y="489125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ingo\Documents\Dropbox\Camera Uploads\2013-10-08 21.28.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161" y="489125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Gingo\Documents\Dropbox\Camera Uploads\2013-10-08 21.29.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84" y="489125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1"/>
          </p:nvPr>
        </p:nvSpPr>
        <p:spPr>
          <a:xfrm>
            <a:off x="812799" y="1620000"/>
            <a:ext cx="10447587" cy="2552459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cs-CZ" sz="2000" dirty="0">
                <a:latin typeface="+mn-lt"/>
              </a:rPr>
              <a:t>Základní stavební </a:t>
            </a:r>
            <a:r>
              <a:rPr lang="cs-CZ" sz="2000" dirty="0" smtClean="0">
                <a:latin typeface="+mn-lt"/>
              </a:rPr>
              <a:t>kameny</a:t>
            </a:r>
          </a:p>
          <a:p>
            <a:pPr marL="342900" indent="-342900">
              <a:lnSpc>
                <a:spcPct val="150000"/>
              </a:lnSpc>
            </a:pPr>
            <a:r>
              <a:rPr lang="cs-CZ" sz="2000" dirty="0">
                <a:latin typeface="+mn-lt"/>
              </a:rPr>
              <a:t>Začínáme </a:t>
            </a:r>
            <a:r>
              <a:rPr lang="cs-CZ" sz="2000" dirty="0" smtClean="0">
                <a:latin typeface="+mn-lt"/>
              </a:rPr>
              <a:t>designovat </a:t>
            </a:r>
            <a:r>
              <a:rPr lang="cs-CZ" sz="2000" dirty="0">
                <a:latin typeface="+mn-lt"/>
              </a:rPr>
              <a:t>pro </a:t>
            </a:r>
            <a:r>
              <a:rPr lang="cs-CZ" sz="2000" dirty="0" smtClean="0">
                <a:latin typeface="+mn-lt"/>
              </a:rPr>
              <a:t>Android</a:t>
            </a:r>
            <a:endParaRPr lang="cs-CZ" sz="2000" dirty="0">
              <a:latin typeface="+mn-lt"/>
            </a:endParaRPr>
          </a:p>
          <a:p>
            <a:pPr marL="342900" indent="-342900">
              <a:lnSpc>
                <a:spcPct val="150000"/>
              </a:lnSpc>
            </a:pPr>
            <a:r>
              <a:rPr lang="pl-PL" sz="2000" dirty="0">
                <a:latin typeface="+mn-lt"/>
              </a:rPr>
              <a:t>Jak (si) začít s Holo</a:t>
            </a:r>
            <a:endParaRPr lang="cs-CZ" sz="20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</a:pPr>
            <a:r>
              <a:rPr lang="cs-CZ" sz="2000" dirty="0" smtClean="0">
                <a:latin typeface="+mn-lt"/>
              </a:rPr>
              <a:t>Sexy aplikace</a:t>
            </a:r>
          </a:p>
          <a:p>
            <a:pPr marL="342900" indent="-342900">
              <a:lnSpc>
                <a:spcPct val="150000"/>
              </a:lnSpc>
            </a:pPr>
            <a:r>
              <a:rPr lang="cs-CZ" sz="2000" dirty="0" smtClean="0">
                <a:latin typeface="+mn-lt"/>
              </a:rPr>
              <a:t>Takto NE!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957943" y="358775"/>
            <a:ext cx="10776857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en-US" sz="4800" b="0" dirty="0" smtClean="0"/>
              <a:t>Agenda</a:t>
            </a:r>
            <a:endParaRPr sz="4800" b="0" i="1" u="none" strike="noStrike" baseline="0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754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en-US" sz="4800" b="0" dirty="0" smtClean="0"/>
              <a:t>Tasks</a:t>
            </a:r>
            <a:endParaRPr sz="4800" b="0" i="1" u="none" strike="noStrike" baseline="0" dirty="0">
              <a:latin typeface="Georgia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40000" y="1620000"/>
            <a:ext cx="6100233" cy="3980185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406400" lvl="0" indent="0" algn="l">
              <a:lnSpc>
                <a:spcPct val="100000"/>
              </a:lnSpc>
              <a:buChar char="•"/>
              <a:defRPr sz="4000" b="0" i="0" u="none" strike="noStrike" baseline="0">
                <a:solidFill>
                  <a:srgbClr val="FFFFFF"/>
                </a:solidFill>
                <a:latin typeface="Arial"/>
              </a:defRPr>
            </a:lvl1pPr>
            <a:lvl2pPr marL="985837" lvl="1" indent="544512" algn="l">
              <a:lnSpc>
                <a:spcPct val="100000"/>
              </a:lnSpc>
              <a:buChar char="–"/>
              <a:defRPr sz="3600" b="0" i="0" u="none" strike="noStrike" baseline="0">
                <a:solidFill>
                  <a:srgbClr val="FFFFFF"/>
                </a:solidFill>
                <a:latin typeface="Arial"/>
              </a:defRPr>
            </a:lvl2pPr>
            <a:lvl3pPr marL="1358900" lvl="2" indent="1089025" algn="l">
              <a:lnSpc>
                <a:spcPct val="100000"/>
              </a:lnSpc>
              <a:buChar char="•"/>
              <a:defRPr sz="3200" b="0" i="0" u="none" strike="noStrike" baseline="0">
                <a:solidFill>
                  <a:srgbClr val="FFFFFF"/>
                </a:solidFill>
                <a:latin typeface="Arial"/>
              </a:defRPr>
            </a:lvl3pPr>
            <a:lvl4pPr marL="1903412" lvl="3" indent="1633537" algn="l">
              <a:lnSpc>
                <a:spcPct val="100000"/>
              </a:lnSpc>
              <a:buChar char="–"/>
              <a:defRPr sz="2800" b="0" i="0" u="none" strike="noStrike" baseline="0">
                <a:solidFill>
                  <a:srgbClr val="FFFFFF"/>
                </a:solidFill>
                <a:latin typeface="Arial"/>
              </a:defRPr>
            </a:lvl4pPr>
            <a:lvl5pPr marL="2447925" lvl="4" indent="2178050" algn="l">
              <a:lnSpc>
                <a:spcPct val="100000"/>
              </a:lnSpc>
              <a:buFont typeface="Arial"/>
              <a:buChar char="»"/>
              <a:defRPr sz="2400" b="0" i="0" u="none" strike="noStrike" baseline="0">
                <a:solidFill>
                  <a:srgbClr val="FFFFFF"/>
                </a:solidFill>
                <a:latin typeface="Arial"/>
              </a:defRPr>
            </a:lvl5pPr>
            <a:lvl6pPr marL="2992437" lvl="5" indent="272097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6pPr>
            <a:lvl7pPr marL="3535362" lvl="6" indent="3263900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7pPr>
            <a:lvl8pPr marL="4079875" lvl="7" indent="3808412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8pPr>
            <a:lvl9pPr marL="4624387" lvl="8" indent="435292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9pPr>
          </a:lstStyle>
          <a:p>
            <a:pPr marL="342900" indent="-342900" defTabSz="914400">
              <a:lnSpc>
                <a:spcPct val="150000"/>
              </a:lnSpc>
            </a:pPr>
            <a:r>
              <a:rPr lang="en-US" sz="2400" kern="0" dirty="0" smtClean="0">
                <a:solidFill>
                  <a:schemeClr val="bg1"/>
                </a:solidFill>
              </a:rPr>
              <a:t>Star</a:t>
            </a:r>
            <a:r>
              <a:rPr lang="cs-CZ" sz="2400" kern="0" dirty="0" err="1" smtClean="0">
                <a:solidFill>
                  <a:schemeClr val="bg1"/>
                </a:solidFill>
              </a:rPr>
              <a:t>ší</a:t>
            </a:r>
            <a:r>
              <a:rPr lang="cs-CZ" sz="2400" kern="0" dirty="0" smtClean="0">
                <a:solidFill>
                  <a:schemeClr val="bg1"/>
                </a:solidFill>
              </a:rPr>
              <a:t> kousek od autorů </a:t>
            </a:r>
            <a:r>
              <a:rPr lang="cs-CZ" sz="2400" kern="0" dirty="0" err="1" smtClean="0">
                <a:solidFill>
                  <a:schemeClr val="bg1"/>
                </a:solidFill>
              </a:rPr>
              <a:t>Timely</a:t>
            </a:r>
            <a:endParaRPr lang="cs-CZ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Jedna z prvních úspěšných implementací </a:t>
            </a:r>
            <a:r>
              <a:rPr lang="cs-CZ" sz="2400" kern="0" dirty="0" err="1" smtClean="0">
                <a:solidFill>
                  <a:schemeClr val="bg1"/>
                </a:solidFill>
              </a:rPr>
              <a:t>Holo</a:t>
            </a:r>
            <a:r>
              <a:rPr lang="cs-CZ" sz="2400" kern="0" dirty="0" smtClean="0">
                <a:solidFill>
                  <a:schemeClr val="bg1"/>
                </a:solidFill>
              </a:rPr>
              <a:t> designu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Od začátku telefonní a tablet verze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err="1" smtClean="0">
                <a:solidFill>
                  <a:schemeClr val="bg1"/>
                </a:solidFill>
              </a:rPr>
              <a:t>Widget</a:t>
            </a:r>
            <a:endParaRPr lang="cs-CZ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Tmavé a světlé téma</a:t>
            </a:r>
          </a:p>
          <a:p>
            <a:pPr marL="342900" indent="-342900" defTabSz="914400">
              <a:lnSpc>
                <a:spcPct val="150000"/>
              </a:lnSpc>
            </a:pPr>
            <a:endParaRPr lang="pl-PL" sz="2400" kern="0" dirty="0" smtClean="0">
              <a:solidFill>
                <a:schemeClr val="bg1"/>
              </a:solidFill>
            </a:endParaRPr>
          </a:p>
        </p:txBody>
      </p:sp>
      <p:sp>
        <p:nvSpPr>
          <p:cNvPr id="3" name="AutoShape 2" descr="Tasks (Úkoly) - screensh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https://lh4.ggpht.com/DtFKNQ741o-h5wf_OAHAl6CoQE1wa1wFq90eqXktVx1KAbkPndXlvz3jmDM4Dch1USA=h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60" y="374267"/>
            <a:ext cx="302977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gpht.com/hOVym80PQ4qqGXBBSpgozcxeNc_NopJknaNe81omFIaf8pwv-ohaPKN-aARHInxfE6s=h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31" y="374267"/>
            <a:ext cx="3036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gpht.com/T8YlnG5vGEwLbVksM5afL_E4mZA9yWmq-urdYTTL0Q97conxqhEcEQ5I6SPjsBbb1hQ=h9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47" y="1820332"/>
            <a:ext cx="6286523" cy="39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4.ggpht.com/ILxd5EPQmagSu2c0aOsjJ-1sSIeSTLN2jQGkBPJz8d7-wq-0_xxogxumfsDQe2q6vx7_=h9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48" y="1843314"/>
            <a:ext cx="6286523" cy="39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3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err="1" smtClean="0"/>
              <a:t>Timely</a:t>
            </a:r>
            <a:endParaRPr sz="4800" b="0" i="1" u="none" strike="noStrike" baseline="0" dirty="0">
              <a:latin typeface="Georgia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406400" lvl="0" indent="0" algn="l">
              <a:lnSpc>
                <a:spcPct val="100000"/>
              </a:lnSpc>
              <a:buChar char="•"/>
              <a:defRPr sz="4000" b="0" i="0" u="none" strike="noStrike" baseline="0">
                <a:solidFill>
                  <a:srgbClr val="FFFFFF"/>
                </a:solidFill>
                <a:latin typeface="Arial"/>
              </a:defRPr>
            </a:lvl1pPr>
            <a:lvl2pPr marL="985837" lvl="1" indent="544512" algn="l">
              <a:lnSpc>
                <a:spcPct val="100000"/>
              </a:lnSpc>
              <a:buChar char="–"/>
              <a:defRPr sz="3600" b="0" i="0" u="none" strike="noStrike" baseline="0">
                <a:solidFill>
                  <a:srgbClr val="FFFFFF"/>
                </a:solidFill>
                <a:latin typeface="Arial"/>
              </a:defRPr>
            </a:lvl2pPr>
            <a:lvl3pPr marL="1358900" lvl="2" indent="1089025" algn="l">
              <a:lnSpc>
                <a:spcPct val="100000"/>
              </a:lnSpc>
              <a:buChar char="•"/>
              <a:defRPr sz="3200" b="0" i="0" u="none" strike="noStrike" baseline="0">
                <a:solidFill>
                  <a:srgbClr val="FFFFFF"/>
                </a:solidFill>
                <a:latin typeface="Arial"/>
              </a:defRPr>
            </a:lvl3pPr>
            <a:lvl4pPr marL="1903412" lvl="3" indent="1633537" algn="l">
              <a:lnSpc>
                <a:spcPct val="100000"/>
              </a:lnSpc>
              <a:buChar char="–"/>
              <a:defRPr sz="2800" b="0" i="0" u="none" strike="noStrike" baseline="0">
                <a:solidFill>
                  <a:srgbClr val="FFFFFF"/>
                </a:solidFill>
                <a:latin typeface="Arial"/>
              </a:defRPr>
            </a:lvl4pPr>
            <a:lvl5pPr marL="2447925" lvl="4" indent="2178050" algn="l">
              <a:lnSpc>
                <a:spcPct val="100000"/>
              </a:lnSpc>
              <a:buFont typeface="Arial"/>
              <a:buChar char="»"/>
              <a:defRPr sz="2400" b="0" i="0" u="none" strike="noStrike" baseline="0">
                <a:solidFill>
                  <a:srgbClr val="FFFFFF"/>
                </a:solidFill>
                <a:latin typeface="Arial"/>
              </a:defRPr>
            </a:lvl5pPr>
            <a:lvl6pPr marL="2992437" lvl="5" indent="272097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6pPr>
            <a:lvl7pPr marL="3535362" lvl="6" indent="3263900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7pPr>
            <a:lvl8pPr marL="4079875" lvl="7" indent="3808412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8pPr>
            <a:lvl9pPr marL="4624387" lvl="8" indent="435292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9pPr>
          </a:lstStyle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Typografie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Gesta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Inovativní design při dodržení guidelines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Odkoupeno Googlem</a:t>
            </a:r>
          </a:p>
        </p:txBody>
      </p:sp>
      <p:pic>
        <p:nvPicPr>
          <p:cNvPr id="8193" name="Picture 1" descr="C:\Users\Gingo\Documents\Dropbox\Camera Uploads\2013-10-08 22.28.5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519093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Gingo\Documents\Dropbox\Camera Uploads\2013-10-08 22.29.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519093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ingo\Documents\Dropbox\Camera Uploads\2013-10-08 22.29.4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519093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Gingo\Documents\Dropbox\Camera Uploads\2013-10-08 22.29.5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519093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66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en-US" sz="4800" b="0" dirty="0" err="1" smtClean="0"/>
              <a:t>Pubtran</a:t>
            </a:r>
            <a:endParaRPr sz="4800" b="0" i="1" u="none" strike="noStrike" baseline="0" dirty="0">
              <a:latin typeface="Georgia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406400" lvl="0" indent="0" algn="l">
              <a:lnSpc>
                <a:spcPct val="100000"/>
              </a:lnSpc>
              <a:buChar char="•"/>
              <a:defRPr sz="4000" b="0" i="0" u="none" strike="noStrike" baseline="0">
                <a:solidFill>
                  <a:srgbClr val="FFFFFF"/>
                </a:solidFill>
                <a:latin typeface="Arial"/>
              </a:defRPr>
            </a:lvl1pPr>
            <a:lvl2pPr marL="985837" lvl="1" indent="544512" algn="l">
              <a:lnSpc>
                <a:spcPct val="100000"/>
              </a:lnSpc>
              <a:buChar char="–"/>
              <a:defRPr sz="3600" b="0" i="0" u="none" strike="noStrike" baseline="0">
                <a:solidFill>
                  <a:srgbClr val="FFFFFF"/>
                </a:solidFill>
                <a:latin typeface="Arial"/>
              </a:defRPr>
            </a:lvl2pPr>
            <a:lvl3pPr marL="1358900" lvl="2" indent="1089025" algn="l">
              <a:lnSpc>
                <a:spcPct val="100000"/>
              </a:lnSpc>
              <a:buChar char="•"/>
              <a:defRPr sz="3200" b="0" i="0" u="none" strike="noStrike" baseline="0">
                <a:solidFill>
                  <a:srgbClr val="FFFFFF"/>
                </a:solidFill>
                <a:latin typeface="Arial"/>
              </a:defRPr>
            </a:lvl3pPr>
            <a:lvl4pPr marL="1903412" lvl="3" indent="1633537" algn="l">
              <a:lnSpc>
                <a:spcPct val="100000"/>
              </a:lnSpc>
              <a:buChar char="–"/>
              <a:defRPr sz="2800" b="0" i="0" u="none" strike="noStrike" baseline="0">
                <a:solidFill>
                  <a:srgbClr val="FFFFFF"/>
                </a:solidFill>
                <a:latin typeface="Arial"/>
              </a:defRPr>
            </a:lvl4pPr>
            <a:lvl5pPr marL="2447925" lvl="4" indent="2178050" algn="l">
              <a:lnSpc>
                <a:spcPct val="100000"/>
              </a:lnSpc>
              <a:buFont typeface="Arial"/>
              <a:buChar char="»"/>
              <a:defRPr sz="2400" b="0" i="0" u="none" strike="noStrike" baseline="0">
                <a:solidFill>
                  <a:srgbClr val="FFFFFF"/>
                </a:solidFill>
                <a:latin typeface="Arial"/>
              </a:defRPr>
            </a:lvl5pPr>
            <a:lvl6pPr marL="2992437" lvl="5" indent="272097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6pPr>
            <a:lvl7pPr marL="3535362" lvl="6" indent="3263900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7pPr>
            <a:lvl8pPr marL="4079875" lvl="7" indent="3808412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8pPr>
            <a:lvl9pPr marL="4624387" lvl="8" indent="435292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9pPr>
          </a:lstStyle>
          <a:p>
            <a:pPr marL="342900" indent="-342900" defTabSz="914400">
              <a:lnSpc>
                <a:spcPct val="150000"/>
              </a:lnSpc>
            </a:pPr>
            <a:r>
              <a:rPr lang="en-US" sz="2400" kern="0" dirty="0" err="1" smtClean="0">
                <a:solidFill>
                  <a:schemeClr val="bg1"/>
                </a:solidFill>
              </a:rPr>
              <a:t>Dnes</a:t>
            </a:r>
            <a:r>
              <a:rPr lang="en-US" sz="2400" kern="0" dirty="0" smtClean="0">
                <a:solidFill>
                  <a:schemeClr val="bg1"/>
                </a:solidFill>
              </a:rPr>
              <a:t> u</a:t>
            </a:r>
            <a:r>
              <a:rPr lang="cs-CZ" sz="2400" kern="0" dirty="0" smtClean="0">
                <a:solidFill>
                  <a:schemeClr val="bg1"/>
                </a:solidFill>
              </a:rPr>
              <a:t>ž </a:t>
            </a:r>
            <a:r>
              <a:rPr lang="cs-CZ" sz="2400" kern="0" dirty="0" err="1" smtClean="0">
                <a:solidFill>
                  <a:schemeClr val="bg1"/>
                </a:solidFill>
              </a:rPr>
              <a:t>designově</a:t>
            </a:r>
            <a:r>
              <a:rPr lang="cs-CZ" sz="2400" kern="0" dirty="0" smtClean="0">
                <a:solidFill>
                  <a:schemeClr val="bg1"/>
                </a:solidFill>
              </a:rPr>
              <a:t> zastaralá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Stále ale ukázkové UX</a:t>
            </a:r>
            <a:endParaRPr lang="en-US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r>
              <a:rPr lang="en-US" sz="2400" kern="0" dirty="0" err="1" smtClean="0">
                <a:solidFill>
                  <a:schemeClr val="bg1"/>
                </a:solidFill>
              </a:rPr>
              <a:t>Geni</a:t>
            </a:r>
            <a:r>
              <a:rPr lang="cs-CZ" sz="2400" kern="0" dirty="0" err="1" smtClean="0">
                <a:solidFill>
                  <a:schemeClr val="bg1"/>
                </a:solidFill>
              </a:rPr>
              <a:t>ální</a:t>
            </a:r>
            <a:r>
              <a:rPr lang="cs-CZ" sz="2400" kern="0" dirty="0" smtClean="0">
                <a:solidFill>
                  <a:schemeClr val="bg1"/>
                </a:solidFill>
              </a:rPr>
              <a:t> našeptávač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Ověnčena nejedním oceněním</a:t>
            </a:r>
          </a:p>
          <a:p>
            <a:pPr marL="342900" indent="-342900" defTabSz="914400">
              <a:lnSpc>
                <a:spcPct val="150000"/>
              </a:lnSpc>
            </a:pPr>
            <a:endParaRPr lang="pl-PL" sz="2400" kern="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C:\Users\Gingo\Documents\Dropbox\Camera Uploads\2013-10-10 18.36.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525049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ingo\Documents\Dropbox\Camera Uploads\2013-10-10 18.36.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525049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4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Články co si chci přečíst později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Mohl by používat </a:t>
            </a:r>
            <a:r>
              <a:rPr lang="cs-CZ" sz="2400" dirty="0" err="1" smtClean="0"/>
              <a:t>Navigation</a:t>
            </a:r>
            <a:r>
              <a:rPr lang="cs-CZ" sz="2400" dirty="0" smtClean="0"/>
              <a:t> </a:t>
            </a:r>
            <a:r>
              <a:rPr lang="cs-CZ" sz="2400" dirty="0" err="1" smtClean="0"/>
              <a:t>Drawer</a:t>
            </a:r>
            <a:r>
              <a:rPr lang="cs-CZ" sz="2400" dirty="0" smtClean="0"/>
              <a:t> </a:t>
            </a:r>
            <a:r>
              <a:rPr lang="cs-CZ" sz="2400" dirty="0" smtClean="0">
                <a:sym typeface="Wingdings" panose="05000000000000000000" pitchFamily="2" charset="2"/>
              </a:rPr>
              <a:t>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Nepoužívá </a:t>
            </a:r>
            <a:r>
              <a:rPr lang="cs-CZ" sz="2400" dirty="0" err="1" smtClean="0"/>
              <a:t>QuickReturn</a:t>
            </a:r>
            <a:r>
              <a:rPr lang="cs-CZ" sz="2400" dirty="0" smtClean="0"/>
              <a:t> v listu </a:t>
            </a:r>
            <a:r>
              <a:rPr lang="cs-CZ" sz="2400" dirty="0" smtClean="0">
                <a:sym typeface="Wingdings" panose="05000000000000000000" pitchFamily="2" charset="2"/>
              </a:rPr>
              <a:t>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Používá </a:t>
            </a:r>
            <a:r>
              <a:rPr lang="cs-CZ" sz="2400" dirty="0" err="1" smtClean="0"/>
              <a:t>splash</a:t>
            </a:r>
            <a:r>
              <a:rPr lang="cs-CZ" sz="2400" dirty="0" smtClean="0"/>
              <a:t> </a:t>
            </a:r>
            <a:r>
              <a:rPr lang="cs-CZ" sz="2400" dirty="0" smtClean="0">
                <a:sym typeface="Wingdings" panose="05000000000000000000" pitchFamily="2" charset="2"/>
              </a:rPr>
              <a:t></a:t>
            </a:r>
            <a:endParaRPr lang="cs-CZ" sz="2400" dirty="0" smtClean="0"/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err="1" smtClean="0"/>
              <a:t>Pocket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5122" name="Picture 2" descr="C:\Users\Gingo\Documents\Dropbox\Camera Uploads\2013-10-08 21.13.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29" y="358776"/>
            <a:ext cx="3431296" cy="610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49931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Jediná obrazovka bez Up </a:t>
            </a:r>
            <a:r>
              <a:rPr lang="cs-CZ" sz="2400" dirty="0" err="1" smtClean="0"/>
              <a:t>button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Místo něj Archive </a:t>
            </a:r>
            <a:r>
              <a:rPr lang="cs-CZ" sz="2400" dirty="0" err="1" smtClean="0"/>
              <a:t>button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Zmatení nových uživatelů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dirty="0" smtClean="0"/>
              <a:t>Po </a:t>
            </a:r>
            <a:r>
              <a:rPr lang="en-US" sz="2400" dirty="0" err="1" smtClean="0"/>
              <a:t>oprav</a:t>
            </a:r>
            <a:r>
              <a:rPr lang="cs-CZ" sz="2400" dirty="0" smtClean="0"/>
              <a:t>ě narostla o 23</a:t>
            </a:r>
            <a:r>
              <a:rPr lang="en-US" sz="2400" dirty="0" smtClean="0"/>
              <a:t>%</a:t>
            </a:r>
            <a:r>
              <a:rPr lang="cs-CZ" sz="2400" dirty="0" smtClean="0"/>
              <a:t> pravděpodobnost, že si aplikaci v telefonu nechají</a:t>
            </a: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err="1" smtClean="0"/>
              <a:t>Pocket</a:t>
            </a:r>
            <a:r>
              <a:rPr lang="en-US" sz="4800" b="0" dirty="0" smtClean="0"/>
              <a:t> – </a:t>
            </a:r>
            <a:r>
              <a:rPr lang="en-US" sz="4800" b="0" dirty="0" err="1" smtClean="0"/>
              <a:t>sta</a:t>
            </a:r>
            <a:r>
              <a:rPr lang="cs-CZ" sz="4800" b="0" dirty="0" smtClean="0"/>
              <a:t>čí drobná změna …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5" name="pocket-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4574" y="1664760"/>
            <a:ext cx="6286500" cy="361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775" y="5909078"/>
            <a:ext cx="9211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Původně publikováno zde:</a:t>
            </a:r>
            <a:endParaRPr lang="cs-CZ" dirty="0" smtClean="0">
              <a:solidFill>
                <a:schemeClr val="bg1"/>
              </a:solidFill>
              <a:hlinkClick r:id="rId6"/>
            </a:endParaRPr>
          </a:p>
          <a:p>
            <a:r>
              <a:rPr lang="cs-CZ" dirty="0" smtClean="0">
                <a:solidFill>
                  <a:schemeClr val="bg1"/>
                </a:solidFill>
                <a:hlinkClick r:id="rId6"/>
              </a:rPr>
              <a:t>http</a:t>
            </a:r>
            <a:r>
              <a:rPr lang="cs-CZ" dirty="0">
                <a:solidFill>
                  <a:schemeClr val="bg1"/>
                </a:solidFill>
                <a:hlinkClick r:id="rId6"/>
              </a:rPr>
              <a:t>://getpocket.com/blog/2013/10/tiny-impacts-the-case-of-the-accidental-archive/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5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58775" y="2891181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/>
            <a:r>
              <a:rPr lang="cs-CZ" sz="6000" dirty="0" smtClean="0">
                <a:solidFill>
                  <a:schemeClr val="bg1"/>
                </a:solidFill>
              </a:rPr>
              <a:t>Tak NE!</a:t>
            </a:r>
            <a:endParaRPr lang="cs-CZ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 txBox="1">
            <a:spLocks/>
          </p:cNvSpPr>
          <p:nvPr/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406400" lvl="0" indent="0" algn="l">
              <a:lnSpc>
                <a:spcPct val="100000"/>
              </a:lnSpc>
              <a:buChar char="•"/>
              <a:defRPr sz="4000" b="0" i="0" u="none" strike="noStrike" baseline="0">
                <a:solidFill>
                  <a:srgbClr val="FFFFFF"/>
                </a:solidFill>
                <a:latin typeface="Arial"/>
              </a:defRPr>
            </a:lvl1pPr>
            <a:lvl2pPr marL="985837" lvl="1" indent="544512" algn="l">
              <a:lnSpc>
                <a:spcPct val="100000"/>
              </a:lnSpc>
              <a:buChar char="–"/>
              <a:defRPr sz="3600" b="0" i="0" u="none" strike="noStrike" baseline="0">
                <a:solidFill>
                  <a:srgbClr val="FFFFFF"/>
                </a:solidFill>
                <a:latin typeface="Arial"/>
              </a:defRPr>
            </a:lvl2pPr>
            <a:lvl3pPr marL="1358900" lvl="2" indent="1089025" algn="l">
              <a:lnSpc>
                <a:spcPct val="100000"/>
              </a:lnSpc>
              <a:buChar char="•"/>
              <a:defRPr sz="3200" b="0" i="0" u="none" strike="noStrike" baseline="0">
                <a:solidFill>
                  <a:srgbClr val="FFFFFF"/>
                </a:solidFill>
                <a:latin typeface="Arial"/>
              </a:defRPr>
            </a:lvl3pPr>
            <a:lvl4pPr marL="1903412" lvl="3" indent="1633537" algn="l">
              <a:lnSpc>
                <a:spcPct val="100000"/>
              </a:lnSpc>
              <a:buChar char="–"/>
              <a:defRPr sz="2800" b="0" i="0" u="none" strike="noStrike" baseline="0">
                <a:solidFill>
                  <a:srgbClr val="FFFFFF"/>
                </a:solidFill>
                <a:latin typeface="Arial"/>
              </a:defRPr>
            </a:lvl4pPr>
            <a:lvl5pPr marL="2447925" lvl="4" indent="2178050" algn="l">
              <a:lnSpc>
                <a:spcPct val="100000"/>
              </a:lnSpc>
              <a:buFont typeface="Arial"/>
              <a:buChar char="»"/>
              <a:defRPr sz="2400" b="0" i="0" u="none" strike="noStrike" baseline="0">
                <a:solidFill>
                  <a:srgbClr val="FFFFFF"/>
                </a:solidFill>
                <a:latin typeface="Arial"/>
              </a:defRPr>
            </a:lvl5pPr>
            <a:lvl6pPr marL="2992437" lvl="5" indent="272097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6pPr>
            <a:lvl7pPr marL="3535362" lvl="6" indent="3263900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7pPr>
            <a:lvl8pPr marL="4079875" lvl="7" indent="3808412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8pPr>
            <a:lvl9pPr marL="4624387" lvl="8" indent="435292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9pPr>
          </a:lstStyle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Vyvarujte se registrace a přihlášení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Zobrazte hned nejpravděpodobnější akci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Pamatujte si stav z poslední návštěvy</a:t>
            </a:r>
            <a:endParaRPr lang="en-US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Vyvarujte se </a:t>
            </a:r>
            <a:r>
              <a:rPr lang="cs-CZ" sz="2400" kern="0" dirty="0" err="1" smtClean="0">
                <a:solidFill>
                  <a:schemeClr val="bg1"/>
                </a:solidFill>
              </a:rPr>
              <a:t>splashscreenů</a:t>
            </a:r>
            <a:endParaRPr lang="cs-CZ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err="1" smtClean="0">
                <a:solidFill>
                  <a:schemeClr val="bg1"/>
                </a:solidFill>
              </a:rPr>
              <a:t>Dashboardy</a:t>
            </a:r>
            <a:r>
              <a:rPr lang="cs-CZ" sz="2400" kern="0" dirty="0" smtClean="0">
                <a:solidFill>
                  <a:schemeClr val="bg1"/>
                </a:solidFill>
              </a:rPr>
              <a:t> se už dneska nenosí</a:t>
            </a:r>
            <a:endParaRPr lang="pl-PL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endParaRPr lang="pl-PL" sz="2400" kern="0" dirty="0" smtClean="0">
              <a:solidFill>
                <a:schemeClr val="bg1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65" y="691259"/>
            <a:ext cx="361125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smtClean="0"/>
              <a:t>Start aplikace</a:t>
            </a:r>
            <a:endParaRPr sz="4800" b="0" i="1" u="none" strike="noStrike" baseline="0" dirty="0">
              <a:latin typeface="Georgi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22113" y="691259"/>
            <a:ext cx="9600000" cy="5400000"/>
            <a:chOff x="1384743" y="358775"/>
            <a:chExt cx="9600000" cy="5400000"/>
          </a:xfrm>
        </p:grpSpPr>
        <p:pic>
          <p:nvPicPr>
            <p:cNvPr id="3074" name="Picture 2" descr="C:\Users\Gingo\Documents\Dropbox\Camera Uploads\2013-10-10 19.57.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743" y="358775"/>
              <a:ext cx="9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6087649" y="4258849"/>
              <a:ext cx="3996182" cy="1313276"/>
            </a:xfrm>
            <a:prstGeom prst="ellipse">
              <a:avLst/>
            </a:prstGeom>
            <a:noFill/>
            <a:ln w="152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09315" y="691259"/>
            <a:ext cx="9600000" cy="5400000"/>
            <a:chOff x="1384743" y="346249"/>
            <a:chExt cx="9600000" cy="5400000"/>
          </a:xfrm>
        </p:grpSpPr>
        <p:pic>
          <p:nvPicPr>
            <p:cNvPr id="3" name="Picture 3" descr="C:\Users\Gingo\Documents\Dropbox\Camera Uploads\2013-10-10 19.57.59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743" y="346249"/>
              <a:ext cx="9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6087649" y="4258849"/>
              <a:ext cx="3996182" cy="1313276"/>
            </a:xfrm>
            <a:prstGeom prst="ellipse">
              <a:avLst/>
            </a:prstGeom>
            <a:noFill/>
            <a:ln w="152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22113" y="691259"/>
            <a:ext cx="9600000" cy="5400000"/>
            <a:chOff x="1550969" y="6232244"/>
            <a:chExt cx="9600000" cy="5400000"/>
          </a:xfrm>
        </p:grpSpPr>
        <p:pic>
          <p:nvPicPr>
            <p:cNvPr id="3076" name="Picture 4" descr="C:\Users\Gingo\Documents\Dropbox\Camera Uploads\2013-10-10 19.58.0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969" y="6232244"/>
              <a:ext cx="9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6284951" y="10118551"/>
              <a:ext cx="3996182" cy="1313276"/>
            </a:xfrm>
            <a:prstGeom prst="ellipse">
              <a:avLst/>
            </a:prstGeom>
            <a:noFill/>
            <a:ln w="152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8140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 txBox="1">
            <a:spLocks/>
          </p:cNvSpPr>
          <p:nvPr/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406400" lvl="0" indent="0" algn="l">
              <a:lnSpc>
                <a:spcPct val="100000"/>
              </a:lnSpc>
              <a:buChar char="•"/>
              <a:defRPr sz="4000" b="0" i="0" u="none" strike="noStrike" baseline="0">
                <a:solidFill>
                  <a:srgbClr val="FFFFFF"/>
                </a:solidFill>
                <a:latin typeface="Arial"/>
              </a:defRPr>
            </a:lvl1pPr>
            <a:lvl2pPr marL="985837" lvl="1" indent="544512" algn="l">
              <a:lnSpc>
                <a:spcPct val="100000"/>
              </a:lnSpc>
              <a:buChar char="–"/>
              <a:defRPr sz="3600" b="0" i="0" u="none" strike="noStrike" baseline="0">
                <a:solidFill>
                  <a:srgbClr val="FFFFFF"/>
                </a:solidFill>
                <a:latin typeface="Arial"/>
              </a:defRPr>
            </a:lvl2pPr>
            <a:lvl3pPr marL="1358900" lvl="2" indent="1089025" algn="l">
              <a:lnSpc>
                <a:spcPct val="100000"/>
              </a:lnSpc>
              <a:buChar char="•"/>
              <a:defRPr sz="3200" b="0" i="0" u="none" strike="noStrike" baseline="0">
                <a:solidFill>
                  <a:srgbClr val="FFFFFF"/>
                </a:solidFill>
                <a:latin typeface="Arial"/>
              </a:defRPr>
            </a:lvl3pPr>
            <a:lvl4pPr marL="1903412" lvl="3" indent="1633537" algn="l">
              <a:lnSpc>
                <a:spcPct val="100000"/>
              </a:lnSpc>
              <a:buChar char="–"/>
              <a:defRPr sz="2800" b="0" i="0" u="none" strike="noStrike" baseline="0">
                <a:solidFill>
                  <a:srgbClr val="FFFFFF"/>
                </a:solidFill>
                <a:latin typeface="Arial"/>
              </a:defRPr>
            </a:lvl4pPr>
            <a:lvl5pPr marL="2447925" lvl="4" indent="2178050" algn="l">
              <a:lnSpc>
                <a:spcPct val="100000"/>
              </a:lnSpc>
              <a:buFont typeface="Arial"/>
              <a:buChar char="»"/>
              <a:defRPr sz="2400" b="0" i="0" u="none" strike="noStrike" baseline="0">
                <a:solidFill>
                  <a:srgbClr val="FFFFFF"/>
                </a:solidFill>
                <a:latin typeface="Arial"/>
              </a:defRPr>
            </a:lvl5pPr>
            <a:lvl6pPr marL="2992437" lvl="5" indent="272097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6pPr>
            <a:lvl7pPr marL="3535362" lvl="6" indent="3263900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7pPr>
            <a:lvl8pPr marL="4079875" lvl="7" indent="3808412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8pPr>
            <a:lvl9pPr marL="4624387" lvl="8" indent="435292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9pPr>
          </a:lstStyle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Jediná obrazovka …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cs-CZ" sz="2400" kern="0" dirty="0" smtClean="0">
                <a:solidFill>
                  <a:schemeClr val="bg1"/>
                </a:solidFill>
              </a:rPr>
              <a:t>… ale na </a:t>
            </a:r>
            <a:r>
              <a:rPr lang="cs-CZ" sz="2400" kern="0" dirty="0" err="1" smtClean="0">
                <a:solidFill>
                  <a:schemeClr val="bg1"/>
                </a:solidFill>
              </a:rPr>
              <a:t>splashscreen</a:t>
            </a:r>
            <a:r>
              <a:rPr lang="cs-CZ" sz="2400" kern="0" dirty="0" smtClean="0">
                <a:solidFill>
                  <a:schemeClr val="bg1"/>
                </a:solidFill>
              </a:rPr>
              <a:t> se nezapomnělo!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Context menu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Neroztahuje se na celou šířku displaye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Nepodporuje landscape mód</a:t>
            </a: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smtClean="0"/>
              <a:t>Správná volební </a:t>
            </a:r>
            <a:r>
              <a:rPr lang="cs-CZ" sz="4800" b="0" dirty="0" err="1" smtClean="0"/>
              <a:t>appka</a:t>
            </a:r>
            <a:r>
              <a:rPr lang="cs-CZ" sz="4800" b="0" dirty="0" smtClean="0"/>
              <a:t>?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4098" name="Picture 2" descr="C:\Users\Gingo\Documents\Dropbox\Camera Uploads\2013-10-10 20.33.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82" y="983103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ingo\Documents\Dropbox\Camera Uploads\2013-10-10 20.34.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82" y="983103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7984500" y="5736921"/>
            <a:ext cx="3996182" cy="847854"/>
          </a:xfrm>
          <a:prstGeom prst="ellipse">
            <a:avLst/>
          </a:prstGeom>
          <a:noFill/>
          <a:ln w="152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0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 txBox="1">
            <a:spLocks/>
          </p:cNvSpPr>
          <p:nvPr/>
        </p:nvSpPr>
        <p:spPr>
          <a:xfrm>
            <a:off x="540000" y="1620000"/>
            <a:ext cx="7861648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406400" lvl="0" indent="0" algn="l">
              <a:lnSpc>
                <a:spcPct val="100000"/>
              </a:lnSpc>
              <a:buChar char="•"/>
              <a:defRPr sz="4000" b="0" i="0" u="none" strike="noStrike" baseline="0">
                <a:solidFill>
                  <a:srgbClr val="FFFFFF"/>
                </a:solidFill>
                <a:latin typeface="Arial"/>
              </a:defRPr>
            </a:lvl1pPr>
            <a:lvl2pPr marL="985837" lvl="1" indent="544512" algn="l">
              <a:lnSpc>
                <a:spcPct val="100000"/>
              </a:lnSpc>
              <a:buChar char="–"/>
              <a:defRPr sz="3600" b="0" i="0" u="none" strike="noStrike" baseline="0">
                <a:solidFill>
                  <a:srgbClr val="FFFFFF"/>
                </a:solidFill>
                <a:latin typeface="Arial"/>
              </a:defRPr>
            </a:lvl2pPr>
            <a:lvl3pPr marL="1358900" lvl="2" indent="1089025" algn="l">
              <a:lnSpc>
                <a:spcPct val="100000"/>
              </a:lnSpc>
              <a:buChar char="•"/>
              <a:defRPr sz="3200" b="0" i="0" u="none" strike="noStrike" baseline="0">
                <a:solidFill>
                  <a:srgbClr val="FFFFFF"/>
                </a:solidFill>
                <a:latin typeface="Arial"/>
              </a:defRPr>
            </a:lvl3pPr>
            <a:lvl4pPr marL="1903412" lvl="3" indent="1633537" algn="l">
              <a:lnSpc>
                <a:spcPct val="100000"/>
              </a:lnSpc>
              <a:buChar char="–"/>
              <a:defRPr sz="2800" b="0" i="0" u="none" strike="noStrike" baseline="0">
                <a:solidFill>
                  <a:srgbClr val="FFFFFF"/>
                </a:solidFill>
                <a:latin typeface="Arial"/>
              </a:defRPr>
            </a:lvl4pPr>
            <a:lvl5pPr marL="2447925" lvl="4" indent="2178050" algn="l">
              <a:lnSpc>
                <a:spcPct val="100000"/>
              </a:lnSpc>
              <a:buFont typeface="Arial"/>
              <a:buChar char="»"/>
              <a:defRPr sz="2400" b="0" i="0" u="none" strike="noStrike" baseline="0">
                <a:solidFill>
                  <a:srgbClr val="FFFFFF"/>
                </a:solidFill>
                <a:latin typeface="Arial"/>
              </a:defRPr>
            </a:lvl5pPr>
            <a:lvl6pPr marL="2992437" lvl="5" indent="272097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6pPr>
            <a:lvl7pPr marL="3535362" lvl="6" indent="3263900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7pPr>
            <a:lvl8pPr marL="4079875" lvl="7" indent="3808412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8pPr>
            <a:lvl9pPr marL="4624387" lvl="8" indent="4352925" algn="l">
              <a:lnSpc>
                <a:spcPct val="100000"/>
              </a:lnSpc>
              <a:buFont typeface="Arial"/>
              <a:buChar char="•"/>
              <a:defRPr sz="2400" b="0" i="0" u="none" strike="noStrike" baseline="0">
                <a:solidFill>
                  <a:srgbClr val="000000"/>
                </a:solidFill>
                <a:latin typeface="Arial"/>
              </a:defRPr>
            </a:lvl9pPr>
          </a:lstStyle>
          <a:p>
            <a:pPr marL="342900" indent="-342900" defTabSz="914400">
              <a:lnSpc>
                <a:spcPct val="150000"/>
              </a:lnSpc>
            </a:pPr>
            <a:r>
              <a:rPr lang="pl-PL" sz="2400" kern="0" dirty="0">
                <a:solidFill>
                  <a:schemeClr val="bg1"/>
                </a:solidFill>
              </a:rPr>
              <a:t>1:1 kopie iOS </a:t>
            </a:r>
            <a:r>
              <a:rPr lang="pl-PL" sz="2400" kern="0" dirty="0" smtClean="0">
                <a:solidFill>
                  <a:schemeClr val="bg1"/>
                </a:solidFill>
              </a:rPr>
              <a:t>aplikace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Splash, context menu, ...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Taby na dně obrazovky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Šipky v seznamech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Zpět při navigaci v tabech!!!</a:t>
            </a:r>
          </a:p>
          <a:p>
            <a:pPr marL="342900" indent="-342900" defTabSz="914400">
              <a:lnSpc>
                <a:spcPct val="150000"/>
              </a:lnSpc>
            </a:pPr>
            <a:r>
              <a:rPr lang="pl-PL" sz="2400" kern="0" dirty="0" smtClean="0">
                <a:solidFill>
                  <a:schemeClr val="bg1"/>
                </a:solidFill>
              </a:rPr>
              <a:t>Pohyblivá mapa ve scrollovatelné oblasti</a:t>
            </a:r>
          </a:p>
          <a:p>
            <a:pPr marL="342900" indent="-342900" defTabSz="914400">
              <a:lnSpc>
                <a:spcPct val="150000"/>
              </a:lnSpc>
            </a:pPr>
            <a:endParaRPr lang="pl-PL" sz="2400" kern="0" dirty="0" smtClean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150000"/>
              </a:lnSpc>
            </a:pPr>
            <a:endParaRPr lang="pl-PL" sz="2400" kern="0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58775" y="219579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err="1" smtClean="0"/>
              <a:t>NEk</a:t>
            </a:r>
            <a:r>
              <a:rPr lang="en-US" sz="4800" b="0" dirty="0" smtClean="0"/>
              <a:t>op</a:t>
            </a:r>
            <a:r>
              <a:rPr lang="cs-CZ" sz="4800" b="0" dirty="0" err="1" smtClean="0"/>
              <a:t>írujeme</a:t>
            </a:r>
            <a:r>
              <a:rPr lang="cs-CZ" sz="4800" b="0" dirty="0" smtClean="0"/>
              <a:t> </a:t>
            </a:r>
            <a:r>
              <a:rPr lang="cs-CZ" sz="4800" b="0" dirty="0" err="1" smtClean="0"/>
              <a:t>iOS</a:t>
            </a:r>
            <a:endParaRPr sz="4800" b="0" i="1" u="none" strike="noStrike" baseline="0" dirty="0">
              <a:latin typeface="Georgia"/>
            </a:endParaRPr>
          </a:p>
        </p:txBody>
      </p:sp>
      <p:pic>
        <p:nvPicPr>
          <p:cNvPr id="5122" name="Picture 2" descr="C:\Users\Gingo\Documents\Dropbox\Camera Uploads\2013-10-10 20.47.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56" y="63754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ingo\Documents\Dropbox\Camera Uploads\2013-10-10 20.47.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56" y="63754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Gingo\Documents\Dropbox\Camera Uploads\2013-10-10 20.48.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56" y="63754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Gingo\Documents\Dropbox\Camera Uploads\2013-10-10 20.55.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56" y="63754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21" r="12999" b="7444"/>
          <a:stretch/>
        </p:blipFill>
        <p:spPr bwMode="auto">
          <a:xfrm>
            <a:off x="1088650" y="426943"/>
            <a:ext cx="10027400" cy="60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10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1"/>
          </p:nvPr>
        </p:nvSpPr>
        <p:spPr>
          <a:xfrm>
            <a:off x="1001486" y="2013157"/>
            <a:ext cx="10261600" cy="319747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 marL="0" algn="just">
              <a:lnSpc>
                <a:spcPct val="150000"/>
              </a:lnSpc>
              <a:buNone/>
            </a:pPr>
            <a:r>
              <a:rPr lang="cs-CZ" sz="4600" i="1" dirty="0" smtClean="0">
                <a:latin typeface="+mj-lt"/>
              </a:rPr>
              <a:t>Dobří umělci kopírují, skvělí kradou</a:t>
            </a:r>
            <a:r>
              <a:rPr lang="en-US" sz="4600" i="1" dirty="0" smtClean="0">
                <a:latin typeface="+mj-lt"/>
              </a:rPr>
              <a:t>.</a:t>
            </a:r>
            <a:endParaRPr lang="cs-CZ" sz="4600" dirty="0"/>
          </a:p>
          <a:p>
            <a:pPr marL="0" algn="r">
              <a:lnSpc>
                <a:spcPct val="150000"/>
              </a:lnSpc>
              <a:buNone/>
            </a:pPr>
            <a:r>
              <a:rPr lang="cs-CZ" sz="2600" dirty="0" smtClean="0"/>
              <a:t>Pablo Picasso</a:t>
            </a:r>
            <a:endParaRPr sz="2600" dirty="0">
              <a:latin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2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358775" y="2891181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/>
            <a:r>
              <a:rPr lang="cs-CZ" sz="6000" dirty="0" smtClean="0">
                <a:solidFill>
                  <a:srgbClr val="F3F0F0"/>
                </a:solidFill>
              </a:rPr>
              <a:t>Základní stavební kameny</a:t>
            </a:r>
            <a:endParaRPr lang="cs-CZ" sz="6000" dirty="0">
              <a:solidFill>
                <a:srgbClr val="F3F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358775" y="2771788"/>
            <a:ext cx="11376025" cy="1184275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ctr"/>
            <a:r>
              <a:rPr lang="cs-CZ" sz="4800" b="0" i="1" u="none" strike="noStrike" baseline="0" dirty="0" smtClean="0">
                <a:latin typeface="+mn-lt"/>
              </a:rPr>
              <a:t>Děkuji</a:t>
            </a:r>
            <a:r>
              <a:rPr lang="cs-CZ" sz="4800" b="0" i="1" u="none" strike="noStrike" dirty="0" smtClean="0">
                <a:latin typeface="+mn-lt"/>
              </a:rPr>
              <a:t> za pozornost!</a:t>
            </a:r>
            <a:endParaRPr sz="4800" b="0" i="1" u="none" strike="noStrike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0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Čtěte </a:t>
            </a:r>
            <a:r>
              <a:rPr lang="cs-CZ" sz="2400" dirty="0" err="1" smtClean="0"/>
              <a:t>guidelines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Vytvářejte podle </a:t>
            </a:r>
            <a:r>
              <a:rPr lang="cs-CZ" sz="2400" dirty="0" err="1" smtClean="0"/>
              <a:t>guidelines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Lépe vypadají otevřené tvary</a:t>
            </a:r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cs-CZ" sz="4800" b="0" i="1" u="none" strike="noStrike" baseline="0" dirty="0" smtClean="0">
                <a:latin typeface="+mn-lt"/>
              </a:rPr>
              <a:t>Ikonka</a:t>
            </a:r>
            <a:r>
              <a:rPr lang="cs-CZ" sz="4800" b="0" i="1" u="none" strike="noStrike" dirty="0" smtClean="0">
                <a:latin typeface="+mn-lt"/>
              </a:rPr>
              <a:t> aplikace</a:t>
            </a:r>
            <a:endParaRPr sz="4800" b="0" i="1" u="none" strike="noStrike" baseline="0" dirty="0">
              <a:latin typeface="+mn-lt"/>
            </a:endParaRPr>
          </a:p>
        </p:txBody>
      </p:sp>
      <p:sp>
        <p:nvSpPr>
          <p:cNvPr id="4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5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7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33" l="0" r="100000">
                        <a14:foregroundMark x1="22148" y1="42761" x2="22148" y2="42761"/>
                        <a14:foregroundMark x1="43960" y1="67003" x2="43960" y2="67003"/>
                        <a14:foregroundMark x1="30872" y1="86869" x2="30872" y2="86869"/>
                        <a14:foregroundMark x1="81879" y1="66330" x2="81879" y2="66330"/>
                        <a14:backgroundMark x1="13423" y1="8418" x2="13423" y2="8418"/>
                        <a14:backgroundMark x1="48658" y1="15152" x2="48658" y2="1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97" y="3828229"/>
            <a:ext cx="2158306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2908" l="0" r="97360">
                        <a14:foregroundMark x1="26073" y1="40426" x2="26073" y2="40426"/>
                        <a14:foregroundMark x1="64026" y1="26596" x2="64026" y2="26596"/>
                        <a14:foregroundMark x1="53135" y1="78369" x2="53135" y2="78369"/>
                        <a14:backgroundMark x1="11881" y1="18794" x2="11881" y2="18794"/>
                        <a14:backgroundMark x1="48515" y1="52482" x2="48515" y2="52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96" y="3904342"/>
            <a:ext cx="2229469" cy="207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ngo\Documents\Dropbox\Camera Uploads\2013-10-15 11.33.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2" y="530447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449277" y="558544"/>
            <a:ext cx="1294205" cy="84785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en-US" sz="2400" dirty="0" err="1" smtClean="0"/>
              <a:t>Hod</a:t>
            </a:r>
            <a:r>
              <a:rPr lang="cs-CZ" sz="2400" dirty="0" smtClean="0"/>
              <a:t>í se takřka do každé aplikace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/>
              <a:t>Up </a:t>
            </a:r>
            <a:r>
              <a:rPr lang="cs-CZ" sz="2400" dirty="0" err="1" smtClean="0"/>
              <a:t>button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Název obrazovky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/>
              <a:t>Actions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/>
              <a:t>Overflow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/>
              <a:t>Selection</a:t>
            </a:r>
            <a:endParaRPr lang="cs-CZ" sz="2400" dirty="0" smtClean="0"/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cs-CZ" sz="4800" b="0" i="1" u="none" strike="noStrike" baseline="0" dirty="0" err="1" smtClean="0">
                <a:latin typeface="+mn-lt"/>
              </a:rPr>
              <a:t>ActionBar</a:t>
            </a:r>
            <a:endParaRPr sz="4800" b="0" i="1" u="none" strike="noStrike" baseline="0" dirty="0">
              <a:latin typeface="+mn-lt"/>
            </a:endParaRPr>
          </a:p>
        </p:txBody>
      </p:sp>
      <p:sp>
        <p:nvSpPr>
          <p:cNvPr id="4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5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7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6" name="Picture 2" descr="C:\Users\Gingo\Documents\Dropbox\Camera Uploads\2013-10-10 22.08.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2" y="530448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9268606" y="530447"/>
            <a:ext cx="1294205" cy="84785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016537" y="530448"/>
            <a:ext cx="1553592" cy="84785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6147" name="Picture 3" descr="C:\Users\Gingo\Documents\Dropbox\Camera Uploads\2013-10-10 22.09.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2" y="530447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ingo\Documents\Dropbox\Camera Uploads\2013-10-10 22.09.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2" y="530447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9966182" y="558544"/>
            <a:ext cx="1294205" cy="84785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Vhodné do tří top-</a:t>
            </a:r>
            <a:r>
              <a:rPr lang="cs-CZ" sz="2400" dirty="0" err="1" smtClean="0"/>
              <a:t>level</a:t>
            </a:r>
            <a:r>
              <a:rPr lang="cs-CZ" sz="2400" dirty="0" smtClean="0"/>
              <a:t> pohledů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</a:pPr>
            <a:r>
              <a:rPr lang="en-US" sz="2400" dirty="0" err="1" smtClean="0"/>
              <a:t>Texty</a:t>
            </a:r>
            <a:r>
              <a:rPr lang="en-US" sz="2400" dirty="0" smtClean="0"/>
              <a:t> </a:t>
            </a:r>
            <a:r>
              <a:rPr lang="cs-CZ" sz="2400" dirty="0" smtClean="0"/>
              <a:t>i obrázky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Pager </a:t>
            </a:r>
            <a:r>
              <a:rPr lang="cs-CZ" sz="2400" dirty="0" err="1"/>
              <a:t>Sliding</a:t>
            </a:r>
            <a:r>
              <a:rPr lang="cs-CZ" sz="2400" dirty="0"/>
              <a:t> </a:t>
            </a:r>
            <a:r>
              <a:rPr lang="cs-CZ" sz="2400" dirty="0" err="1" smtClean="0"/>
              <a:t>TabStrip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err="1" smtClean="0"/>
              <a:t>Scrolling</a:t>
            </a:r>
            <a:r>
              <a:rPr lang="cs-CZ" sz="2400" dirty="0" smtClean="0"/>
              <a:t> </a:t>
            </a:r>
            <a:r>
              <a:rPr lang="cs-CZ" sz="2400" dirty="0" err="1" smtClean="0"/>
              <a:t>tabs</a:t>
            </a:r>
            <a:endParaRPr lang="cs-CZ" sz="2400" dirty="0"/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en-US" sz="4800" b="0" i="1" u="none" strike="noStrike" baseline="0" dirty="0" smtClean="0">
                <a:latin typeface="+mn-lt"/>
              </a:rPr>
              <a:t>Tabs</a:t>
            </a:r>
            <a:endParaRPr sz="4800" b="0" i="1" u="none" strike="noStrike" baseline="0" dirty="0">
              <a:latin typeface="+mn-lt"/>
            </a:endParaRPr>
          </a:p>
        </p:txBody>
      </p:sp>
      <p:sp>
        <p:nvSpPr>
          <p:cNvPr id="4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5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7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C:\Users\Gingo\Documents\Dropbox\Camera Uploads\2013-10-11 16.29.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63" y="558156"/>
            <a:ext cx="3037500" cy="54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ngo\Documents\Dropbox\Camera Uploads\2013-10-11 16.28.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63" y="55815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ingo\Documents\Dropbox\Camera Uploads\2013-10-11 16.28.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63" y="55815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ingo\Documents\Dropbox\Camera Uploads\2013-10-11 16.46.4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63" y="558156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/>
              <a:t>=</a:t>
            </a:r>
            <a:r>
              <a:rPr lang="en-US" sz="2400" dirty="0" smtClean="0"/>
              <a:t> Sliding menu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Chytrá náhrada </a:t>
            </a:r>
            <a:r>
              <a:rPr lang="cs-CZ" sz="2400" dirty="0" err="1" smtClean="0"/>
              <a:t>spinneru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Vhodné pro hodně top-</a:t>
            </a:r>
            <a:r>
              <a:rPr lang="cs-CZ" sz="2400" dirty="0" err="1" smtClean="0"/>
              <a:t>level</a:t>
            </a:r>
            <a:r>
              <a:rPr lang="cs-CZ" sz="2400" dirty="0" smtClean="0"/>
              <a:t> obrazovek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Otevření klikem na ikonu nebo </a:t>
            </a:r>
            <a:r>
              <a:rPr lang="cs-CZ" sz="2400" dirty="0" err="1" smtClean="0"/>
              <a:t>bezel</a:t>
            </a:r>
            <a:r>
              <a:rPr lang="cs-CZ" sz="2400" dirty="0" smtClean="0"/>
              <a:t> </a:t>
            </a:r>
            <a:r>
              <a:rPr lang="cs-CZ" sz="2400" dirty="0" err="1" smtClean="0"/>
              <a:t>swipe</a:t>
            </a:r>
            <a:r>
              <a:rPr lang="cs-CZ" sz="2400" dirty="0" smtClean="0"/>
              <a:t> </a:t>
            </a: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lvl="0" algn="l"/>
            <a:r>
              <a:rPr lang="cs-CZ" sz="4800" b="0" dirty="0" err="1"/>
              <a:t>Navigation</a:t>
            </a:r>
            <a:r>
              <a:rPr lang="cs-CZ" sz="4800" b="0" dirty="0"/>
              <a:t> </a:t>
            </a:r>
            <a:r>
              <a:rPr lang="cs-CZ" sz="4800" b="0" dirty="0" err="1"/>
              <a:t>Drawer</a:t>
            </a:r>
            <a:endParaRPr sz="4800" b="0" i="1" u="none" strike="noStrike" baseline="0" dirty="0">
              <a:latin typeface="Georgia"/>
            </a:endParaRPr>
          </a:p>
        </p:txBody>
      </p:sp>
      <p:sp>
        <p:nvSpPr>
          <p:cNvPr id="4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5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7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0" name="Picture 2" descr="C:\Users\Gingo\Documents\Dropbox\Camera Uploads\2013-10-10 22.19.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145" y="623078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 noGrp="1"/>
          </p:cNvSpPr>
          <p:nvPr>
            <p:ph type="body" idx="1"/>
          </p:nvPr>
        </p:nvSpPr>
        <p:spPr>
          <a:xfrm>
            <a:off x="540000" y="1620000"/>
            <a:ext cx="10720387" cy="37780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Rychlá prezentace důležitých dat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Možnost změny velikosti uživatelem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Mezi uživateli velmi oblíbené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 smtClean="0"/>
              <a:t>Omezená gesta – </a:t>
            </a:r>
            <a:r>
              <a:rPr lang="cs-CZ" sz="2400" dirty="0" err="1" smtClean="0"/>
              <a:t>touch</a:t>
            </a:r>
            <a:r>
              <a:rPr lang="cs-CZ" sz="2400" dirty="0" smtClean="0"/>
              <a:t> a </a:t>
            </a:r>
            <a:r>
              <a:rPr lang="cs-CZ" sz="2400" dirty="0" err="1" smtClean="0"/>
              <a:t>vertical</a:t>
            </a:r>
            <a:r>
              <a:rPr lang="cs-CZ" sz="2400" dirty="0"/>
              <a:t> </a:t>
            </a:r>
            <a:r>
              <a:rPr lang="cs-CZ" sz="2400" dirty="0" err="1" smtClean="0"/>
              <a:t>swipe</a:t>
            </a:r>
            <a:endParaRPr lang="cs-CZ" sz="2400" dirty="0" smtClean="0"/>
          </a:p>
          <a:p>
            <a:pPr marL="342900" indent="-342900">
              <a:lnSpc>
                <a:spcPct val="150000"/>
              </a:lnSpc>
            </a:pPr>
            <a:endParaRPr lang="cs-CZ" sz="2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/>
            <a:endParaRPr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marL="0" lvl="0" indent="0" algn="l">
              <a:lnSpc>
                <a:spcPts val="3900"/>
              </a:lnSpc>
              <a:buNone/>
            </a:pPr>
            <a:r>
              <a:rPr lang="en-US" sz="4800" b="0" i="1" u="none" strike="noStrike" baseline="0" dirty="0" smtClean="0">
                <a:latin typeface="+mn-lt"/>
              </a:rPr>
              <a:t>Widgets</a:t>
            </a:r>
            <a:endParaRPr sz="4800" b="0" i="1" u="none" strike="noStrike" baseline="0" dirty="0">
              <a:latin typeface="+mn-lt"/>
            </a:endParaRPr>
          </a:p>
        </p:txBody>
      </p:sp>
      <p:sp>
        <p:nvSpPr>
          <p:cNvPr id="4" name="AutoShape 2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5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7" descr="https://lh6.ggpht.com/AtLVAmmpSpMWCU0GM5Zj1wZ_Bhgam2dEZq3h3WvpX_gS37JGttc3is1ooR-QTE5jbg=w300-r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3" name="Picture 5" descr="C:\Users\Gingo\Documents\Dropbox\Camera Uploads\2013-10-14 18.55.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2" y="682848"/>
            <a:ext cx="303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0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oboto">
      <a:majorFont>
        <a:latin typeface="Roboto Th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7278</TotalTime>
  <Words>835</Words>
  <Application>Microsoft Office PowerPoint</Application>
  <PresentationFormat>Custom</PresentationFormat>
  <Paragraphs>267</Paragraphs>
  <Slides>40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Roboto Th</vt:lpstr>
      <vt:lpstr>Calibri</vt:lpstr>
      <vt:lpstr>Georgia</vt:lpstr>
      <vt:lpstr>Roboto</vt:lpstr>
      <vt:lpstr>Wingdings</vt:lpstr>
      <vt:lpstr>Office Theme</vt:lpstr>
      <vt:lpstr>Android design Jonáš Ševčík</vt:lpstr>
      <vt:lpstr>PowerPoint Presentation</vt:lpstr>
      <vt:lpstr>Agenda</vt:lpstr>
      <vt:lpstr>Základní stavební kameny</vt:lpstr>
      <vt:lpstr>Ikonka aplikace</vt:lpstr>
      <vt:lpstr>ActionBar</vt:lpstr>
      <vt:lpstr>Tabs</vt:lpstr>
      <vt:lpstr>Navigation Drawer</vt:lpstr>
      <vt:lpstr>Widgets</vt:lpstr>
      <vt:lpstr>Nine-patch</vt:lpstr>
      <vt:lpstr>Začínáme designovat pro Android</vt:lpstr>
      <vt:lpstr>Pár rad do života</vt:lpstr>
      <vt:lpstr>Fragmentace</vt:lpstr>
      <vt:lpstr>Fragmentace - Displeje</vt:lpstr>
      <vt:lpstr>Fragmentace – Density independent</vt:lpstr>
      <vt:lpstr>Fragmentace – Density independent</vt:lpstr>
      <vt:lpstr>Fragmentace – Density independent</vt:lpstr>
      <vt:lpstr>Fragmentace – Density independent</vt:lpstr>
      <vt:lpstr>Fragmentace – Orientace displeje</vt:lpstr>
      <vt:lpstr>Fragmentace - Verze systému</vt:lpstr>
      <vt:lpstr>Prototypování</vt:lpstr>
      <vt:lpstr>Testováno na lidech</vt:lpstr>
      <vt:lpstr>Jak (si) začít s Holo</vt:lpstr>
      <vt:lpstr>Oficiální zdroje</vt:lpstr>
      <vt:lpstr>Android Asset Studio</vt:lpstr>
      <vt:lpstr>Komunitní zdroje</vt:lpstr>
      <vt:lpstr>Následováníhodné příklady</vt:lpstr>
      <vt:lpstr>Výběr Android Design Teamu</vt:lpstr>
      <vt:lpstr>Todolist</vt:lpstr>
      <vt:lpstr>Tasks</vt:lpstr>
      <vt:lpstr>Timely</vt:lpstr>
      <vt:lpstr>Pubtran</vt:lpstr>
      <vt:lpstr>Pocket</vt:lpstr>
      <vt:lpstr>Pocket – stačí drobná změna …</vt:lpstr>
      <vt:lpstr>Tak NE!</vt:lpstr>
      <vt:lpstr>Start aplikace</vt:lpstr>
      <vt:lpstr>Správná volební appka?</vt:lpstr>
      <vt:lpstr>NEkopírujeme iOS</vt:lpstr>
      <vt:lpstr>PowerPoint Presentation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NICKT</dc:creator>
  <cp:lastModifiedBy>NICKT</cp:lastModifiedBy>
  <cp:revision>210</cp:revision>
  <dcterms:modified xsi:type="dcterms:W3CDTF">2014-03-02T22:55:05Z</dcterms:modified>
</cp:coreProperties>
</file>